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7"/>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38" r:id="rId182"/>
    <p:sldId id="439" r:id="rId183"/>
    <p:sldId id="440" r:id="rId184"/>
    <p:sldId id="441" r:id="rId185"/>
    <p:sldId id="442" r:id="rId186"/>
    <p:sldId id="443" r:id="rId187"/>
    <p:sldId id="444" r:id="rId188"/>
    <p:sldId id="445" r:id="rId189"/>
    <p:sldId id="446" r:id="rId190"/>
    <p:sldId id="447" r:id="rId191"/>
    <p:sldId id="448" r:id="rId192"/>
    <p:sldId id="449" r:id="rId193"/>
    <p:sldId id="450" r:id="rId194"/>
    <p:sldId id="451" r:id="rId195"/>
    <p:sldId id="452" r:id="rId196"/>
    <p:sldId id="453" r:id="rId197"/>
    <p:sldId id="454" r:id="rId198"/>
    <p:sldId id="455" r:id="rId199"/>
    <p:sldId id="456" r:id="rId200"/>
    <p:sldId id="457" r:id="rId201"/>
    <p:sldId id="458" r:id="rId202"/>
    <p:sldId id="459" r:id="rId203"/>
    <p:sldId id="460" r:id="rId204"/>
    <p:sldId id="461" r:id="rId205"/>
    <p:sldId id="462" r:id="rId206"/>
    <p:sldId id="463" r:id="rId207"/>
    <p:sldId id="464" r:id="rId208"/>
    <p:sldId id="465" r:id="rId209"/>
    <p:sldId id="466" r:id="rId210"/>
    <p:sldId id="467" r:id="rId211"/>
    <p:sldId id="468" r:id="rId212"/>
    <p:sldId id="469" r:id="rId213"/>
    <p:sldId id="470" r:id="rId214"/>
    <p:sldId id="471" r:id="rId215"/>
    <p:sldId id="472" r:id="rId216"/>
    <p:sldId id="473" r:id="rId217"/>
    <p:sldId id="474" r:id="rId218"/>
    <p:sldId id="475" r:id="rId219"/>
    <p:sldId id="476" r:id="rId220"/>
    <p:sldId id="477" r:id="rId221"/>
    <p:sldId id="478" r:id="rId222"/>
    <p:sldId id="479" r:id="rId223"/>
    <p:sldId id="480" r:id="rId224"/>
    <p:sldId id="481" r:id="rId225"/>
    <p:sldId id="482" r:id="rId226"/>
    <p:sldId id="483" r:id="rId227"/>
    <p:sldId id="484" r:id="rId228"/>
    <p:sldId id="485" r:id="rId229"/>
    <p:sldId id="486" r:id="rId230"/>
    <p:sldId id="487" r:id="rId231"/>
    <p:sldId id="488" r:id="rId232"/>
    <p:sldId id="489" r:id="rId233"/>
    <p:sldId id="490" r:id="rId234"/>
    <p:sldId id="491" r:id="rId235"/>
    <p:sldId id="492" r:id="rId236"/>
    <p:sldId id="493" r:id="rId237"/>
    <p:sldId id="494" r:id="rId238"/>
    <p:sldId id="495" r:id="rId239"/>
    <p:sldId id="496" r:id="rId240"/>
    <p:sldId id="497" r:id="rId241"/>
    <p:sldId id="498" r:id="rId242"/>
    <p:sldId id="499" r:id="rId243"/>
    <p:sldId id="500" r:id="rId244"/>
    <p:sldId id="501" r:id="rId245"/>
    <p:sldId id="502" r:id="rId246"/>
    <p:sldId id="503" r:id="rId247"/>
    <p:sldId id="504" r:id="rId248"/>
    <p:sldId id="505" r:id="rId249"/>
    <p:sldId id="506" r:id="rId250"/>
    <p:sldId id="507" r:id="rId251"/>
    <p:sldId id="509" r:id="rId252"/>
    <p:sldId id="510" r:id="rId253"/>
    <p:sldId id="511" r:id="rId254"/>
    <p:sldId id="512" r:id="rId255"/>
    <p:sldId id="513" r:id="rId256"/>
    <p:sldId id="514" r:id="rId257"/>
    <p:sldId id="515" r:id="rId258"/>
    <p:sldId id="516" r:id="rId259"/>
    <p:sldId id="517" r:id="rId260"/>
    <p:sldId id="518" r:id="rId261"/>
    <p:sldId id="519" r:id="rId262"/>
    <p:sldId id="520" r:id="rId263"/>
    <p:sldId id="521" r:id="rId264"/>
    <p:sldId id="508" r:id="rId265"/>
    <p:sldId id="522" r:id="rId26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8" autoAdjust="0"/>
    <p:restoredTop sz="94660"/>
  </p:normalViewPr>
  <p:slideViewPr>
    <p:cSldViewPr snapToGrid="0">
      <p:cViewPr varScale="1">
        <p:scale>
          <a:sx n="81" d="100"/>
          <a:sy n="81" d="100"/>
        </p:scale>
        <p:origin x="-1752"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B58A13-43F0-411A-9AE8-D696AD1A18DA}" type="datetimeFigureOut">
              <a:rPr lang="zh-CN" altLang="en-US" smtClean="0"/>
              <a:t>2017/8/28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8D79AE-2FA4-48DA-8A98-B632BFEA83A9}" type="slidenum">
              <a:rPr lang="zh-CN" altLang="en-US" smtClean="0"/>
              <a:t>‹#›</a:t>
            </a:fld>
            <a:endParaRPr lang="zh-CN" altLang="en-US"/>
          </a:p>
        </p:txBody>
      </p:sp>
    </p:spTree>
    <p:extLst>
      <p:ext uri="{BB962C8B-B14F-4D97-AF65-F5344CB8AC3E}">
        <p14:creationId xmlns:p14="http://schemas.microsoft.com/office/powerpoint/2010/main" val="297802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8D79AE-2FA4-48DA-8A98-B632BFEA83A9}" type="slidenum">
              <a:rPr lang="zh-CN" altLang="en-US" smtClean="0"/>
              <a:t>4</a:t>
            </a:fld>
            <a:endParaRPr lang="zh-CN" altLang="en-US"/>
          </a:p>
        </p:txBody>
      </p:sp>
    </p:spTree>
    <p:extLst>
      <p:ext uri="{BB962C8B-B14F-4D97-AF65-F5344CB8AC3E}">
        <p14:creationId xmlns:p14="http://schemas.microsoft.com/office/powerpoint/2010/main" val="95067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8D79AE-2FA4-48DA-8A98-B632BFEA83A9}" type="slidenum">
              <a:rPr lang="zh-CN" altLang="en-US" smtClean="0"/>
              <a:t>70</a:t>
            </a:fld>
            <a:endParaRPr lang="zh-CN" altLang="en-US"/>
          </a:p>
        </p:txBody>
      </p:sp>
    </p:spTree>
    <p:extLst>
      <p:ext uri="{BB962C8B-B14F-4D97-AF65-F5344CB8AC3E}">
        <p14:creationId xmlns:p14="http://schemas.microsoft.com/office/powerpoint/2010/main" val="288001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标题 1"/>
          <p:cNvSpPr>
            <a:spLocks noGrp="1"/>
          </p:cNvSpPr>
          <p:nvPr>
            <p:ph type="title"/>
          </p:nvPr>
        </p:nvSpPr>
        <p:spPr>
          <a:xfrm>
            <a:off x="628650" y="998484"/>
            <a:ext cx="7886700" cy="5213131"/>
          </a:xfrm>
          <a:prstGeom prst="rect">
            <a:avLst/>
          </a:prstGeom>
        </p:spPr>
        <p:txBody>
          <a:bodyPr/>
          <a:lstStyle>
            <a:lvl1pPr algn="l" eaLnBrk="1">
              <a:lnSpc>
                <a:spcPct val="130000"/>
              </a:lnSpc>
              <a:defRPr sz="2400"/>
            </a:lvl1pPr>
          </a:lstStyle>
          <a:p>
            <a:r>
              <a:rPr lang="zh-CN" altLang="en-US" dirty="0" smtClean="0"/>
              <a:t>单击此处编辑母版标题样式</a:t>
            </a:r>
            <a:endParaRPr lang="zh-CN" altLang="en-US" dirty="0"/>
          </a:p>
        </p:txBody>
      </p:sp>
      <p:sp>
        <p:nvSpPr>
          <p:cNvPr id="4" name="文本框 3"/>
          <p:cNvSpPr txBox="1"/>
          <p:nvPr userDrawn="1"/>
        </p:nvSpPr>
        <p:spPr>
          <a:xfrm>
            <a:off x="4183118" y="136652"/>
            <a:ext cx="48032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prstClr val="black"/>
                </a:solidFill>
                <a:effectLst/>
                <a:uLnTx/>
                <a:uFillTx/>
                <a:latin typeface="+mn-lt"/>
                <a:ea typeface="+mn-ea"/>
                <a:cs typeface="+mn-cs"/>
              </a:rPr>
              <a:t>第六章　振幅调制、解调与混频</a:t>
            </a:r>
          </a:p>
        </p:txBody>
      </p:sp>
    </p:spTree>
    <p:extLst>
      <p:ext uri="{BB962C8B-B14F-4D97-AF65-F5344CB8AC3E}">
        <p14:creationId xmlns:p14="http://schemas.microsoft.com/office/powerpoint/2010/main" val="168586251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3" name="文本占位符 2"/>
          <p:cNvSpPr>
            <a:spLocks noGrp="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80"/>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ea typeface="+mn-ea"/>
              </a:defRPr>
            </a:lvl1pPr>
          </a:lstStyle>
          <a:p>
            <a:pPr defTabSz="457200">
              <a:defRPr/>
            </a:pPr>
            <a:fld id="{2F56BA31-6D96-4059-8DE7-965E0FADA3BE}" type="datetimeFigureOut">
              <a:rPr lang="zh-CN" altLang="en-US" smtClean="0">
                <a:solidFill>
                  <a:prstClr val="black">
                    <a:tint val="75000"/>
                  </a:prstClr>
                </a:solidFill>
              </a:rPr>
              <a:pPr defTabSz="457200">
                <a:defRPr/>
              </a:pPr>
              <a:t>2017/8/28</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80"/>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ea typeface="+mn-ea"/>
              </a:defRPr>
            </a:lvl1pPr>
          </a:lstStyle>
          <a:p>
            <a:pPr defTabSz="457200">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80"/>
            <a:ext cx="2133600" cy="365125"/>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mn-lt"/>
                <a:ea typeface="+mn-ea"/>
              </a:defRPr>
            </a:lvl1pPr>
          </a:lstStyle>
          <a:p>
            <a:pPr defTabSz="457200">
              <a:defRPr/>
            </a:pPr>
            <a:fld id="{649B3CC3-191D-4215-802A-C13CCA308287}" type="slidenum">
              <a:rPr lang="zh-CN" altLang="en-US" smtClean="0">
                <a:solidFill>
                  <a:prstClr val="black">
                    <a:tint val="75000"/>
                  </a:prstClr>
                </a:solidFill>
              </a:rPr>
              <a:pPr defTabSz="457200">
                <a:defRPr/>
              </a:pPr>
              <a:t>‹#›</a:t>
            </a:fld>
            <a:endParaRPr lang="zh-CN" altLang="en-US">
              <a:solidFill>
                <a:prstClr val="black">
                  <a:tint val="75000"/>
                </a:prstClr>
              </a:solidFill>
            </a:endParaRPr>
          </a:p>
        </p:txBody>
      </p:sp>
      <p:pic>
        <p:nvPicPr>
          <p:cNvPr id="15367" name="Picture 2" descr="E:\PPT汇报\矢量文件\未命名 -12.jpg"/>
          <p:cNvPicPr>
            <a:picLocks noChangeAspect="1" noChangeArrowheads="1"/>
          </p:cNvPicPr>
          <p:nvPr userDrawn="1"/>
        </p:nvPicPr>
        <p:blipFill>
          <a:blip r:embed="rId3"/>
          <a:srcRect/>
          <a:stretch>
            <a:fillRect/>
          </a:stretch>
        </p:blipFill>
        <p:spPr bwMode="auto">
          <a:xfrm>
            <a:off x="0" y="12017"/>
            <a:ext cx="9144000" cy="6862763"/>
          </a:xfrm>
          <a:prstGeom prst="rect">
            <a:avLst/>
          </a:prstGeom>
          <a:noFill/>
          <a:ln w="9525">
            <a:noFill/>
            <a:miter lim="800000"/>
            <a:headEnd/>
            <a:tailEnd/>
          </a:ln>
        </p:spPr>
      </p:pic>
      <p:sp>
        <p:nvSpPr>
          <p:cNvPr id="13" name="TextBox 12"/>
          <p:cNvSpPr txBox="1"/>
          <p:nvPr userDrawn="1"/>
        </p:nvSpPr>
        <p:spPr>
          <a:xfrm>
            <a:off x="323530" y="8270"/>
            <a:ext cx="3744416" cy="7159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351"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351"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4" name="TextBox 13"/>
          <p:cNvSpPr txBox="1"/>
          <p:nvPr userDrawn="1"/>
        </p:nvSpPr>
        <p:spPr>
          <a:xfrm>
            <a:off x="1495648" y="88198"/>
            <a:ext cx="2233753" cy="507831"/>
          </a:xfrm>
          <a:prstGeom prst="rect">
            <a:avLst/>
          </a:prstGeom>
          <a:solidFill>
            <a:schemeClr val="bg1"/>
          </a:solid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zh-CN" altLang="en-US" sz="1500" b="0" i="0" u="none" strike="noStrike" kern="1200" cap="none" spc="-225" normalizeH="0" baseline="0" noProof="0" dirty="0" smtClean="0">
                <a:ln>
                  <a:noFill/>
                </a:ln>
                <a:solidFill>
                  <a:prstClr val="black"/>
                </a:solidFill>
                <a:effectLst/>
                <a:uLnTx/>
                <a:uFillTx/>
                <a:latin typeface="华文行楷" panose="02010800040101010101" pitchFamily="2" charset="-122"/>
                <a:ea typeface="华文行楷" panose="02010800040101010101" pitchFamily="2" charset="-122"/>
                <a:cs typeface="+mn-cs"/>
              </a:rPr>
              <a:t>西安电子科技大学出版社</a:t>
            </a:r>
            <a:endParaRPr kumimoji="0" lang="en-US" altLang="zh-CN" sz="1500" b="0" i="0" u="none" strike="noStrike" kern="1200" cap="none" spc="-225" normalizeH="0" baseline="0" noProof="0" dirty="0" smtClean="0">
              <a:ln>
                <a:noFill/>
              </a:ln>
              <a:solidFill>
                <a:prstClr val="black"/>
              </a:solidFill>
              <a:effectLst/>
              <a:uLnTx/>
              <a:uFillTx/>
              <a:latin typeface="华文行楷" panose="02010800040101010101" pitchFamily="2" charset="-122"/>
              <a:ea typeface="华文行楷" panose="02010800040101010101" pitchFamily="2" charset="-122"/>
              <a:cs typeface="+mn-cs"/>
            </a:endParaRPr>
          </a:p>
          <a:p>
            <a:pPr marL="0" marR="0" lvl="0" indent="0" algn="ctr" defTabSz="685783" rtl="0" eaLnBrk="1"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smtClean="0">
                <a:ln>
                  <a:noFill/>
                </a:ln>
                <a:solidFill>
                  <a:prstClr val="black"/>
                </a:solidFill>
                <a:effectLst/>
                <a:uLnTx/>
                <a:uFillTx/>
                <a:latin typeface="Arial" charset="0"/>
                <a:ea typeface="宋体" charset="-122"/>
                <a:cs typeface="+mn-cs"/>
              </a:rPr>
              <a:t>XIDIAN UNIVERSITY PRESS</a:t>
            </a:r>
            <a:endParaRPr kumimoji="0" lang="zh-CN" altLang="zh-CN" sz="1200" b="1" i="0" u="none" strike="noStrike" kern="1200" cap="none" spc="0" normalizeH="0" baseline="0" noProof="0" dirty="0" smtClean="0">
              <a:ln>
                <a:noFill/>
              </a:ln>
              <a:solidFill>
                <a:prstClr val="black"/>
              </a:solidFill>
              <a:effectLst/>
              <a:uLnTx/>
              <a:uFillTx/>
              <a:latin typeface="Arial" charset="0"/>
              <a:ea typeface="宋体" charset="-122"/>
              <a:cs typeface="+mn-cs"/>
            </a:endParaRPr>
          </a:p>
        </p:txBody>
      </p:sp>
      <p:pic>
        <p:nvPicPr>
          <p:cNvPr id="15" name="图片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7031" y="133459"/>
            <a:ext cx="700359" cy="697260"/>
          </a:xfrm>
          <a:prstGeom prst="rect">
            <a:avLst/>
          </a:prstGeom>
        </p:spPr>
      </p:pic>
    </p:spTree>
    <p:extLst>
      <p:ext uri="{BB962C8B-B14F-4D97-AF65-F5344CB8AC3E}">
        <p14:creationId xmlns:p14="http://schemas.microsoft.com/office/powerpoint/2010/main" val="1379913053"/>
      </p:ext>
    </p:extLst>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pitchFamily="2" charset="-122"/>
        </a:defRPr>
      </a:lvl2pPr>
      <a:lvl3pPr algn="ctr" rtl="0" eaLnBrk="0" fontAlgn="base" hangingPunct="0">
        <a:spcBef>
          <a:spcPct val="0"/>
        </a:spcBef>
        <a:spcAft>
          <a:spcPct val="0"/>
        </a:spcAft>
        <a:defRPr sz="3300">
          <a:solidFill>
            <a:schemeClr val="tx1"/>
          </a:solidFill>
          <a:latin typeface="Calibri" pitchFamily="34" charset="0"/>
          <a:ea typeface="宋体" pitchFamily="2" charset="-122"/>
        </a:defRPr>
      </a:lvl3pPr>
      <a:lvl4pPr algn="ctr" rtl="0" eaLnBrk="0" fontAlgn="base" hangingPunct="0">
        <a:spcBef>
          <a:spcPct val="0"/>
        </a:spcBef>
        <a:spcAft>
          <a:spcPct val="0"/>
        </a:spcAft>
        <a:defRPr sz="3300">
          <a:solidFill>
            <a:schemeClr val="tx1"/>
          </a:solidFill>
          <a:latin typeface="Calibri" pitchFamily="34" charset="0"/>
          <a:ea typeface="宋体" pitchFamily="2" charset="-122"/>
        </a:defRPr>
      </a:lvl4pPr>
      <a:lvl5pPr algn="ctr" rtl="0" eaLnBrk="0" fontAlgn="base" hangingPunct="0">
        <a:spcBef>
          <a:spcPct val="0"/>
        </a:spcBef>
        <a:spcAft>
          <a:spcPct val="0"/>
        </a:spcAft>
        <a:defRPr sz="3300">
          <a:solidFill>
            <a:schemeClr val="tx1"/>
          </a:solidFill>
          <a:latin typeface="Calibri" pitchFamily="34" charset="0"/>
          <a:ea typeface="宋体" pitchFamily="2" charset="-122"/>
        </a:defRPr>
      </a:lvl5pPr>
      <a:lvl6pPr marL="342891" algn="ctr" rtl="0" fontAlgn="base">
        <a:spcBef>
          <a:spcPct val="0"/>
        </a:spcBef>
        <a:spcAft>
          <a:spcPct val="0"/>
        </a:spcAft>
        <a:defRPr sz="3300">
          <a:solidFill>
            <a:schemeClr val="tx1"/>
          </a:solidFill>
          <a:latin typeface="Calibri" pitchFamily="34" charset="0"/>
          <a:ea typeface="宋体" pitchFamily="2" charset="-122"/>
        </a:defRPr>
      </a:lvl6pPr>
      <a:lvl7pPr marL="685783" algn="ctr" rtl="0" fontAlgn="base">
        <a:spcBef>
          <a:spcPct val="0"/>
        </a:spcBef>
        <a:spcAft>
          <a:spcPct val="0"/>
        </a:spcAft>
        <a:defRPr sz="3300">
          <a:solidFill>
            <a:schemeClr val="tx1"/>
          </a:solidFill>
          <a:latin typeface="Calibri" pitchFamily="34" charset="0"/>
          <a:ea typeface="宋体" pitchFamily="2" charset="-122"/>
        </a:defRPr>
      </a:lvl7pPr>
      <a:lvl8pPr marL="1028674" algn="ctr" rtl="0" fontAlgn="base">
        <a:spcBef>
          <a:spcPct val="0"/>
        </a:spcBef>
        <a:spcAft>
          <a:spcPct val="0"/>
        </a:spcAft>
        <a:defRPr sz="3300">
          <a:solidFill>
            <a:schemeClr val="tx1"/>
          </a:solidFill>
          <a:latin typeface="Calibri" pitchFamily="34" charset="0"/>
          <a:ea typeface="宋体" pitchFamily="2" charset="-122"/>
        </a:defRPr>
      </a:lvl8pPr>
      <a:lvl9pPr marL="1371566" algn="ctr" rtl="0" fontAlgn="base">
        <a:spcBef>
          <a:spcPct val="0"/>
        </a:spcBef>
        <a:spcAft>
          <a:spcPct val="0"/>
        </a:spcAft>
        <a:defRPr sz="3300">
          <a:solidFill>
            <a:schemeClr val="tx1"/>
          </a:solidFill>
          <a:latin typeface="Calibri" pitchFamily="34" charset="0"/>
          <a:ea typeface="宋体" pitchFamily="2" charset="-122"/>
        </a:defRPr>
      </a:lvl9pPr>
    </p:titleStyle>
    <p:bodyStyle>
      <a:lvl1pPr marL="257168" indent="-257168"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557199" indent="-214308"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57229" indent="-171446"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200121" indent="-171446"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43012" indent="-171446"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885904"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slide" Target="slide90.xml"/><Relationship Id="rId7" Type="http://schemas.openxmlformats.org/officeDocument/2006/relationships/hyperlink" Target="&#30446;&#24405;.pptx" TargetMode="External"/><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slide" Target="slide229.xml"/><Relationship Id="rId5" Type="http://schemas.openxmlformats.org/officeDocument/2006/relationships/slide" Target="slide204.xml"/><Relationship Id="rId4" Type="http://schemas.openxmlformats.org/officeDocument/2006/relationships/slide" Target="slide15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tiff"/><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5.tiff"/><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6.tiff"/><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1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6.tif"/><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1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image" Target="../media/image133.png"/></Relationships>
</file>

<file path=ppt/slides/_rels/slide146.xml.rels><?xml version="1.0" encoding="UTF-8" standalone="yes"?>
<Relationships xmlns="http://schemas.openxmlformats.org/package/2006/relationships"><Relationship Id="rId2" Type="http://schemas.openxmlformats.org/officeDocument/2006/relationships/image" Target="../media/image135.tif"/><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6.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139.png"/></Relationships>
</file>

<file path=ppt/slides/_rels/slide1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slide" Target="slide1.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48.tiff"/><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51.tiff"/><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62.tiff"/><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63.tiff"/><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170.t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71.tiff"/><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72.tiff"/><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173.tiff"/><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74.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175.tiff"/><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76.tiff"/><Relationship Id="rId1" Type="http://schemas.openxmlformats.org/officeDocument/2006/relationships/slideLayout" Target="../slideLayouts/slideLayout1.xml"/><Relationship Id="rId4" Type="http://schemas.openxmlformats.org/officeDocument/2006/relationships/image" Target="../media/image82.GIF"/></Relationships>
</file>

<file path=ppt/slides/_rels/slide2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82.tiff"/><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image" Target="../media/image185.tiff"/><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186.tif"/><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image" Target="../media/image188.tiff"/><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slide" Target="slide1.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189.tiff"/><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image" Target="../media/image190.tiff"/><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image" Target="../media/image191.tiff"/><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image" Target="../media/image192.tiff"/><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194.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95.tiff"/><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196.tif"/><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image" Target="../media/image197.tif"/><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image" Target="../media/image198.tiff"/><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199.tiff"/><Relationship Id="rId2" Type="http://schemas.openxmlformats.org/officeDocument/2006/relationships/image" Target="../media/image202.png"/><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image" Target="../media/image200.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image" Target="../media/image204.tiff"/><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image" Target="../media/image205.tiff"/><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image" Target="../media/image206.tiff"/><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image" Target="../media/image207.tiff"/><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209.tiff"/><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image" Target="../media/image210.tiff"/><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slide" Target="slide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50.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t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slide" Target="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5941" y="1114613"/>
            <a:ext cx="7442454" cy="707886"/>
          </a:xfrm>
          <a:prstGeom prst="rect">
            <a:avLst/>
          </a:prstGeom>
          <a:noFill/>
        </p:spPr>
        <p:txBody>
          <a:bodyPr wrap="square" rtlCol="0">
            <a:spAutoFit/>
          </a:bodyPr>
          <a:lstStyle/>
          <a:p>
            <a:pPr algn="ctr"/>
            <a:r>
              <a:rPr lang="zh-CN" altLang="en-US" sz="4000" b="1" dirty="0" smtClean="0"/>
              <a:t>第六章　振幅调制、解调与</a:t>
            </a:r>
            <a:r>
              <a:rPr lang="zh-CN" altLang="en-US" sz="4000" b="1" dirty="0" smtClean="0"/>
              <a:t>混频</a:t>
            </a:r>
            <a:endParaRPr lang="zh-CN" altLang="en-US" sz="4000" b="1" dirty="0" smtClean="0"/>
          </a:p>
        </p:txBody>
      </p:sp>
      <p:sp>
        <p:nvSpPr>
          <p:cNvPr id="2" name="文本框 1"/>
          <p:cNvSpPr txBox="1"/>
          <p:nvPr/>
        </p:nvSpPr>
        <p:spPr>
          <a:xfrm>
            <a:off x="2315485" y="1970543"/>
            <a:ext cx="4747491" cy="3785652"/>
          </a:xfrm>
          <a:prstGeom prst="rect">
            <a:avLst/>
          </a:prstGeom>
          <a:noFill/>
        </p:spPr>
        <p:txBody>
          <a:bodyPr wrap="square" rtlCol="0">
            <a:spAutoFit/>
          </a:bodyPr>
          <a:lstStyle/>
          <a:p>
            <a:pPr>
              <a:lnSpc>
                <a:spcPct val="150000"/>
              </a:lnSpc>
            </a:pPr>
            <a:r>
              <a:rPr lang="zh-CN" altLang="en-US" sz="3200" b="1" u="sng" dirty="0">
                <a:solidFill>
                  <a:srgbClr val="FF0000"/>
                </a:solidFill>
                <a:uFill>
                  <a:solidFill>
                    <a:srgbClr val="FF0000"/>
                  </a:solidFill>
                </a:uFill>
                <a:hlinkClick r:id="rId2" action="ppaction://hlinksldjump"/>
              </a:rPr>
              <a:t>第一节　振 幅 调 制</a:t>
            </a:r>
            <a:endParaRPr lang="zh-CN" altLang="en-US" sz="3200" b="1" u="sng" dirty="0">
              <a:solidFill>
                <a:srgbClr val="FF0000"/>
              </a:solidFill>
              <a:uFill>
                <a:solidFill>
                  <a:srgbClr val="FF0000"/>
                </a:solidFill>
              </a:uFill>
            </a:endParaRPr>
          </a:p>
          <a:p>
            <a:pPr>
              <a:lnSpc>
                <a:spcPct val="150000"/>
              </a:lnSpc>
            </a:pPr>
            <a:r>
              <a:rPr lang="zh-CN" altLang="en-US" sz="3200" b="1" u="sng" dirty="0">
                <a:solidFill>
                  <a:srgbClr val="FF0000"/>
                </a:solidFill>
                <a:uFill>
                  <a:solidFill>
                    <a:srgbClr val="FF0000"/>
                  </a:solidFill>
                </a:uFill>
                <a:hlinkClick r:id="rId3" action="ppaction://hlinksldjump"/>
              </a:rPr>
              <a:t>第二节　调幅信号的解调</a:t>
            </a:r>
            <a:endParaRPr lang="zh-CN" altLang="en-US" sz="3200" b="1" u="sng" dirty="0">
              <a:solidFill>
                <a:srgbClr val="FF0000"/>
              </a:solidFill>
              <a:uFill>
                <a:solidFill>
                  <a:srgbClr val="FF0000"/>
                </a:solidFill>
              </a:uFill>
            </a:endParaRPr>
          </a:p>
          <a:p>
            <a:pPr>
              <a:lnSpc>
                <a:spcPct val="150000"/>
              </a:lnSpc>
            </a:pPr>
            <a:r>
              <a:rPr lang="zh-CN" altLang="en-US" sz="3200" b="1" u="sng" dirty="0">
                <a:solidFill>
                  <a:srgbClr val="FF0000"/>
                </a:solidFill>
                <a:uFill>
                  <a:solidFill>
                    <a:srgbClr val="FF0000"/>
                  </a:solidFill>
                </a:uFill>
                <a:hlinkClick r:id="rId4" action="ppaction://hlinksldjump"/>
              </a:rPr>
              <a:t>第三节　</a:t>
            </a:r>
            <a:r>
              <a:rPr lang="zh-CN" altLang="en-US" sz="3200" b="1" u="sng" dirty="0" smtClean="0">
                <a:solidFill>
                  <a:srgbClr val="FF0000"/>
                </a:solidFill>
                <a:uFill>
                  <a:solidFill>
                    <a:srgbClr val="FF0000"/>
                  </a:solidFill>
                </a:uFill>
                <a:hlinkClick r:id="rId4" action="ppaction://hlinksldjump"/>
              </a:rPr>
              <a:t>混  频</a:t>
            </a:r>
            <a:endParaRPr lang="en-US" altLang="zh-CN" sz="3200" b="1" u="sng" dirty="0" smtClean="0">
              <a:solidFill>
                <a:srgbClr val="FF0000"/>
              </a:solidFill>
              <a:uFill>
                <a:solidFill>
                  <a:srgbClr val="FF0000"/>
                </a:solidFill>
              </a:uFill>
            </a:endParaRPr>
          </a:p>
          <a:p>
            <a:pPr>
              <a:lnSpc>
                <a:spcPct val="150000"/>
              </a:lnSpc>
            </a:pPr>
            <a:r>
              <a:rPr lang="zh-CN" altLang="en-US" sz="3200" b="1" u="sng" dirty="0">
                <a:solidFill>
                  <a:srgbClr val="FF0000"/>
                </a:solidFill>
                <a:uFill>
                  <a:solidFill>
                    <a:srgbClr val="FF0000"/>
                  </a:solidFill>
                </a:uFill>
                <a:hlinkClick r:id="rId5" action="ppaction://hlinksldjump"/>
              </a:rPr>
              <a:t>第四节　混频器的干扰</a:t>
            </a:r>
            <a:endParaRPr lang="zh-CN" altLang="en-US" sz="3200" b="1" u="sng" dirty="0">
              <a:solidFill>
                <a:srgbClr val="FF0000"/>
              </a:solidFill>
              <a:uFill>
                <a:solidFill>
                  <a:srgbClr val="FF0000"/>
                </a:solidFill>
              </a:uFill>
            </a:endParaRPr>
          </a:p>
          <a:p>
            <a:pPr>
              <a:lnSpc>
                <a:spcPct val="150000"/>
              </a:lnSpc>
            </a:pPr>
            <a:r>
              <a:rPr lang="zh-CN" altLang="en-US" sz="3200" b="1" u="sng" dirty="0">
                <a:solidFill>
                  <a:srgbClr val="FF0000"/>
                </a:solidFill>
                <a:uFill>
                  <a:solidFill>
                    <a:srgbClr val="FF0000"/>
                  </a:solidFill>
                </a:uFill>
                <a:hlinkClick r:id="rId6" action="ppaction://hlinksldjump"/>
              </a:rPr>
              <a:t>思考题与练习</a:t>
            </a:r>
            <a:r>
              <a:rPr lang="zh-CN" altLang="en-US" sz="3200" b="1" u="sng" dirty="0" smtClean="0">
                <a:solidFill>
                  <a:srgbClr val="FF0000"/>
                </a:solidFill>
                <a:uFill>
                  <a:solidFill>
                    <a:srgbClr val="FF0000"/>
                  </a:solidFill>
                </a:uFill>
                <a:hlinkClick r:id="rId6" action="ppaction://hlinksldjump"/>
              </a:rPr>
              <a:t>题</a:t>
            </a:r>
            <a:endParaRPr lang="zh-CN" altLang="en-US" sz="3200" b="1" u="sng" dirty="0">
              <a:solidFill>
                <a:srgbClr val="FF0000"/>
              </a:solidFill>
              <a:uFill>
                <a:solidFill>
                  <a:srgbClr val="FF0000"/>
                </a:solidFill>
              </a:uFill>
            </a:endParaRPr>
          </a:p>
        </p:txBody>
      </p:sp>
      <p:pic>
        <p:nvPicPr>
          <p:cNvPr id="6" name="Picture 8" descr="GIF014">
            <a:hlinkClick r:id="rId7" action="ppaction://hlinkpres?slideindex=1&amp;slidetitle="/>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090388" y="6235212"/>
            <a:ext cx="108585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269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而两个边频分量 </a:t>
            </a:r>
            <a:r>
              <a:rPr lang="en-US" altLang="zh-CN" i="1" dirty="0"/>
              <a:t>f</a:t>
            </a:r>
            <a:r>
              <a:rPr lang="en-US" altLang="zh-CN" baseline="-25000" dirty="0"/>
              <a:t>c</a:t>
            </a:r>
            <a:r>
              <a:rPr lang="zh-CN" altLang="en-US" dirty="0"/>
              <a:t>＋ </a:t>
            </a:r>
            <a:r>
              <a:rPr lang="en-US" altLang="zh-CN" dirty="0"/>
              <a:t>F</a:t>
            </a:r>
            <a:r>
              <a:rPr lang="zh-CN" altLang="en-US" dirty="0"/>
              <a:t>及 </a:t>
            </a:r>
            <a:r>
              <a:rPr lang="en-US" altLang="zh-CN" i="1" dirty="0"/>
              <a:t>f</a:t>
            </a:r>
            <a:r>
              <a:rPr lang="en-US" altLang="zh-CN" baseline="-25000" dirty="0"/>
              <a:t>c </a:t>
            </a:r>
            <a:r>
              <a:rPr lang="zh-CN" altLang="en-US" dirty="0"/>
              <a:t>－ </a:t>
            </a:r>
            <a:r>
              <a:rPr lang="en-US" altLang="zh-CN" dirty="0"/>
              <a:t>F</a:t>
            </a:r>
            <a:r>
              <a:rPr lang="zh-CN" altLang="en-US" dirty="0"/>
              <a:t>则以载频为中心对称分布， 两个边频幅度</a:t>
            </a:r>
            <a:r>
              <a:rPr lang="zh-CN" altLang="en-US" dirty="0" smtClean="0"/>
              <a:t>相等</a:t>
            </a:r>
            <a:r>
              <a:rPr lang="zh-CN" altLang="en-US" dirty="0"/>
              <a:t>并与调制信号幅度成正比。边频相对于载频的位置仅取决于调制信号的 频率，这说明调制信号的幅度及频率消息只含于边频分量中。</a:t>
            </a:r>
            <a:br>
              <a:rPr lang="zh-CN" altLang="en-US" dirty="0"/>
            </a:br>
            <a:endParaRPr lang="zh-CN" altLang="en-US" dirty="0"/>
          </a:p>
        </p:txBody>
      </p:sp>
    </p:spTree>
    <p:extLst>
      <p:ext uri="{BB962C8B-B14F-4D97-AF65-F5344CB8AC3E}">
        <p14:creationId xmlns:p14="http://schemas.microsoft.com/office/powerpoint/2010/main" val="4923992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小，电容上的电压建立得很快，这个电压又反向加于二极管上，此时 </a:t>
            </a:r>
            <a:r>
              <a:rPr lang="en-US" altLang="zh-CN" dirty="0" smtClean="0"/>
              <a:t>VD</a:t>
            </a:r>
            <a:r>
              <a:rPr lang="zh-CN" altLang="en-US" dirty="0" smtClean="0"/>
              <a:t>上</a:t>
            </a:r>
            <a:r>
              <a:rPr lang="zh-CN" altLang="en-US" dirty="0"/>
              <a:t>的电压为信源 </a:t>
            </a:r>
            <a:r>
              <a:rPr lang="en-US" altLang="zh-CN" dirty="0" smtClean="0"/>
              <a:t>u</a:t>
            </a:r>
            <a:r>
              <a:rPr lang="en-US" altLang="zh-CN" baseline="-25000" dirty="0" smtClean="0"/>
              <a:t>i</a:t>
            </a:r>
            <a:r>
              <a:rPr lang="zh-CN" altLang="en-US" dirty="0" smtClean="0"/>
              <a:t>与</a:t>
            </a:r>
            <a:r>
              <a:rPr lang="zh-CN" altLang="en-US" dirty="0"/>
              <a:t>电容电压 </a:t>
            </a:r>
            <a:r>
              <a:rPr lang="en-US" altLang="zh-CN" dirty="0" smtClean="0"/>
              <a:t>u</a:t>
            </a:r>
            <a:r>
              <a:rPr lang="en-US" altLang="zh-CN" baseline="-25000" dirty="0" smtClean="0"/>
              <a:t>C</a:t>
            </a:r>
            <a:r>
              <a:rPr lang="zh-CN" altLang="en-US" dirty="0" smtClean="0"/>
              <a:t>之</a:t>
            </a:r>
            <a:r>
              <a:rPr lang="zh-CN" altLang="en-US" dirty="0"/>
              <a:t>差，即 </a:t>
            </a:r>
            <a:r>
              <a:rPr lang="en-US" altLang="zh-CN" dirty="0" smtClean="0"/>
              <a:t>u</a:t>
            </a:r>
            <a:r>
              <a:rPr lang="en-US" altLang="zh-CN" baseline="-25000" dirty="0" smtClean="0"/>
              <a:t>D</a:t>
            </a:r>
            <a:r>
              <a:rPr lang="zh-CN" altLang="en-US" dirty="0" smtClean="0"/>
              <a:t>＝ </a:t>
            </a:r>
            <a:r>
              <a:rPr lang="en-US" altLang="zh-CN" dirty="0"/>
              <a:t>u</a:t>
            </a:r>
            <a:r>
              <a:rPr lang="en-US" altLang="zh-CN" baseline="-25000" dirty="0"/>
              <a:t>C </a:t>
            </a:r>
            <a:r>
              <a:rPr lang="zh-CN" altLang="en-US" dirty="0" smtClean="0"/>
              <a:t>－</a:t>
            </a:r>
            <a:r>
              <a:rPr lang="en-US" altLang="zh-CN" dirty="0"/>
              <a:t> </a:t>
            </a:r>
            <a:r>
              <a:rPr lang="en-US" altLang="zh-CN" dirty="0" smtClean="0"/>
              <a:t>u</a:t>
            </a:r>
            <a:r>
              <a:rPr lang="en-US" altLang="zh-CN" baseline="-25000" dirty="0" smtClean="0"/>
              <a:t>i</a:t>
            </a:r>
            <a:r>
              <a:rPr lang="zh-CN" altLang="en-US" dirty="0" smtClean="0"/>
              <a:t>。</a:t>
            </a:r>
            <a:r>
              <a:rPr lang="zh-CN" altLang="en-US" dirty="0"/>
              <a:t>当 </a:t>
            </a:r>
            <a:r>
              <a:rPr lang="en-US" altLang="zh-CN" dirty="0"/>
              <a:t>u</a:t>
            </a:r>
            <a:r>
              <a:rPr lang="en-US" altLang="zh-CN" baseline="-25000" dirty="0"/>
              <a:t>C</a:t>
            </a:r>
            <a:r>
              <a:rPr lang="zh-CN" altLang="en-US" dirty="0" smtClean="0"/>
              <a:t>达</a:t>
            </a:r>
            <a:r>
              <a:rPr lang="zh-CN" altLang="en-US" dirty="0"/>
              <a:t>到 </a:t>
            </a:r>
            <a:r>
              <a:rPr lang="en-US" altLang="zh-CN" dirty="0" smtClean="0"/>
              <a:t>U</a:t>
            </a:r>
            <a:r>
              <a:rPr lang="en-US" altLang="zh-CN" baseline="-25000" dirty="0" smtClean="0"/>
              <a:t>1</a:t>
            </a:r>
            <a:r>
              <a:rPr lang="zh-CN" altLang="en-US" dirty="0" smtClean="0"/>
              <a:t>值</a:t>
            </a:r>
            <a:r>
              <a:rPr lang="zh-CN" altLang="en-US" dirty="0"/>
              <a:t>时（见图</a:t>
            </a:r>
            <a:r>
              <a:rPr lang="zh-CN" altLang="en-US" dirty="0" smtClean="0"/>
              <a:t>所示</a:t>
            </a:r>
            <a:r>
              <a:rPr lang="zh-CN" altLang="en-US" dirty="0"/>
              <a:t>）， </a:t>
            </a:r>
            <a:r>
              <a:rPr lang="en-US" altLang="zh-CN" dirty="0"/>
              <a:t>u</a:t>
            </a:r>
            <a:r>
              <a:rPr lang="en-US" altLang="zh-CN" baseline="-25000" dirty="0"/>
              <a:t>D</a:t>
            </a:r>
            <a:r>
              <a:rPr lang="zh-CN" altLang="en-US" dirty="0"/>
              <a:t>＝ </a:t>
            </a:r>
            <a:r>
              <a:rPr lang="en-US" altLang="zh-CN" dirty="0"/>
              <a:t>u</a:t>
            </a:r>
            <a:r>
              <a:rPr lang="en-US" altLang="zh-CN" baseline="-25000" dirty="0"/>
              <a:t>C </a:t>
            </a:r>
            <a:r>
              <a:rPr lang="zh-CN" altLang="en-US" dirty="0"/>
              <a:t>－</a:t>
            </a:r>
            <a:r>
              <a:rPr lang="en-US" altLang="zh-CN" dirty="0"/>
              <a:t> u</a:t>
            </a:r>
            <a:r>
              <a:rPr lang="en-US" altLang="zh-CN" baseline="-25000" dirty="0"/>
              <a:t>i </a:t>
            </a:r>
            <a:r>
              <a:rPr lang="zh-CN" altLang="en-US" dirty="0" smtClean="0"/>
              <a:t>＝</a:t>
            </a:r>
            <a:r>
              <a:rPr lang="en-US" altLang="zh-CN" dirty="0" smtClean="0"/>
              <a:t>0</a:t>
            </a:r>
            <a:r>
              <a:rPr lang="zh-CN" altLang="en-US" dirty="0" smtClean="0"/>
              <a:t>，</a:t>
            </a:r>
            <a:r>
              <a:rPr lang="en-US" altLang="zh-CN" dirty="0" smtClean="0"/>
              <a:t>VD</a:t>
            </a:r>
            <a:r>
              <a:rPr lang="zh-CN" altLang="en-US" dirty="0" smtClean="0"/>
              <a:t>开</a:t>
            </a:r>
            <a:r>
              <a:rPr lang="zh-CN" altLang="en-US" dirty="0"/>
              <a:t>始截止，随着 </a:t>
            </a:r>
            <a:r>
              <a:rPr lang="en-US" altLang="zh-CN" dirty="0"/>
              <a:t>u</a:t>
            </a:r>
            <a:r>
              <a:rPr lang="en-US" altLang="zh-CN" baseline="-25000" dirty="0"/>
              <a:t>i</a:t>
            </a:r>
            <a:r>
              <a:rPr lang="zh-CN" altLang="en-US" dirty="0" smtClean="0"/>
              <a:t>的</a:t>
            </a:r>
            <a:r>
              <a:rPr lang="zh-CN" altLang="en-US" dirty="0"/>
              <a:t>继续下降</a:t>
            </a:r>
            <a:r>
              <a:rPr lang="zh-CN" altLang="en-US" dirty="0" smtClean="0"/>
              <a:t>，</a:t>
            </a:r>
            <a:r>
              <a:rPr lang="en-US" altLang="zh-CN" dirty="0" smtClean="0"/>
              <a:t>VD</a:t>
            </a:r>
            <a:r>
              <a:rPr lang="zh-CN" altLang="en-US" dirty="0" smtClean="0"/>
              <a:t>存</a:t>
            </a:r>
            <a:r>
              <a:rPr lang="zh-CN" altLang="en-US" dirty="0"/>
              <a:t>在一段截止时间，在此</a:t>
            </a:r>
            <a:r>
              <a:rPr lang="zh-CN" altLang="en-US" dirty="0" smtClean="0"/>
              <a:t>期间</a:t>
            </a:r>
            <a:r>
              <a:rPr lang="zh-CN" altLang="en-US" dirty="0"/>
              <a:t>内电容器 </a:t>
            </a:r>
            <a:r>
              <a:rPr lang="en-US" altLang="zh-CN" dirty="0" smtClean="0"/>
              <a:t>C</a:t>
            </a:r>
            <a:r>
              <a:rPr lang="zh-CN" altLang="en-US" dirty="0" smtClean="0"/>
              <a:t> </a:t>
            </a:r>
            <a:r>
              <a:rPr lang="zh-CN" altLang="en-US" dirty="0"/>
              <a:t>把导通期间储存的电荷通过 </a:t>
            </a:r>
            <a:r>
              <a:rPr lang="en-US" altLang="zh-CN" dirty="0" smtClean="0"/>
              <a:t>R</a:t>
            </a:r>
            <a:r>
              <a:rPr lang="zh-CN" altLang="en-US" dirty="0" smtClean="0"/>
              <a:t>放</a:t>
            </a:r>
            <a:r>
              <a:rPr lang="zh-CN" altLang="en-US" dirty="0"/>
              <a:t>电。因放电时常</a:t>
            </a:r>
            <a:r>
              <a:rPr lang="zh-CN" altLang="en-US" dirty="0" smtClean="0"/>
              <a:t>数</a:t>
            </a:r>
            <a:r>
              <a:rPr lang="en-US" altLang="zh-CN" dirty="0" smtClean="0"/>
              <a:t>RC</a:t>
            </a:r>
            <a:r>
              <a:rPr lang="zh-CN" altLang="en-US" dirty="0" smtClean="0"/>
              <a:t>较</a:t>
            </a:r>
            <a:r>
              <a:rPr lang="zh-CN" altLang="en-US" dirty="0"/>
              <a:t>大，放电较慢，</a:t>
            </a:r>
            <a:r>
              <a:rPr lang="zh-CN" altLang="en-US" dirty="0" smtClean="0"/>
              <a:t>在</a:t>
            </a:r>
            <a:r>
              <a:rPr lang="en-US" altLang="zh-CN" dirty="0"/>
              <a:t>u</a:t>
            </a:r>
            <a:r>
              <a:rPr lang="en-US" altLang="zh-CN" baseline="-25000" dirty="0"/>
              <a:t>C</a:t>
            </a:r>
            <a:r>
              <a:rPr lang="zh-CN" altLang="en-US" dirty="0"/>
              <a:t>值下降不多时， </a:t>
            </a:r>
            <a:r>
              <a:rPr lang="en-US" altLang="zh-CN" dirty="0"/>
              <a:t>u</a:t>
            </a:r>
            <a:r>
              <a:rPr lang="en-US" altLang="zh-CN" baseline="-25000" dirty="0"/>
              <a:t>i</a:t>
            </a:r>
            <a:r>
              <a:rPr lang="zh-CN" altLang="en-US" dirty="0"/>
              <a:t>的下一个正半周已到来。当 </a:t>
            </a:r>
            <a:r>
              <a:rPr lang="en-US" altLang="zh-CN" dirty="0"/>
              <a:t>u</a:t>
            </a:r>
            <a:r>
              <a:rPr lang="en-US" altLang="zh-CN" baseline="-25000" dirty="0"/>
              <a:t>i </a:t>
            </a:r>
            <a:r>
              <a:rPr lang="zh-CN" altLang="en-US" dirty="0"/>
              <a:t>＞ </a:t>
            </a:r>
            <a:r>
              <a:rPr lang="en-US" altLang="zh-CN" dirty="0"/>
              <a:t>u</a:t>
            </a:r>
            <a:r>
              <a:rPr lang="en-US" altLang="zh-CN" baseline="-25000" dirty="0"/>
              <a:t>C </a:t>
            </a:r>
            <a:r>
              <a:rPr lang="zh-CN" altLang="en-US" dirty="0"/>
              <a:t>（如图</a:t>
            </a:r>
            <a:r>
              <a:rPr lang="zh-CN" altLang="en-US" dirty="0" smtClean="0"/>
              <a:t>中</a:t>
            </a:r>
            <a:r>
              <a:rPr lang="en-US" altLang="zh-CN" dirty="0"/>
              <a:t>U</a:t>
            </a:r>
            <a:r>
              <a:rPr lang="en-US" altLang="zh-CN" baseline="-25000" dirty="0"/>
              <a:t>2</a:t>
            </a:r>
            <a:r>
              <a:rPr lang="zh-CN" altLang="en-US" dirty="0"/>
              <a:t>值）时，</a:t>
            </a:r>
            <a:r>
              <a:rPr lang="en-US" altLang="zh-CN" dirty="0"/>
              <a:t>VD</a:t>
            </a:r>
            <a:r>
              <a:rPr lang="zh-CN" altLang="en-US" dirty="0"/>
              <a:t>再次导通</a:t>
            </a:r>
            <a:r>
              <a:rPr lang="zh-CN" altLang="en-US" dirty="0" smtClean="0"/>
              <a:t>，</a:t>
            </a:r>
            <a:r>
              <a:rPr lang="zh-CN" altLang="en-US" dirty="0"/>
              <a:t>电</a:t>
            </a:r>
            <a:r>
              <a:rPr lang="zh-CN" altLang="en-US" dirty="0" smtClean="0"/>
              <a:t>容</a:t>
            </a:r>
            <a:r>
              <a:rPr lang="en-US" altLang="zh-CN" dirty="0" smtClean="0"/>
              <a:t>C</a:t>
            </a:r>
            <a:r>
              <a:rPr lang="zh-CN" altLang="en-US" dirty="0" smtClean="0"/>
              <a:t>在</a:t>
            </a:r>
            <a:r>
              <a:rPr lang="zh-CN" altLang="en-US" dirty="0"/>
              <a:t>原有积累电荷量的基础上又得到补充， </a:t>
            </a:r>
            <a:r>
              <a:rPr lang="en-US" altLang="zh-CN" dirty="0" smtClean="0"/>
              <a:t>u</a:t>
            </a:r>
            <a:r>
              <a:rPr lang="en-US" altLang="zh-CN" baseline="-25000" dirty="0" smtClean="0"/>
              <a:t>C</a:t>
            </a:r>
            <a:r>
              <a:rPr lang="zh-CN" altLang="en-US" dirty="0" smtClean="0"/>
              <a:t>进</a:t>
            </a:r>
            <a:r>
              <a:rPr lang="zh-CN" altLang="en-US" dirty="0"/>
              <a:t>一步提高。然后，继续上述放电、</a:t>
            </a:r>
            <a:r>
              <a:rPr lang="zh-CN" altLang="en-US" dirty="0" smtClean="0"/>
              <a:t>充电</a:t>
            </a:r>
            <a:r>
              <a:rPr lang="zh-CN" altLang="en-US" dirty="0"/>
              <a:t>过程，直至 </a:t>
            </a:r>
            <a:r>
              <a:rPr lang="en-US" altLang="zh-CN" dirty="0" smtClean="0"/>
              <a:t>VD</a:t>
            </a:r>
            <a:r>
              <a:rPr lang="zh-CN" altLang="en-US" dirty="0" smtClean="0"/>
              <a:t>导</a:t>
            </a:r>
            <a:r>
              <a:rPr lang="zh-CN" altLang="en-US" dirty="0"/>
              <a:t>通</a:t>
            </a:r>
            <a:r>
              <a:rPr lang="zh-CN" altLang="en-US" dirty="0" smtClean="0"/>
              <a:t>时</a:t>
            </a:r>
            <a:r>
              <a:rPr lang="en-US" altLang="zh-CN" dirty="0" smtClean="0"/>
              <a:t>C</a:t>
            </a:r>
            <a:r>
              <a:rPr lang="zh-CN" altLang="en-US" dirty="0" smtClean="0"/>
              <a:t>的</a:t>
            </a:r>
            <a:r>
              <a:rPr lang="zh-CN" altLang="en-US" dirty="0"/>
              <a:t>充电电荷量等</a:t>
            </a:r>
            <a:r>
              <a:rPr lang="zh-CN" altLang="en-US" dirty="0" smtClean="0"/>
              <a:t>于</a:t>
            </a:r>
            <a:r>
              <a:rPr lang="en-US" altLang="zh-CN" dirty="0" smtClean="0"/>
              <a:t>VD</a:t>
            </a:r>
            <a:r>
              <a:rPr lang="zh-CN" altLang="en-US" dirty="0" smtClean="0"/>
              <a:t>截</a:t>
            </a:r>
            <a:r>
              <a:rPr lang="zh-CN" altLang="en-US" dirty="0"/>
              <a:t>止</a:t>
            </a:r>
            <a:r>
              <a:rPr lang="zh-CN" altLang="en-US" dirty="0" smtClean="0"/>
              <a:t>时</a:t>
            </a:r>
            <a:r>
              <a:rPr lang="en-US" altLang="zh-CN" dirty="0" smtClean="0"/>
              <a:t>C</a:t>
            </a:r>
            <a:r>
              <a:rPr lang="zh-CN" altLang="en-US" dirty="0" smtClean="0"/>
              <a:t>的</a:t>
            </a:r>
            <a:r>
              <a:rPr lang="zh-CN" altLang="en-US" dirty="0"/>
              <a:t>放电电荷量，便达到动态平 衡状态</a:t>
            </a:r>
            <a:r>
              <a:rPr lang="en-US" altLang="zh-CN" dirty="0" smtClean="0"/>
              <a:t>——</a:t>
            </a:r>
            <a:r>
              <a:rPr lang="zh-CN" altLang="en-US" dirty="0"/>
              <a:t>稳定工作状态。如图</a:t>
            </a:r>
            <a:r>
              <a:rPr lang="zh-CN" altLang="en-US" dirty="0" smtClean="0"/>
              <a:t>中</a:t>
            </a:r>
            <a:r>
              <a:rPr lang="zh-CN" altLang="en-US" dirty="0"/>
              <a:t/>
            </a:r>
            <a:br>
              <a:rPr lang="zh-CN" altLang="en-US" dirty="0"/>
            </a:br>
            <a:endParaRPr lang="zh-CN" altLang="en-US" dirty="0"/>
          </a:p>
        </p:txBody>
      </p:sp>
    </p:spTree>
    <p:extLst>
      <p:ext uri="{BB962C8B-B14F-4D97-AF65-F5344CB8AC3E}">
        <p14:creationId xmlns:p14="http://schemas.microsoft.com/office/powerpoint/2010/main" val="588094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U</a:t>
            </a:r>
            <a:r>
              <a:rPr lang="en-US" altLang="zh-CN" baseline="-25000" dirty="0"/>
              <a:t>4</a:t>
            </a:r>
            <a:r>
              <a:rPr lang="zh-CN" altLang="en-US" dirty="0"/>
              <a:t>以后所示情况，此时， </a:t>
            </a:r>
            <a:r>
              <a:rPr lang="en-US" altLang="zh-CN" dirty="0"/>
              <a:t>U</a:t>
            </a:r>
            <a:r>
              <a:rPr lang="en-US" altLang="zh-CN" baseline="-25000" dirty="0"/>
              <a:t>4</a:t>
            </a:r>
            <a:r>
              <a:rPr lang="zh-CN" altLang="en-US" dirty="0"/>
              <a:t>已接近输入电压峰值。在下面的研究中，将只考虑稳态过程，因为暂态过程是很短暂的瞬间过程。</a:t>
            </a:r>
          </a:p>
        </p:txBody>
      </p:sp>
    </p:spTree>
    <p:extLst>
      <p:ext uri="{BB962C8B-B14F-4D97-AF65-F5344CB8AC3E}">
        <p14:creationId xmlns:p14="http://schemas.microsoft.com/office/powerpoint/2010/main" val="38794634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4598" y="998484"/>
            <a:ext cx="4414804" cy="4787647"/>
          </a:xfrm>
          <a:prstGeom prst="rect">
            <a:avLst/>
          </a:prstGeom>
        </p:spPr>
      </p:pic>
      <p:sp>
        <p:nvSpPr>
          <p:cNvPr id="4" name="矩形 3"/>
          <p:cNvSpPr/>
          <p:nvPr/>
        </p:nvSpPr>
        <p:spPr>
          <a:xfrm>
            <a:off x="1685544" y="5962692"/>
            <a:ext cx="5772912" cy="461665"/>
          </a:xfrm>
          <a:prstGeom prst="rect">
            <a:avLst/>
          </a:prstGeom>
        </p:spPr>
        <p:txBody>
          <a:bodyPr wrap="square">
            <a:spAutoFit/>
          </a:bodyPr>
          <a:lstStyle/>
          <a:p>
            <a:pPr algn="ctr"/>
            <a:r>
              <a:rPr lang="zh-CN" altLang="en-US" sz="2400" dirty="0" smtClean="0"/>
              <a:t>图</a:t>
            </a:r>
            <a:r>
              <a:rPr lang="en-US" altLang="zh-CN" sz="2400" dirty="0" smtClean="0"/>
              <a:t>6-37</a:t>
            </a:r>
            <a:r>
              <a:rPr lang="zh-CN" altLang="en-US" sz="2400" dirty="0"/>
              <a:t>　加入等幅波时检波器的工作过程</a:t>
            </a:r>
          </a:p>
        </p:txBody>
      </p:sp>
    </p:spTree>
    <p:extLst>
      <p:ext uri="{BB962C8B-B14F-4D97-AF65-F5344CB8AC3E}">
        <p14:creationId xmlns:p14="http://schemas.microsoft.com/office/powerpoint/2010/main" val="8843148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smtClean="0"/>
              <a:t>        从</a:t>
            </a:r>
            <a:r>
              <a:rPr lang="zh-CN" altLang="en-US" dirty="0"/>
              <a:t>这个过程可以看出：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１）检波过程就是信号源通过二极管给电容充电与电容对电</a:t>
            </a:r>
            <a:r>
              <a:rPr lang="zh-CN" altLang="en-US" dirty="0" smtClean="0"/>
              <a:t>阻</a:t>
            </a:r>
            <a:r>
              <a:rPr lang="en-US" altLang="zh-CN" dirty="0" smtClean="0"/>
              <a:t>R</a:t>
            </a:r>
            <a:r>
              <a:rPr lang="zh-CN" altLang="en-US" dirty="0" smtClean="0"/>
              <a:t>放</a:t>
            </a:r>
            <a:r>
              <a:rPr lang="zh-CN" altLang="en-US" dirty="0"/>
              <a:t>电的交替重复</a:t>
            </a:r>
            <a:r>
              <a:rPr lang="zh-CN" altLang="en-US" dirty="0" smtClean="0"/>
              <a:t>过程</a:t>
            </a:r>
            <a:r>
              <a:rPr lang="zh-CN" altLang="en-US" dirty="0"/>
              <a:t>。若忽略 </a:t>
            </a:r>
            <a:r>
              <a:rPr lang="en-US" altLang="zh-CN" dirty="0" smtClean="0"/>
              <a:t>r</a:t>
            </a:r>
            <a:r>
              <a:rPr lang="en-US" altLang="zh-CN" baseline="-25000" dirty="0" smtClean="0"/>
              <a:t>D</a:t>
            </a:r>
            <a:r>
              <a:rPr lang="zh-CN" altLang="en-US" dirty="0" smtClean="0"/>
              <a:t>，</a:t>
            </a:r>
            <a:r>
              <a:rPr lang="zh-CN" altLang="en-US" dirty="0"/>
              <a:t>二极管 </a:t>
            </a:r>
            <a:r>
              <a:rPr lang="en-US" altLang="zh-CN" dirty="0" smtClean="0"/>
              <a:t>VD</a:t>
            </a:r>
            <a:r>
              <a:rPr lang="zh-CN" altLang="en-US" dirty="0" smtClean="0"/>
              <a:t>导</a:t>
            </a:r>
            <a:r>
              <a:rPr lang="zh-CN" altLang="en-US" dirty="0"/>
              <a:t>通与截止期间的检波器等效电路如</a:t>
            </a:r>
            <a:r>
              <a:rPr lang="zh-CN" altLang="en-US" dirty="0" smtClean="0"/>
              <a:t>图</a:t>
            </a:r>
            <a:r>
              <a:rPr lang="en-US" altLang="zh-CN" dirty="0" smtClean="0"/>
              <a:t>6-36</a:t>
            </a:r>
            <a:r>
              <a:rPr lang="zh-CN" altLang="en-US" dirty="0" smtClean="0"/>
              <a:t>（</a:t>
            </a:r>
            <a:r>
              <a:rPr lang="en-US" altLang="zh-CN" dirty="0" smtClean="0"/>
              <a:t>b</a:t>
            </a:r>
            <a:r>
              <a:rPr lang="zh-CN" altLang="en-US" dirty="0" smtClean="0"/>
              <a:t>）</a:t>
            </a:r>
            <a:r>
              <a:rPr lang="zh-CN" altLang="en-US" dirty="0"/>
              <a:t>、</a:t>
            </a:r>
            <a:r>
              <a:rPr lang="zh-CN" altLang="en-US" dirty="0" smtClean="0"/>
              <a:t>图</a:t>
            </a:r>
            <a:r>
              <a:rPr lang="en-US" altLang="zh-CN" dirty="0" smtClean="0"/>
              <a:t>6-36</a:t>
            </a:r>
            <a:r>
              <a:rPr lang="zh-CN" altLang="en-US" dirty="0" smtClean="0"/>
              <a:t>（ </a:t>
            </a:r>
            <a:r>
              <a:rPr lang="en-US" altLang="zh-CN" dirty="0" smtClean="0"/>
              <a:t>c</a:t>
            </a:r>
            <a:r>
              <a:rPr lang="zh-CN" altLang="en-US" dirty="0" smtClean="0"/>
              <a:t>） </a:t>
            </a:r>
            <a:r>
              <a:rPr lang="zh-CN" altLang="en-US" dirty="0"/>
              <a:t>所示。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２）由于 </a:t>
            </a:r>
            <a:r>
              <a:rPr lang="en-US" altLang="zh-CN" dirty="0" smtClean="0"/>
              <a:t>RC</a:t>
            </a:r>
            <a:r>
              <a:rPr lang="zh-CN" altLang="en-US" dirty="0" smtClean="0"/>
              <a:t>时常</a:t>
            </a:r>
            <a:r>
              <a:rPr lang="zh-CN" altLang="en-US" dirty="0"/>
              <a:t>数远大于输入电压载波周期，放电慢，使得二极管</a:t>
            </a:r>
            <a:r>
              <a:rPr lang="zh-CN" altLang="en-US" dirty="0" smtClean="0"/>
              <a:t>负极</a:t>
            </a:r>
            <a:r>
              <a:rPr lang="zh-CN" altLang="en-US" dirty="0"/>
              <a:t>永远处于正的 较高的电位（因为输出电压接近于高频正弦波的峰值，即 </a:t>
            </a:r>
            <a:r>
              <a:rPr lang="en-US" altLang="zh-CN" dirty="0" smtClean="0"/>
              <a:t>U</a:t>
            </a:r>
            <a:r>
              <a:rPr lang="en-US" altLang="zh-CN" baseline="-25000" dirty="0" smtClean="0"/>
              <a:t>o</a:t>
            </a:r>
            <a:r>
              <a:rPr lang="zh-CN" altLang="en-US" dirty="0" smtClean="0"/>
              <a:t>≈ </a:t>
            </a:r>
            <a:r>
              <a:rPr lang="en-US" altLang="zh-CN" dirty="0" smtClean="0"/>
              <a:t>U</a:t>
            </a:r>
            <a:r>
              <a:rPr lang="en-US" altLang="zh-CN" baseline="-25000" dirty="0" smtClean="0"/>
              <a:t>m</a:t>
            </a:r>
            <a:r>
              <a:rPr lang="zh-CN" altLang="en-US" dirty="0" smtClean="0"/>
              <a:t>）</a:t>
            </a:r>
            <a:r>
              <a:rPr lang="zh-CN" altLang="en-US" dirty="0"/>
              <a:t>。该电压对 </a:t>
            </a:r>
            <a:r>
              <a:rPr lang="en-US" altLang="zh-CN" dirty="0" smtClean="0"/>
              <a:t>VD</a:t>
            </a:r>
            <a:r>
              <a:rPr lang="zh-CN" altLang="en-US" dirty="0" smtClean="0"/>
              <a:t>形</a:t>
            </a:r>
            <a:r>
              <a:rPr lang="zh-CN" altLang="en-US" dirty="0"/>
              <a:t>成一 个大的负电压，从而使二极管只在输入电压的峰值附近才导通。导通时间很短，电流通角 </a:t>
            </a:r>
            <a:r>
              <a:rPr lang="el-GR" altLang="zh-CN" dirty="0"/>
              <a:t>θ </a:t>
            </a:r>
            <a:r>
              <a:rPr lang="zh-CN" altLang="en-US" dirty="0"/>
              <a:t>很小，二极管电流是一窄脉冲序列，如</a:t>
            </a:r>
            <a:r>
              <a:rPr lang="zh-CN" altLang="en-US" dirty="0" smtClean="0"/>
              <a:t>图</a:t>
            </a:r>
            <a:r>
              <a:rPr lang="en-US" altLang="zh-CN" dirty="0" smtClean="0"/>
              <a:t>6-37</a:t>
            </a:r>
            <a:r>
              <a:rPr lang="zh-CN" altLang="en-US" dirty="0" smtClean="0"/>
              <a:t>（ </a:t>
            </a:r>
            <a:r>
              <a:rPr lang="en-US" altLang="zh-CN" dirty="0" smtClean="0"/>
              <a:t>b</a:t>
            </a:r>
            <a:r>
              <a:rPr lang="zh-CN" altLang="en-US" dirty="0" smtClean="0"/>
              <a:t>）</a:t>
            </a:r>
            <a:r>
              <a:rPr lang="zh-CN" altLang="en-US" dirty="0"/>
              <a:t>，这也是峰值包络检波名称的由来。</a:t>
            </a:r>
          </a:p>
        </p:txBody>
      </p:sp>
    </p:spTree>
    <p:extLst>
      <p:ext uri="{BB962C8B-B14F-4D97-AF65-F5344CB8AC3E}">
        <p14:creationId xmlns:p14="http://schemas.microsoft.com/office/powerpoint/2010/main" val="32012239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 </a:t>
            </a:r>
            <a:r>
              <a:rPr lang="zh-CN" altLang="en-US" dirty="0"/>
              <a:t>３）二极管电流 </a:t>
            </a:r>
            <a:r>
              <a:rPr lang="en-US" altLang="zh-CN" dirty="0" smtClean="0"/>
              <a:t>i</a:t>
            </a:r>
            <a:r>
              <a:rPr lang="en-US" altLang="zh-CN" baseline="-25000" dirty="0" smtClean="0"/>
              <a:t>D</a:t>
            </a:r>
            <a:r>
              <a:rPr lang="zh-CN" altLang="en-US" dirty="0" smtClean="0"/>
              <a:t> </a:t>
            </a:r>
            <a:r>
              <a:rPr lang="zh-CN" altLang="en-US" dirty="0"/>
              <a:t>包含平均分量（此种情况为直流分量） </a:t>
            </a:r>
            <a:r>
              <a:rPr lang="en-US" altLang="zh-CN" dirty="0" smtClean="0"/>
              <a:t>I</a:t>
            </a:r>
            <a:r>
              <a:rPr lang="en-US" altLang="zh-CN" baseline="-25000" dirty="0" smtClean="0"/>
              <a:t>av</a:t>
            </a:r>
            <a:r>
              <a:rPr lang="zh-CN" altLang="en-US" dirty="0" smtClean="0"/>
              <a:t>及</a:t>
            </a:r>
            <a:r>
              <a:rPr lang="zh-CN" altLang="en-US" dirty="0"/>
              <a:t>高频分量。 </a:t>
            </a:r>
            <a:r>
              <a:rPr lang="en-US" altLang="zh-CN" dirty="0"/>
              <a:t>I</a:t>
            </a:r>
            <a:r>
              <a:rPr lang="en-US" altLang="zh-CN" baseline="-25000" dirty="0"/>
              <a:t>av</a:t>
            </a:r>
            <a:r>
              <a:rPr lang="zh-CN" altLang="en-US" dirty="0" smtClean="0"/>
              <a:t>流</a:t>
            </a:r>
            <a:r>
              <a:rPr lang="zh-CN" altLang="en-US" dirty="0"/>
              <a:t>经电</a:t>
            </a:r>
            <a:r>
              <a:rPr lang="zh-CN" altLang="en-US" dirty="0" smtClean="0"/>
              <a:t>阻</a:t>
            </a:r>
            <a:r>
              <a:rPr lang="en-US" altLang="zh-CN" dirty="0" smtClean="0"/>
              <a:t>R</a:t>
            </a:r>
            <a:r>
              <a:rPr lang="zh-CN" altLang="en-US" dirty="0" smtClean="0"/>
              <a:t>形</a:t>
            </a:r>
            <a:r>
              <a:rPr lang="zh-CN" altLang="en-US" dirty="0"/>
              <a:t>成平均电</a:t>
            </a:r>
            <a:r>
              <a:rPr lang="zh-CN" altLang="en-US" dirty="0" smtClean="0"/>
              <a:t>压</a:t>
            </a:r>
            <a:r>
              <a:rPr lang="en-US" altLang="zh-CN" dirty="0"/>
              <a:t>U</a:t>
            </a:r>
            <a:r>
              <a:rPr lang="en-US" altLang="zh-CN" baseline="-25000" dirty="0"/>
              <a:t>av</a:t>
            </a:r>
            <a:r>
              <a:rPr lang="zh-CN" altLang="en-US" dirty="0"/>
              <a:t>（载</a:t>
            </a:r>
            <a:r>
              <a:rPr lang="zh-CN" altLang="en-US" dirty="0" smtClean="0"/>
              <a:t>波输</a:t>
            </a:r>
            <a:r>
              <a:rPr lang="zh-CN" altLang="en-US" dirty="0"/>
              <a:t>入时， </a:t>
            </a:r>
            <a:r>
              <a:rPr lang="en-US" altLang="zh-CN" dirty="0" smtClean="0"/>
              <a:t>U</a:t>
            </a:r>
            <a:r>
              <a:rPr lang="en-US" altLang="zh-CN" baseline="-25000" dirty="0" smtClean="0"/>
              <a:t>av</a:t>
            </a:r>
            <a:r>
              <a:rPr lang="zh-CN" altLang="en-US" dirty="0" smtClean="0"/>
              <a:t>＝ </a:t>
            </a:r>
            <a:r>
              <a:rPr lang="en-US" altLang="zh-CN" dirty="0" smtClean="0"/>
              <a:t>U</a:t>
            </a:r>
            <a:r>
              <a:rPr lang="en-US" altLang="zh-CN" baseline="-25000" dirty="0" smtClean="0"/>
              <a:t>dc</a:t>
            </a:r>
            <a:r>
              <a:rPr lang="zh-CN" altLang="en-US" dirty="0" smtClean="0"/>
              <a:t>）</a:t>
            </a:r>
            <a:r>
              <a:rPr lang="zh-CN" altLang="en-US" dirty="0"/>
              <a:t>，它是检波器的有用输出电压；高频电流主要</a:t>
            </a:r>
            <a:r>
              <a:rPr lang="zh-CN" altLang="en-US" dirty="0" smtClean="0"/>
              <a:t>被旁</a:t>
            </a:r>
            <a:r>
              <a:rPr lang="zh-CN" altLang="en-US" dirty="0"/>
              <a:t>路电</a:t>
            </a:r>
            <a:r>
              <a:rPr lang="zh-CN" altLang="en-US" dirty="0" smtClean="0"/>
              <a:t>容</a:t>
            </a:r>
            <a:r>
              <a:rPr lang="en-US" altLang="zh-CN" dirty="0" smtClean="0"/>
              <a:t>C</a:t>
            </a:r>
            <a:r>
              <a:rPr lang="zh-CN" altLang="en-US" dirty="0" smtClean="0"/>
              <a:t>旁</a:t>
            </a:r>
            <a:r>
              <a:rPr lang="zh-CN" altLang="en-US" dirty="0"/>
              <a:t>路，在其上产生很小的残余高频电压</a:t>
            </a:r>
            <a:r>
              <a:rPr lang="el-GR" altLang="zh-CN" dirty="0"/>
              <a:t>Δ </a:t>
            </a:r>
            <a:r>
              <a:rPr lang="en-US" altLang="zh-CN" dirty="0" smtClean="0"/>
              <a:t>u</a:t>
            </a:r>
            <a:r>
              <a:rPr lang="zh-CN" altLang="en-US" dirty="0" smtClean="0"/>
              <a:t> </a:t>
            </a:r>
            <a:r>
              <a:rPr lang="zh-CN" altLang="en-US" dirty="0"/>
              <a:t>，所以检波器输出电压 </a:t>
            </a:r>
            <a:r>
              <a:rPr lang="en-US" altLang="zh-CN" dirty="0" smtClean="0"/>
              <a:t>u</a:t>
            </a:r>
            <a:r>
              <a:rPr lang="en-US" altLang="zh-CN" baseline="-25000" dirty="0" smtClean="0"/>
              <a:t>o</a:t>
            </a:r>
            <a:r>
              <a:rPr lang="zh-CN" altLang="en-US" dirty="0" smtClean="0"/>
              <a:t>＝ </a:t>
            </a:r>
            <a:r>
              <a:rPr lang="en-US" altLang="zh-CN" dirty="0" smtClean="0"/>
              <a:t>u</a:t>
            </a:r>
            <a:r>
              <a:rPr lang="en-US" altLang="zh-CN" baseline="-25000" dirty="0" smtClean="0"/>
              <a:t>C</a:t>
            </a:r>
            <a:r>
              <a:rPr lang="zh-CN" altLang="en-US" dirty="0" smtClean="0"/>
              <a:t>＝</a:t>
            </a:r>
            <a:r>
              <a:rPr lang="en-US" altLang="zh-CN" dirty="0" smtClean="0"/>
              <a:t>U</a:t>
            </a:r>
            <a:r>
              <a:rPr lang="en-US" altLang="zh-CN" baseline="-25000" dirty="0" smtClean="0"/>
              <a:t>av</a:t>
            </a:r>
            <a:r>
              <a:rPr lang="zh-CN" altLang="en-US" dirty="0" smtClean="0"/>
              <a:t>＋</a:t>
            </a:r>
            <a:r>
              <a:rPr lang="el-GR" altLang="zh-CN" dirty="0" smtClean="0"/>
              <a:t>Δ </a:t>
            </a:r>
            <a:r>
              <a:rPr lang="en-US" altLang="zh-CN" dirty="0" smtClean="0"/>
              <a:t>u</a:t>
            </a:r>
            <a:r>
              <a:rPr lang="zh-CN" altLang="en-US" dirty="0" smtClean="0"/>
              <a:t> </a:t>
            </a:r>
            <a:r>
              <a:rPr lang="zh-CN" altLang="en-US" dirty="0"/>
              <a:t>，其波形如</a:t>
            </a:r>
            <a:r>
              <a:rPr lang="zh-CN" altLang="en-US" dirty="0" smtClean="0"/>
              <a:t>图</a:t>
            </a:r>
            <a:r>
              <a:rPr lang="en-US" altLang="zh-CN" dirty="0" smtClean="0"/>
              <a:t>6-37</a:t>
            </a:r>
            <a:r>
              <a:rPr lang="zh-CN" altLang="en-US" dirty="0" smtClean="0"/>
              <a:t>（ </a:t>
            </a:r>
            <a:r>
              <a:rPr lang="en-US" altLang="zh-CN" dirty="0" smtClean="0"/>
              <a:t>c</a:t>
            </a:r>
            <a:r>
              <a:rPr lang="zh-CN" altLang="en-US" dirty="0" smtClean="0"/>
              <a:t>）</a:t>
            </a:r>
            <a:r>
              <a:rPr lang="zh-CN" altLang="en-US" dirty="0"/>
              <a:t>。实际上，当电路元件选择正确时，高频波纹电压很小，可以忽略，这时检波器输出电压为</a:t>
            </a:r>
            <a:br>
              <a:rPr lang="zh-CN" altLang="en-US" dirty="0"/>
            </a:br>
            <a:r>
              <a:rPr lang="en-US" altLang="zh-CN" dirty="0" smtClean="0"/>
              <a:t>U</a:t>
            </a:r>
            <a:r>
              <a:rPr lang="en-US" altLang="zh-CN" baseline="-25000" dirty="0" smtClean="0"/>
              <a:t>o</a:t>
            </a:r>
            <a:r>
              <a:rPr lang="zh-CN" altLang="en-US" dirty="0" smtClean="0"/>
              <a:t>＝</a:t>
            </a:r>
            <a:r>
              <a:rPr lang="en-US" altLang="zh-CN" dirty="0" smtClean="0"/>
              <a:t>U</a:t>
            </a:r>
            <a:r>
              <a:rPr lang="en-US" altLang="zh-CN" baseline="-25000" dirty="0" smtClean="0"/>
              <a:t>av</a:t>
            </a:r>
            <a:r>
              <a:rPr lang="zh-CN" altLang="en-US" dirty="0" smtClean="0"/>
              <a:t>。</a:t>
            </a:r>
            <a:r>
              <a:rPr lang="zh-CN" altLang="en-US" dirty="0"/>
              <a:t>直流输出电</a:t>
            </a:r>
            <a:r>
              <a:rPr lang="zh-CN" altLang="en-US" dirty="0" smtClean="0"/>
              <a:t>压</a:t>
            </a:r>
            <a:r>
              <a:rPr lang="en-US" altLang="zh-CN" dirty="0"/>
              <a:t>U</a:t>
            </a:r>
            <a:r>
              <a:rPr lang="en-US" altLang="zh-CN" baseline="-25000" dirty="0"/>
              <a:t>dc</a:t>
            </a:r>
            <a:r>
              <a:rPr lang="zh-CN" altLang="en-US" dirty="0"/>
              <a:t>接近于但小于输入电压峰值</a:t>
            </a:r>
            <a:r>
              <a:rPr lang="en-US" altLang="zh-CN" dirty="0"/>
              <a:t>U</a:t>
            </a:r>
            <a:r>
              <a:rPr lang="en-US" altLang="zh-CN" baseline="-25000" dirty="0"/>
              <a:t>m</a:t>
            </a:r>
            <a:r>
              <a:rPr lang="zh-CN" altLang="en-US" dirty="0"/>
              <a:t>。 </a:t>
            </a:r>
            <a:r>
              <a:rPr lang="en-US" altLang="zh-CN" dirty="0" smtClean="0"/>
              <a:t/>
            </a:r>
            <a:br>
              <a:rPr lang="en-US" altLang="zh-CN" dirty="0" smtClean="0"/>
            </a:br>
            <a:r>
              <a:rPr lang="en-US" altLang="zh-CN" dirty="0"/>
              <a:t> </a:t>
            </a:r>
            <a:r>
              <a:rPr lang="en-US" altLang="zh-CN" dirty="0" smtClean="0"/>
              <a:t>       </a:t>
            </a:r>
            <a:r>
              <a:rPr lang="zh-CN" altLang="en-US" dirty="0" smtClean="0"/>
              <a:t>根</a:t>
            </a:r>
            <a:r>
              <a:rPr lang="zh-CN" altLang="en-US" dirty="0"/>
              <a:t>据上面的讨论，可以画出大信号检波器在稳定状态下的二极管工作特性，</a:t>
            </a:r>
            <a:r>
              <a:rPr lang="zh-CN" altLang="en-US" dirty="0" smtClean="0"/>
              <a:t>如</a:t>
            </a:r>
            <a:r>
              <a:rPr lang="zh-CN" altLang="en-US" dirty="0"/>
              <a:t>图</a:t>
            </a:r>
            <a:r>
              <a:rPr lang="en-US" altLang="zh-CN" dirty="0"/>
              <a:t>6-38</a:t>
            </a:r>
            <a:r>
              <a:rPr lang="zh-CN" altLang="en-US" dirty="0"/>
              <a:t>所示，其中二极管的伏</a:t>
            </a:r>
            <a:r>
              <a:rPr lang="zh-CN" altLang="en-US" dirty="0" smtClean="0"/>
              <a:t>安</a:t>
            </a:r>
            <a:r>
              <a:rPr lang="zh-CN" altLang="en-US" dirty="0"/>
              <a:t/>
            </a:r>
            <a:br>
              <a:rPr lang="zh-CN" altLang="en-US" dirty="0"/>
            </a:br>
            <a:r>
              <a:rPr lang="zh-CN" altLang="en-US" dirty="0" smtClean="0"/>
              <a:t/>
            </a:r>
            <a:br>
              <a:rPr lang="zh-CN" altLang="en-US" dirty="0" smtClean="0"/>
            </a:br>
            <a:endParaRPr lang="zh-CN" altLang="en-US" dirty="0"/>
          </a:p>
        </p:txBody>
      </p:sp>
    </p:spTree>
    <p:extLst>
      <p:ext uri="{BB962C8B-B14F-4D97-AF65-F5344CB8AC3E}">
        <p14:creationId xmlns:p14="http://schemas.microsoft.com/office/powerpoint/2010/main" val="40351739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特性用通过原点的折线来近似。二极管两端电压 </a:t>
            </a:r>
            <a:r>
              <a:rPr lang="en-US" altLang="zh-CN" dirty="0"/>
              <a:t>u</a:t>
            </a:r>
            <a:r>
              <a:rPr lang="en-US" altLang="zh-CN" baseline="-25000" dirty="0"/>
              <a:t>D</a:t>
            </a:r>
            <a:r>
              <a:rPr lang="zh-CN" altLang="en-US" dirty="0"/>
              <a:t>在大部分时间 里为负值，只在输入电压峰值附近才为正值， </a:t>
            </a:r>
            <a:r>
              <a:rPr lang="en-US" altLang="zh-CN" dirty="0"/>
              <a:t>u</a:t>
            </a:r>
            <a:r>
              <a:rPr lang="en-US" altLang="zh-CN" baseline="-25000" dirty="0"/>
              <a:t>D</a:t>
            </a:r>
            <a:r>
              <a:rPr lang="zh-CN" altLang="en-US" dirty="0"/>
              <a:t>＝－ </a:t>
            </a:r>
            <a:r>
              <a:rPr lang="en-US" altLang="zh-CN" dirty="0"/>
              <a:t>U</a:t>
            </a:r>
            <a:r>
              <a:rPr lang="en-US" altLang="zh-CN" baseline="-25000" dirty="0"/>
              <a:t>o</a:t>
            </a:r>
            <a:r>
              <a:rPr lang="zh-CN" altLang="en-US" dirty="0"/>
              <a:t>＋ </a:t>
            </a:r>
            <a:r>
              <a:rPr lang="en-US" altLang="zh-CN" dirty="0"/>
              <a:t>u</a:t>
            </a:r>
            <a:r>
              <a:rPr lang="en-US" altLang="zh-CN" baseline="-25000" dirty="0"/>
              <a:t>i</a:t>
            </a:r>
            <a:r>
              <a:rPr lang="zh-CN" altLang="en-US" dirty="0"/>
              <a:t>。</a:t>
            </a:r>
            <a:br>
              <a:rPr lang="zh-CN" altLang="en-US" dirty="0"/>
            </a:br>
            <a:endParaRPr lang="zh-CN" altLang="en-US" dirty="0"/>
          </a:p>
        </p:txBody>
      </p:sp>
    </p:spTree>
    <p:extLst>
      <p:ext uri="{BB962C8B-B14F-4D97-AF65-F5344CB8AC3E}">
        <p14:creationId xmlns:p14="http://schemas.microsoft.com/office/powerpoint/2010/main" val="13815734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8971" y="998484"/>
            <a:ext cx="6646058" cy="4381500"/>
          </a:xfrm>
          <a:prstGeom prst="rect">
            <a:avLst/>
          </a:prstGeom>
        </p:spPr>
      </p:pic>
      <p:sp>
        <p:nvSpPr>
          <p:cNvPr id="4" name="矩形 3"/>
          <p:cNvSpPr/>
          <p:nvPr/>
        </p:nvSpPr>
        <p:spPr>
          <a:xfrm>
            <a:off x="1890817" y="5718789"/>
            <a:ext cx="5362365" cy="461665"/>
          </a:xfrm>
          <a:prstGeom prst="rect">
            <a:avLst/>
          </a:prstGeom>
        </p:spPr>
        <p:txBody>
          <a:bodyPr wrap="none">
            <a:spAutoFit/>
          </a:bodyPr>
          <a:lstStyle/>
          <a:p>
            <a:pPr algn="ctr"/>
            <a:r>
              <a:rPr lang="zh-CN" altLang="en-US" sz="2400" dirty="0" smtClean="0"/>
              <a:t>图</a:t>
            </a:r>
            <a:r>
              <a:rPr lang="en-US" altLang="zh-CN" sz="2400" dirty="0" smtClean="0"/>
              <a:t>6-38</a:t>
            </a:r>
            <a:r>
              <a:rPr lang="zh-CN" altLang="en-US" sz="2400" dirty="0"/>
              <a:t>　检波器稳态时的电流电压波形</a:t>
            </a:r>
          </a:p>
        </p:txBody>
      </p:sp>
    </p:spTree>
    <p:extLst>
      <p:ext uri="{BB962C8B-B14F-4D97-AF65-F5344CB8AC3E}">
        <p14:creationId xmlns:p14="http://schemas.microsoft.com/office/powerpoint/2010/main" val="31333003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当</a:t>
            </a:r>
            <a:r>
              <a:rPr lang="zh-CN" altLang="en-US" dirty="0"/>
              <a:t>输入振幅调制信号时，充放电波形如</a:t>
            </a:r>
            <a:r>
              <a:rPr lang="zh-CN" altLang="en-US" dirty="0" smtClean="0"/>
              <a:t>图</a:t>
            </a:r>
            <a:r>
              <a:rPr lang="en-US" altLang="zh-CN" dirty="0" smtClean="0"/>
              <a:t>6-39</a:t>
            </a:r>
            <a:r>
              <a:rPr lang="zh-CN" altLang="en-US" dirty="0" smtClean="0"/>
              <a:t>（</a:t>
            </a:r>
            <a:r>
              <a:rPr lang="en-US" altLang="zh-CN" dirty="0" smtClean="0"/>
              <a:t>a</a:t>
            </a:r>
            <a:r>
              <a:rPr lang="zh-CN" altLang="en-US" dirty="0" smtClean="0"/>
              <a:t>）</a:t>
            </a:r>
            <a:r>
              <a:rPr lang="zh-CN" altLang="en-US" dirty="0"/>
              <a:t>。因为二极管是在输入电压的每个 高频周期的峰值附近导通，因此其输出电压波形与输入信号包络形状相同。此时，平均电 压 </a:t>
            </a:r>
            <a:r>
              <a:rPr lang="en-US" altLang="zh-CN" dirty="0" smtClean="0"/>
              <a:t>U</a:t>
            </a:r>
            <a:r>
              <a:rPr lang="en-US" altLang="zh-CN" baseline="-25000" dirty="0" smtClean="0"/>
              <a:t>av</a:t>
            </a:r>
            <a:r>
              <a:rPr lang="zh-CN" altLang="en-US" dirty="0" smtClean="0"/>
              <a:t> </a:t>
            </a:r>
            <a:r>
              <a:rPr lang="zh-CN" altLang="en-US" dirty="0"/>
              <a:t>包含直流及低频调制分量，即 </a:t>
            </a:r>
            <a:r>
              <a:rPr lang="en-US" altLang="zh-CN" dirty="0" smtClean="0"/>
              <a:t>U</a:t>
            </a:r>
            <a:r>
              <a:rPr lang="en-US" altLang="zh-CN" baseline="-25000" dirty="0" smtClean="0"/>
              <a:t>o</a:t>
            </a:r>
            <a:r>
              <a:rPr lang="en-US" altLang="zh-CN" dirty="0" smtClean="0"/>
              <a:t>(t)</a:t>
            </a:r>
            <a:r>
              <a:rPr lang="zh-CN" altLang="en-US" dirty="0" smtClean="0"/>
              <a:t>＝ </a:t>
            </a:r>
            <a:r>
              <a:rPr lang="en-US" altLang="zh-CN" dirty="0"/>
              <a:t>U</a:t>
            </a:r>
            <a:r>
              <a:rPr lang="en-US" altLang="zh-CN" baseline="-25000" dirty="0"/>
              <a:t>av </a:t>
            </a:r>
            <a:r>
              <a:rPr lang="zh-CN" altLang="en-US" dirty="0" smtClean="0"/>
              <a:t>＝ </a:t>
            </a:r>
            <a:r>
              <a:rPr lang="en-US" altLang="zh-CN" dirty="0" smtClean="0"/>
              <a:t>U</a:t>
            </a:r>
            <a:r>
              <a:rPr lang="en-US" altLang="zh-CN" baseline="-25000" dirty="0" smtClean="0"/>
              <a:t>dc</a:t>
            </a:r>
            <a:r>
              <a:rPr lang="zh-CN" altLang="en-US" dirty="0" smtClean="0"/>
              <a:t>＋ </a:t>
            </a:r>
            <a:r>
              <a:rPr lang="en-US" altLang="zh-CN" dirty="0" smtClean="0"/>
              <a:t>u</a:t>
            </a:r>
            <a:r>
              <a:rPr lang="el-GR" altLang="zh-CN" baseline="-25000" dirty="0" smtClean="0"/>
              <a:t>Ω</a:t>
            </a:r>
            <a:r>
              <a:rPr lang="el-GR" altLang="zh-CN" dirty="0" smtClean="0"/>
              <a:t> </a:t>
            </a:r>
            <a:r>
              <a:rPr lang="zh-CN" altLang="el-GR" dirty="0"/>
              <a:t>，</a:t>
            </a:r>
            <a:r>
              <a:rPr lang="zh-CN" altLang="en-US" dirty="0"/>
              <a:t>其波形见</a:t>
            </a:r>
            <a:r>
              <a:rPr lang="zh-CN" altLang="en-US" dirty="0" smtClean="0"/>
              <a:t>图</a:t>
            </a:r>
            <a:r>
              <a:rPr lang="en-US" altLang="zh-CN" dirty="0" smtClean="0"/>
              <a:t>6-39</a:t>
            </a:r>
            <a:r>
              <a:rPr lang="zh-CN" altLang="en-US" dirty="0" smtClean="0"/>
              <a:t>（ </a:t>
            </a:r>
            <a:r>
              <a:rPr lang="en-US" altLang="zh-CN" dirty="0" smtClean="0"/>
              <a:t>b</a:t>
            </a:r>
            <a:r>
              <a:rPr lang="zh-CN" altLang="en-US" dirty="0" smtClean="0"/>
              <a:t>）</a:t>
            </a:r>
            <a:r>
              <a:rPr lang="zh-CN" altLang="en-US" dirty="0"/>
              <a:t>。此时 二极管两端电压为 </a:t>
            </a:r>
            <a:r>
              <a:rPr lang="en-US" altLang="zh-CN" dirty="0" smtClean="0"/>
              <a:t>u</a:t>
            </a:r>
            <a:r>
              <a:rPr lang="en-US" altLang="zh-CN" baseline="-25000" dirty="0" smtClean="0"/>
              <a:t>D</a:t>
            </a:r>
            <a:r>
              <a:rPr lang="zh-CN" altLang="en-US" dirty="0" smtClean="0"/>
              <a:t>＝ </a:t>
            </a:r>
            <a:r>
              <a:rPr lang="en-US" altLang="zh-CN" dirty="0" smtClean="0"/>
              <a:t>u</a:t>
            </a:r>
            <a:r>
              <a:rPr lang="en-US" altLang="zh-CN" baseline="-25000" dirty="0" smtClean="0"/>
              <a:t>AM</a:t>
            </a:r>
            <a:r>
              <a:rPr lang="zh-CN" altLang="en-US" dirty="0" smtClean="0"/>
              <a:t> </a:t>
            </a:r>
            <a:r>
              <a:rPr lang="zh-CN" altLang="en-US" dirty="0"/>
              <a:t>－ </a:t>
            </a:r>
            <a:r>
              <a:rPr lang="en-US" altLang="zh-CN" dirty="0"/>
              <a:t>U</a:t>
            </a:r>
            <a:r>
              <a:rPr lang="en-US" altLang="zh-CN" baseline="-25000" dirty="0"/>
              <a:t>o</a:t>
            </a:r>
            <a:r>
              <a:rPr lang="en-US" altLang="zh-CN" dirty="0"/>
              <a:t>(t) </a:t>
            </a:r>
            <a:r>
              <a:rPr lang="zh-CN" altLang="en-US" dirty="0" smtClean="0"/>
              <a:t>，</a:t>
            </a:r>
            <a:r>
              <a:rPr lang="zh-CN" altLang="en-US" dirty="0"/>
              <a:t>其波形见</a:t>
            </a:r>
            <a:r>
              <a:rPr lang="zh-CN" altLang="en-US" dirty="0" smtClean="0"/>
              <a:t>图</a:t>
            </a:r>
            <a:r>
              <a:rPr lang="en-US" altLang="zh-CN" dirty="0" smtClean="0"/>
              <a:t>6-40</a:t>
            </a:r>
            <a:r>
              <a:rPr lang="zh-CN" altLang="en-US" dirty="0" smtClean="0"/>
              <a:t>，</a:t>
            </a:r>
            <a:r>
              <a:rPr lang="zh-CN" altLang="en-US" dirty="0"/>
              <a:t>它是在自生负偏压－ </a:t>
            </a:r>
            <a:r>
              <a:rPr lang="en-US" altLang="zh-CN" dirty="0"/>
              <a:t>U</a:t>
            </a:r>
            <a:r>
              <a:rPr lang="en-US" altLang="zh-CN" baseline="-25000" dirty="0"/>
              <a:t>o</a:t>
            </a:r>
            <a:r>
              <a:rPr lang="en-US" altLang="zh-CN" dirty="0"/>
              <a:t>(t)</a:t>
            </a:r>
            <a:r>
              <a:rPr lang="zh-CN" altLang="en-US" dirty="0" smtClean="0"/>
              <a:t>之</a:t>
            </a:r>
            <a:r>
              <a:rPr lang="zh-CN" altLang="en-US" dirty="0"/>
              <a:t>上 叠加输入振幅调制信号后的波形。二极管电流 </a:t>
            </a:r>
            <a:r>
              <a:rPr lang="en-US" altLang="zh-CN" dirty="0" smtClean="0"/>
              <a:t>i</a:t>
            </a:r>
            <a:r>
              <a:rPr lang="en-US" altLang="zh-CN" baseline="-25000" dirty="0" smtClean="0"/>
              <a:t>D</a:t>
            </a:r>
            <a:r>
              <a:rPr lang="zh-CN" altLang="en-US" dirty="0" smtClean="0"/>
              <a:t> </a:t>
            </a:r>
            <a:r>
              <a:rPr lang="zh-CN" altLang="en-US" dirty="0"/>
              <a:t>中的高频分量</a:t>
            </a:r>
            <a:r>
              <a:rPr lang="zh-CN" altLang="en-US" dirty="0" smtClean="0"/>
              <a:t>被</a:t>
            </a:r>
            <a:r>
              <a:rPr lang="en-US" altLang="zh-CN" dirty="0" smtClean="0"/>
              <a:t>C</a:t>
            </a:r>
            <a:r>
              <a:rPr lang="zh-CN" altLang="en-US" dirty="0" smtClean="0"/>
              <a:t>旁</a:t>
            </a:r>
            <a:r>
              <a:rPr lang="zh-CN" altLang="en-US" dirty="0"/>
              <a:t>通， </a:t>
            </a:r>
            <a:r>
              <a:rPr lang="en-US" altLang="zh-CN" dirty="0" smtClean="0"/>
              <a:t>I</a:t>
            </a:r>
            <a:r>
              <a:rPr lang="en-US" altLang="zh-CN" baseline="-25000" dirty="0" smtClean="0"/>
              <a:t>dc</a:t>
            </a:r>
            <a:r>
              <a:rPr lang="zh-CN" altLang="en-US" dirty="0" smtClean="0"/>
              <a:t>及</a:t>
            </a:r>
            <a:r>
              <a:rPr lang="zh-CN" altLang="en-US" dirty="0"/>
              <a:t>调制分量 </a:t>
            </a:r>
            <a:r>
              <a:rPr lang="en-US" altLang="zh-CN" dirty="0" smtClean="0"/>
              <a:t>u</a:t>
            </a:r>
            <a:r>
              <a:rPr lang="zh-CN" altLang="en-US" baseline="-25000" dirty="0" smtClean="0"/>
              <a:t> </a:t>
            </a:r>
            <a:r>
              <a:rPr lang="el-GR" altLang="zh-CN" baseline="-25000" dirty="0"/>
              <a:t>Ω </a:t>
            </a:r>
            <a:r>
              <a:rPr lang="zh-CN" altLang="en-US" dirty="0"/>
              <a:t>流</a:t>
            </a:r>
            <a:r>
              <a:rPr lang="zh-CN" altLang="en-US" dirty="0" smtClean="0"/>
              <a:t>经</a:t>
            </a:r>
            <a:r>
              <a:rPr lang="en-US" altLang="zh-CN" dirty="0" smtClean="0"/>
              <a:t>R</a:t>
            </a:r>
            <a:r>
              <a:rPr lang="zh-CN" altLang="en-US" dirty="0" smtClean="0"/>
              <a:t>形</a:t>
            </a:r>
            <a:r>
              <a:rPr lang="zh-CN" altLang="en-US" dirty="0"/>
              <a:t>成输出电压。如果只需输出调制频率电压，则可在原电路上增加隔直电容 </a:t>
            </a:r>
            <a:r>
              <a:rPr lang="en-US" altLang="zh-CN" dirty="0" smtClean="0"/>
              <a:t>C</a:t>
            </a:r>
            <a:r>
              <a:rPr lang="en-US" altLang="zh-CN" baseline="-25000" dirty="0" smtClean="0"/>
              <a:t>g</a:t>
            </a:r>
            <a:r>
              <a:rPr lang="zh-CN" altLang="en-US" dirty="0" smtClean="0"/>
              <a:t>和 </a:t>
            </a:r>
            <a:r>
              <a:rPr lang="zh-CN" altLang="en-US" dirty="0"/>
              <a:t>负载电阻 </a:t>
            </a:r>
            <a:r>
              <a:rPr lang="en-US" altLang="zh-CN" dirty="0" smtClean="0"/>
              <a:t>R</a:t>
            </a:r>
            <a:r>
              <a:rPr lang="en-US" altLang="zh-CN" baseline="-25000" dirty="0" smtClean="0"/>
              <a:t>g</a:t>
            </a:r>
            <a:r>
              <a:rPr lang="zh-CN" altLang="en-US" dirty="0" smtClean="0"/>
              <a:t>，</a:t>
            </a:r>
            <a:r>
              <a:rPr lang="zh-CN" altLang="en-US" dirty="0"/>
              <a:t>如</a:t>
            </a:r>
            <a:r>
              <a:rPr lang="zh-CN" altLang="en-US" dirty="0" smtClean="0"/>
              <a:t>图</a:t>
            </a:r>
            <a:r>
              <a:rPr lang="en-US" altLang="zh-CN" dirty="0" smtClean="0"/>
              <a:t>6-41</a:t>
            </a:r>
            <a:r>
              <a:rPr lang="zh-CN" altLang="en-US" dirty="0" smtClean="0"/>
              <a:t>（ </a:t>
            </a:r>
            <a:r>
              <a:rPr lang="en-US" altLang="zh-CN" dirty="0" smtClean="0"/>
              <a:t>a</a:t>
            </a:r>
            <a:r>
              <a:rPr lang="zh-CN" altLang="en-US" dirty="0" smtClean="0"/>
              <a:t>）</a:t>
            </a:r>
            <a:r>
              <a:rPr lang="zh-CN" altLang="en-US" dirty="0"/>
              <a:t>。若需要检波器提供与载波电压大小成比例的直流电压，例</a:t>
            </a:r>
            <a:r>
              <a:rPr lang="zh-CN" altLang="en-US" dirty="0" smtClean="0"/>
              <a:t>如作</a:t>
            </a:r>
            <a:r>
              <a:rPr lang="zh-CN" altLang="en-US" dirty="0"/>
              <a:t/>
            </a:r>
            <a:br>
              <a:rPr lang="zh-CN" altLang="en-US" dirty="0"/>
            </a:br>
            <a:endParaRPr lang="zh-CN" altLang="en-US" dirty="0"/>
          </a:p>
        </p:txBody>
      </p:sp>
    </p:spTree>
    <p:extLst>
      <p:ext uri="{BB962C8B-B14F-4D97-AF65-F5344CB8AC3E}">
        <p14:creationId xmlns:p14="http://schemas.microsoft.com/office/powerpoint/2010/main" val="23891591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a:t>自动控制放大器增益的偏压时，则可用低通滤波器 </a:t>
                </a:r>
                <a:r>
                  <a:rPr lang="en-US" altLang="zh-CN" dirty="0"/>
                  <a:t>R</a:t>
                </a:r>
                <a14:m>
                  <m:oMath xmlns:m="http://schemas.openxmlformats.org/officeDocument/2006/math">
                    <m:r>
                      <a:rPr lang="zh-CN" altLang="en-US" i="1" baseline="-25000">
                        <a:latin typeface="Cambria Math" panose="02040503050406030204" pitchFamily="18" charset="0"/>
                      </a:rPr>
                      <m:t>𝜑</m:t>
                    </m:r>
                    <m:r>
                      <a:rPr lang="en-US" altLang="zh-CN" i="1">
                        <a:latin typeface="Cambria Math" panose="02040503050406030204" pitchFamily="18" charset="0"/>
                      </a:rPr>
                      <m:t>𝐶</m:t>
                    </m:r>
                    <m:r>
                      <a:rPr lang="zh-CN" altLang="en-US" i="1" baseline="-25000">
                        <a:latin typeface="Cambria Math" panose="02040503050406030204" pitchFamily="18" charset="0"/>
                      </a:rPr>
                      <m:t>𝜑</m:t>
                    </m:r>
                  </m:oMath>
                </a14:m>
                <a:r>
                  <a:rPr lang="zh-CN" altLang="en-US" dirty="0"/>
                  <a:t>取出直流分量，如图</a:t>
                </a:r>
                <a:r>
                  <a:rPr lang="en-US" altLang="zh-CN" dirty="0"/>
                  <a:t>6-41</a:t>
                </a:r>
                <a:r>
                  <a:rPr lang="zh-CN" altLang="en-US" dirty="0"/>
                  <a:t>（ </a:t>
                </a:r>
                <a:r>
                  <a:rPr lang="en-US" altLang="zh-CN" dirty="0"/>
                  <a:t>b</a:t>
                </a:r>
                <a:r>
                  <a:rPr lang="zh-CN" altLang="en-US" dirty="0"/>
                  <a:t>）所 示。其中， </a:t>
                </a:r>
                <a14:m>
                  <m:oMath xmlns:m="http://schemas.openxmlformats.org/officeDocument/2006/math">
                    <m:r>
                      <a:rPr lang="en-US" altLang="zh-CN" i="1">
                        <a:latin typeface="Cambria Math" panose="02040503050406030204" pitchFamily="18" charset="0"/>
                      </a:rPr>
                      <m:t>𝐶</m:t>
                    </m:r>
                    <m:r>
                      <a:rPr lang="zh-CN" altLang="en-US" i="1" baseline="-25000">
                        <a:latin typeface="Cambria Math" panose="02040503050406030204" pitchFamily="18" charset="0"/>
                      </a:rPr>
                      <m:t>𝜑</m:t>
                    </m:r>
                  </m:oMath>
                </a14:m>
                <a:r>
                  <a:rPr lang="zh-CN" altLang="en-US" dirty="0"/>
                  <a:t>对调制分量短路。</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26372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8533" y="1425702"/>
            <a:ext cx="6346934" cy="3914394"/>
          </a:xfrm>
          <a:prstGeom prst="rect">
            <a:avLst/>
          </a:prstGeom>
        </p:spPr>
      </p:pic>
      <p:sp>
        <p:nvSpPr>
          <p:cNvPr id="4" name="矩形 3"/>
          <p:cNvSpPr/>
          <p:nvPr/>
        </p:nvSpPr>
        <p:spPr>
          <a:xfrm>
            <a:off x="1264920" y="5650628"/>
            <a:ext cx="6614160" cy="461665"/>
          </a:xfrm>
          <a:prstGeom prst="rect">
            <a:avLst/>
          </a:prstGeom>
        </p:spPr>
        <p:txBody>
          <a:bodyPr wrap="square">
            <a:spAutoFit/>
          </a:bodyPr>
          <a:lstStyle/>
          <a:p>
            <a:pPr algn="ctr"/>
            <a:r>
              <a:rPr lang="zh-CN" altLang="en-US" sz="2400" dirty="0" smtClean="0"/>
              <a:t>图</a:t>
            </a:r>
            <a:r>
              <a:rPr lang="en-US" altLang="zh-CN" sz="2400" dirty="0" smtClean="0"/>
              <a:t>6-39</a:t>
            </a:r>
            <a:r>
              <a:rPr lang="zh-CN" altLang="en-US" sz="2400" dirty="0"/>
              <a:t>　输入为 </a:t>
            </a:r>
            <a:r>
              <a:rPr lang="en-US" altLang="zh-CN" sz="2400" dirty="0" smtClean="0"/>
              <a:t>AM</a:t>
            </a:r>
            <a:r>
              <a:rPr lang="zh-CN" altLang="en-US" sz="2400" dirty="0" smtClean="0"/>
              <a:t>信</a:t>
            </a:r>
            <a:r>
              <a:rPr lang="zh-CN" altLang="en-US" sz="2400" dirty="0"/>
              <a:t>号时检波器的输出波形图</a:t>
            </a:r>
          </a:p>
        </p:txBody>
      </p:sp>
    </p:spTree>
    <p:extLst>
      <p:ext uri="{BB962C8B-B14F-4D97-AF65-F5344CB8AC3E}">
        <p14:creationId xmlns:p14="http://schemas.microsoft.com/office/powerpoint/2010/main" val="718816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2294" y="998484"/>
            <a:ext cx="3599412" cy="4414764"/>
          </a:xfrm>
          <a:prstGeom prst="rect">
            <a:avLst/>
          </a:prstGeom>
        </p:spPr>
      </p:pic>
      <p:sp>
        <p:nvSpPr>
          <p:cNvPr id="4" name="矩形 3"/>
          <p:cNvSpPr/>
          <p:nvPr/>
        </p:nvSpPr>
        <p:spPr>
          <a:xfrm>
            <a:off x="2276339" y="5581599"/>
            <a:ext cx="4591321" cy="461665"/>
          </a:xfrm>
          <a:prstGeom prst="rect">
            <a:avLst/>
          </a:prstGeom>
        </p:spPr>
        <p:txBody>
          <a:bodyPr wrap="none">
            <a:spAutoFit/>
          </a:bodyPr>
          <a:lstStyle/>
          <a:p>
            <a:r>
              <a:rPr lang="zh-CN" altLang="en-US" sz="2400" dirty="0" smtClean="0"/>
              <a:t>图</a:t>
            </a:r>
            <a:r>
              <a:rPr lang="en-US" altLang="zh-CN" sz="2400" dirty="0" smtClean="0"/>
              <a:t>6-4</a:t>
            </a:r>
            <a:r>
              <a:rPr lang="zh-CN" altLang="en-US" sz="2400" dirty="0" smtClean="0"/>
              <a:t>　单音调制时已调波的频谱</a:t>
            </a:r>
            <a:endParaRPr lang="zh-CN" altLang="en-US" sz="2400" dirty="0"/>
          </a:p>
        </p:txBody>
      </p:sp>
    </p:spTree>
    <p:extLst>
      <p:ext uri="{BB962C8B-B14F-4D97-AF65-F5344CB8AC3E}">
        <p14:creationId xmlns:p14="http://schemas.microsoft.com/office/powerpoint/2010/main" val="7974073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6834" y="998484"/>
            <a:ext cx="6010332" cy="4388358"/>
          </a:xfrm>
          <a:prstGeom prst="rect">
            <a:avLst/>
          </a:prstGeom>
        </p:spPr>
      </p:pic>
      <p:sp>
        <p:nvSpPr>
          <p:cNvPr id="4" name="矩形 3"/>
          <p:cNvSpPr/>
          <p:nvPr/>
        </p:nvSpPr>
        <p:spPr>
          <a:xfrm>
            <a:off x="301752" y="5654505"/>
            <a:ext cx="8540496" cy="461665"/>
          </a:xfrm>
          <a:prstGeom prst="rect">
            <a:avLst/>
          </a:prstGeom>
        </p:spPr>
        <p:txBody>
          <a:bodyPr wrap="square">
            <a:spAutoFit/>
          </a:bodyPr>
          <a:lstStyle/>
          <a:p>
            <a:pPr algn="ctr"/>
            <a:r>
              <a:rPr lang="zh-CN" altLang="en-US" sz="2400" dirty="0" smtClean="0"/>
              <a:t>图</a:t>
            </a:r>
            <a:r>
              <a:rPr lang="en-US" altLang="zh-CN" sz="2400" dirty="0" smtClean="0"/>
              <a:t>6-40</a:t>
            </a:r>
            <a:r>
              <a:rPr lang="zh-CN" altLang="en-US" sz="2400" dirty="0"/>
              <a:t>　输入为 </a:t>
            </a:r>
            <a:r>
              <a:rPr lang="en-US" altLang="zh-CN" sz="2400" dirty="0" smtClean="0"/>
              <a:t>AM</a:t>
            </a:r>
            <a:r>
              <a:rPr lang="zh-CN" altLang="en-US" sz="2400" dirty="0" smtClean="0"/>
              <a:t>信</a:t>
            </a:r>
            <a:r>
              <a:rPr lang="zh-CN" altLang="en-US" sz="2400" dirty="0"/>
              <a:t>号时，检波器二极管的电压及电流波形</a:t>
            </a:r>
          </a:p>
        </p:txBody>
      </p:sp>
    </p:spTree>
    <p:extLst>
      <p:ext uri="{BB962C8B-B14F-4D97-AF65-F5344CB8AC3E}">
        <p14:creationId xmlns:p14="http://schemas.microsoft.com/office/powerpoint/2010/main" val="7258925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477" y="2050011"/>
            <a:ext cx="7797046" cy="3110076"/>
          </a:xfrm>
          <a:prstGeom prst="rect">
            <a:avLst/>
          </a:prstGeom>
        </p:spPr>
      </p:pic>
      <p:sp>
        <p:nvSpPr>
          <p:cNvPr id="4" name="矩形 3"/>
          <p:cNvSpPr/>
          <p:nvPr/>
        </p:nvSpPr>
        <p:spPr>
          <a:xfrm>
            <a:off x="2352482" y="5455018"/>
            <a:ext cx="4439036" cy="461665"/>
          </a:xfrm>
          <a:prstGeom prst="rect">
            <a:avLst/>
          </a:prstGeom>
        </p:spPr>
        <p:txBody>
          <a:bodyPr wrap="none">
            <a:spAutoFit/>
          </a:bodyPr>
          <a:lstStyle/>
          <a:p>
            <a:pPr algn="ctr"/>
            <a:r>
              <a:rPr lang="zh-CN" altLang="en-US" sz="2400" dirty="0" smtClean="0"/>
              <a:t>图</a:t>
            </a:r>
            <a:r>
              <a:rPr lang="en-US" altLang="zh-CN" sz="2400" dirty="0" smtClean="0"/>
              <a:t>6-41</a:t>
            </a:r>
            <a:r>
              <a:rPr lang="zh-CN" altLang="en-US" sz="2400" dirty="0"/>
              <a:t>　包络检波器的输出电路</a:t>
            </a:r>
          </a:p>
        </p:txBody>
      </p:sp>
    </p:spTree>
    <p:extLst>
      <p:ext uri="{BB962C8B-B14F-4D97-AF65-F5344CB8AC3E}">
        <p14:creationId xmlns:p14="http://schemas.microsoft.com/office/powerpoint/2010/main" val="39287091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从</a:t>
            </a:r>
            <a:r>
              <a:rPr lang="zh-CN" altLang="en-US" dirty="0"/>
              <a:t>检波过程还可以看出， </a:t>
            </a:r>
            <a:r>
              <a:rPr lang="en-US" altLang="zh-CN" dirty="0" smtClean="0"/>
              <a:t>RC</a:t>
            </a:r>
            <a:r>
              <a:rPr lang="zh-CN" altLang="en-US" dirty="0" smtClean="0"/>
              <a:t>的</a:t>
            </a:r>
            <a:r>
              <a:rPr lang="zh-CN" altLang="en-US" dirty="0"/>
              <a:t>数值对检波器输出的性能有很大影响。如</a:t>
            </a:r>
            <a:r>
              <a:rPr lang="zh-CN" altLang="en-US" dirty="0" smtClean="0"/>
              <a:t>果</a:t>
            </a:r>
            <a:r>
              <a:rPr lang="en-US" altLang="zh-CN" dirty="0" smtClean="0"/>
              <a:t>R</a:t>
            </a:r>
            <a:r>
              <a:rPr lang="zh-CN" altLang="en-US" dirty="0" smtClean="0"/>
              <a:t>值</a:t>
            </a:r>
            <a:r>
              <a:rPr lang="zh-CN" altLang="en-US" dirty="0"/>
              <a:t>小（</a:t>
            </a:r>
            <a:r>
              <a:rPr lang="zh-CN" altLang="en-US" dirty="0" smtClean="0"/>
              <a:t>或</a:t>
            </a:r>
            <a:r>
              <a:rPr lang="en-US" altLang="zh-CN" dirty="0" smtClean="0"/>
              <a:t>C</a:t>
            </a:r>
            <a:r>
              <a:rPr lang="zh-CN" altLang="en-US" dirty="0" smtClean="0"/>
              <a:t>小</a:t>
            </a:r>
            <a:r>
              <a:rPr lang="zh-CN" altLang="en-US" dirty="0"/>
              <a:t>），则放电快，高频波纹加大，平均电压下降； </a:t>
            </a:r>
            <a:r>
              <a:rPr lang="en-US" altLang="zh-CN" dirty="0" smtClean="0"/>
              <a:t>RC</a:t>
            </a:r>
            <a:r>
              <a:rPr lang="zh-CN" altLang="en-US" dirty="0" smtClean="0"/>
              <a:t>数</a:t>
            </a:r>
            <a:r>
              <a:rPr lang="zh-CN" altLang="en-US" dirty="0"/>
              <a:t>值大则作用相反。当检波器电路一 定时，它跟随输入电压的能力取决于输入电压幅度变化的速度。当幅度变化快，例如调</a:t>
            </a:r>
            <a:r>
              <a:rPr lang="zh-CN" altLang="en-US" dirty="0" smtClean="0"/>
              <a:t>制频</a:t>
            </a:r>
            <a:r>
              <a:rPr lang="zh-CN" altLang="en-US" dirty="0"/>
              <a:t>率高或调幅度 </a:t>
            </a:r>
            <a:r>
              <a:rPr lang="en-US" altLang="zh-CN" dirty="0" smtClean="0"/>
              <a:t>m</a:t>
            </a:r>
            <a:r>
              <a:rPr lang="zh-CN" altLang="en-US" dirty="0" smtClean="0"/>
              <a:t>大</a:t>
            </a:r>
            <a:r>
              <a:rPr lang="zh-CN" altLang="en-US" dirty="0"/>
              <a:t>时，电容器必须较快地放电，以使电容器电压能跟上峰值包络而下降， 此时，如</a:t>
            </a:r>
            <a:r>
              <a:rPr lang="zh-CN" altLang="en-US" dirty="0" smtClean="0"/>
              <a:t>果</a:t>
            </a:r>
            <a:r>
              <a:rPr lang="en-US" altLang="zh-CN" dirty="0" smtClean="0"/>
              <a:t>RC</a:t>
            </a:r>
            <a:r>
              <a:rPr lang="zh-CN" altLang="en-US" dirty="0" smtClean="0"/>
              <a:t>太</a:t>
            </a:r>
            <a:r>
              <a:rPr lang="zh-CN" altLang="en-US" dirty="0"/>
              <a:t>大，就会造成失真。</a:t>
            </a:r>
          </a:p>
        </p:txBody>
      </p:sp>
    </p:spTree>
    <p:extLst>
      <p:ext uri="{BB962C8B-B14F-4D97-AF65-F5344CB8AC3E}">
        <p14:creationId xmlns:p14="http://schemas.microsoft.com/office/powerpoint/2010/main" val="3192188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２</a:t>
            </a:r>
            <a:r>
              <a:rPr lang="zh-CN" altLang="en-US" b="1" dirty="0"/>
              <a:t>．性能分</a:t>
            </a:r>
            <a:r>
              <a:rPr lang="zh-CN" altLang="en-US" b="1" dirty="0" smtClean="0"/>
              <a:t>析</a:t>
            </a:r>
            <a:r>
              <a:rPr lang="en-US" altLang="zh-CN" dirty="0" smtClean="0"/>
              <a:t/>
            </a:r>
            <a:br>
              <a:rPr lang="en-US" altLang="zh-CN" dirty="0" smtClean="0"/>
            </a:br>
            <a:r>
              <a:rPr lang="en-US" altLang="zh-CN" dirty="0" smtClean="0"/>
              <a:t>      </a:t>
            </a:r>
            <a:r>
              <a:rPr lang="zh-CN" altLang="en-US" dirty="0" smtClean="0"/>
              <a:t>（ </a:t>
            </a:r>
            <a:r>
              <a:rPr lang="zh-CN" altLang="en-US" dirty="0"/>
              <a:t>１）传输系</a:t>
            </a:r>
            <a:r>
              <a:rPr lang="zh-CN" altLang="en-US" dirty="0" smtClean="0"/>
              <a:t>数</a:t>
            </a:r>
            <a:r>
              <a:rPr lang="en-US" altLang="zh-CN" dirty="0" smtClean="0"/>
              <a:t>K</a:t>
            </a:r>
            <a:r>
              <a:rPr lang="en-US" altLang="zh-CN" baseline="-25000" dirty="0" smtClean="0"/>
              <a:t>d</a:t>
            </a:r>
            <a:r>
              <a:rPr lang="zh-CN" altLang="en-US" dirty="0" smtClean="0"/>
              <a:t>。 </a:t>
            </a:r>
            <a:r>
              <a:rPr lang="en-US" altLang="zh-CN" dirty="0" smtClean="0"/>
              <a:t/>
            </a:r>
            <a:br>
              <a:rPr lang="en-US" altLang="zh-CN" dirty="0" smtClean="0"/>
            </a:br>
            <a:r>
              <a:rPr lang="en-US" altLang="zh-CN" dirty="0"/>
              <a:t> </a:t>
            </a:r>
            <a:r>
              <a:rPr lang="en-US" altLang="zh-CN" dirty="0" smtClean="0"/>
              <a:t>        </a:t>
            </a:r>
            <a:r>
              <a:rPr lang="zh-CN" altLang="en-US" dirty="0" smtClean="0"/>
              <a:t>检</a:t>
            </a:r>
            <a:r>
              <a:rPr lang="zh-CN" altLang="en-US" dirty="0"/>
              <a:t>波器传输系数 </a:t>
            </a:r>
            <a:r>
              <a:rPr lang="en-US" altLang="zh-CN" dirty="0"/>
              <a:t>K</a:t>
            </a:r>
            <a:r>
              <a:rPr lang="en-US" altLang="zh-CN" baseline="-25000" dirty="0"/>
              <a:t>d</a:t>
            </a:r>
            <a:r>
              <a:rPr lang="zh-CN" altLang="en-US" dirty="0" smtClean="0"/>
              <a:t>或</a:t>
            </a:r>
            <a:r>
              <a:rPr lang="zh-CN" altLang="en-US" dirty="0"/>
              <a:t>称为检波系数、检波效率，是用来描述检波器对输入已调信号的解</a:t>
            </a:r>
            <a:r>
              <a:rPr lang="zh-CN" altLang="en-US" dirty="0" smtClean="0"/>
              <a:t>调能</a:t>
            </a:r>
            <a:r>
              <a:rPr lang="zh-CN" altLang="en-US" dirty="0"/>
              <a:t>力或效率的一个物理量。若输入载波电压振幅为 </a:t>
            </a:r>
            <a:r>
              <a:rPr lang="en-US" altLang="zh-CN" dirty="0" smtClean="0"/>
              <a:t>U</a:t>
            </a:r>
            <a:r>
              <a:rPr lang="en-US" altLang="zh-CN" baseline="-25000" dirty="0" smtClean="0"/>
              <a:t>m</a:t>
            </a:r>
            <a:r>
              <a:rPr lang="zh-CN" altLang="en-US" dirty="0" smtClean="0"/>
              <a:t>，</a:t>
            </a:r>
            <a:r>
              <a:rPr lang="zh-CN" altLang="en-US" dirty="0"/>
              <a:t>输出直流电压为 </a:t>
            </a:r>
            <a:r>
              <a:rPr lang="en-US" altLang="zh-CN" dirty="0" smtClean="0"/>
              <a:t>U</a:t>
            </a:r>
            <a:r>
              <a:rPr lang="en-US" altLang="zh-CN" baseline="-25000" dirty="0" smtClean="0"/>
              <a:t>o</a:t>
            </a:r>
            <a:r>
              <a:rPr lang="zh-CN" altLang="en-US" dirty="0" smtClean="0"/>
              <a:t>，</a:t>
            </a:r>
            <a:r>
              <a:rPr lang="zh-CN" altLang="en-US" dirty="0"/>
              <a:t>则 </a:t>
            </a:r>
            <a:r>
              <a:rPr lang="en-US" altLang="zh-CN" dirty="0"/>
              <a:t>K</a:t>
            </a:r>
            <a:r>
              <a:rPr lang="en-US" altLang="zh-CN" baseline="-25000" dirty="0"/>
              <a:t>d</a:t>
            </a:r>
            <a:r>
              <a:rPr lang="zh-CN" altLang="en-US" dirty="0" smtClean="0"/>
              <a:t>定</a:t>
            </a:r>
            <a:r>
              <a:rPr lang="zh-CN" altLang="en-US" dirty="0"/>
              <a:t>义</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对</a:t>
            </a:r>
            <a:r>
              <a:rPr lang="zh-CN" altLang="en-US" dirty="0"/>
              <a:t>振幅调制信号，其定义为检波器输出低频电压振幅与输入高频已调波包络振幅之比：</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780238" y="3952473"/>
            <a:ext cx="1583523" cy="737365"/>
          </a:xfrm>
          <a:prstGeom prst="rect">
            <a:avLst/>
          </a:prstGeom>
        </p:spPr>
      </p:pic>
      <p:sp>
        <p:nvSpPr>
          <p:cNvPr id="4" name="矩形 3"/>
          <p:cNvSpPr/>
          <p:nvPr/>
        </p:nvSpPr>
        <p:spPr>
          <a:xfrm>
            <a:off x="7485403" y="4090322"/>
            <a:ext cx="931665" cy="461665"/>
          </a:xfrm>
          <a:prstGeom prst="rect">
            <a:avLst/>
          </a:prstGeom>
        </p:spPr>
        <p:txBody>
          <a:bodyPr wrap="none">
            <a:spAutoFit/>
          </a:bodyPr>
          <a:lstStyle/>
          <a:p>
            <a:r>
              <a:rPr lang="en-US" altLang="zh-CN" sz="2400" dirty="0" smtClean="0"/>
              <a:t>(6-36)</a:t>
            </a:r>
            <a:endParaRPr lang="zh-CN" altLang="en-US" sz="2400" dirty="0"/>
          </a:p>
        </p:txBody>
      </p:sp>
    </p:spTree>
    <p:extLst>
      <p:ext uri="{BB962C8B-B14F-4D97-AF65-F5344CB8AC3E}">
        <p14:creationId xmlns:p14="http://schemas.microsoft.com/office/powerpoint/2010/main" val="3739619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r>
            <a:br>
              <a:rPr lang="en-US" altLang="zh-CN" dirty="0" smtClean="0"/>
            </a:br>
            <a:r>
              <a:rPr lang="en-US" altLang="zh-CN" dirty="0" smtClean="0"/>
              <a:t/>
            </a:r>
            <a:br>
              <a:rPr lang="en-US" altLang="zh-CN" dirty="0" smtClean="0"/>
            </a:br>
            <a:r>
              <a:rPr lang="en-US" altLang="zh-CN" dirty="0" smtClean="0"/>
              <a:t>         </a:t>
            </a:r>
            <a:r>
              <a:rPr lang="zh-CN" altLang="en-US" dirty="0" smtClean="0"/>
              <a:t>由</a:t>
            </a:r>
            <a:r>
              <a:rPr lang="zh-CN" altLang="en-US" dirty="0"/>
              <a:t>于输入大信号，检波器工作在大信号状态，二极管的伏安特性可用折线近似。在</a:t>
            </a:r>
            <a:r>
              <a:rPr lang="zh-CN" altLang="en-US" dirty="0" smtClean="0"/>
              <a:t>考虑</a:t>
            </a:r>
            <a:r>
              <a:rPr lang="zh-CN" altLang="en-US" dirty="0"/>
              <a:t>输入为等幅波，采用理想的高频滤波，并以通过原点的折线表示二极管特性（忽略二极管的导通电</a:t>
            </a:r>
            <a:r>
              <a:rPr lang="zh-CN" altLang="en-US" dirty="0" smtClean="0"/>
              <a:t>压</a:t>
            </a:r>
            <a:r>
              <a:rPr lang="en-US" altLang="zh-CN" dirty="0" smtClean="0"/>
              <a:t>V</a:t>
            </a:r>
            <a:r>
              <a:rPr lang="en-US" altLang="zh-CN" baseline="-25000" dirty="0" smtClean="0"/>
              <a:t>P</a:t>
            </a:r>
            <a:r>
              <a:rPr lang="zh-CN" altLang="en-US" dirty="0" smtClean="0"/>
              <a:t>）</a:t>
            </a:r>
            <a:r>
              <a:rPr lang="zh-CN" altLang="en-US" dirty="0"/>
              <a:t>，则由</a:t>
            </a:r>
            <a:r>
              <a:rPr lang="zh-CN" altLang="en-US" dirty="0" smtClean="0"/>
              <a:t>图</a:t>
            </a:r>
            <a:r>
              <a:rPr lang="en-US" altLang="zh-CN" dirty="0" smtClean="0"/>
              <a:t>6-36</a:t>
            </a:r>
            <a:r>
              <a:rPr lang="zh-CN" altLang="en-US" dirty="0" smtClean="0"/>
              <a:t>有</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823227" y="1169172"/>
            <a:ext cx="1497546" cy="686844"/>
          </a:xfrm>
          <a:prstGeom prst="rect">
            <a:avLst/>
          </a:prstGeom>
        </p:spPr>
      </p:pic>
      <p:pic>
        <p:nvPicPr>
          <p:cNvPr id="4" name="图片 3"/>
          <p:cNvPicPr>
            <a:picLocks noChangeAspect="1"/>
          </p:cNvPicPr>
          <p:nvPr/>
        </p:nvPicPr>
        <p:blipFill>
          <a:blip r:embed="rId3"/>
          <a:stretch>
            <a:fillRect/>
          </a:stretch>
        </p:blipFill>
        <p:spPr>
          <a:xfrm>
            <a:off x="2941241" y="3885414"/>
            <a:ext cx="3265724" cy="954810"/>
          </a:xfrm>
          <a:prstGeom prst="rect">
            <a:avLst/>
          </a:prstGeom>
        </p:spPr>
      </p:pic>
      <p:pic>
        <p:nvPicPr>
          <p:cNvPr id="5" name="图片 4"/>
          <p:cNvPicPr>
            <a:picLocks noChangeAspect="1"/>
          </p:cNvPicPr>
          <p:nvPr/>
        </p:nvPicPr>
        <p:blipFill>
          <a:blip r:embed="rId4"/>
          <a:stretch>
            <a:fillRect/>
          </a:stretch>
        </p:blipFill>
        <p:spPr>
          <a:xfrm>
            <a:off x="1655856" y="5168863"/>
            <a:ext cx="5832288" cy="533758"/>
          </a:xfrm>
          <a:prstGeom prst="rect">
            <a:avLst/>
          </a:prstGeom>
        </p:spPr>
      </p:pic>
      <p:sp>
        <p:nvSpPr>
          <p:cNvPr id="6" name="矩形 5"/>
          <p:cNvSpPr/>
          <p:nvPr/>
        </p:nvSpPr>
        <p:spPr>
          <a:xfrm>
            <a:off x="6708303" y="1281761"/>
            <a:ext cx="931665" cy="461665"/>
          </a:xfrm>
          <a:prstGeom prst="rect">
            <a:avLst/>
          </a:prstGeom>
        </p:spPr>
        <p:txBody>
          <a:bodyPr wrap="none">
            <a:spAutoFit/>
          </a:bodyPr>
          <a:lstStyle/>
          <a:p>
            <a:r>
              <a:rPr lang="en-US" altLang="zh-CN" sz="2400" dirty="0" smtClean="0"/>
              <a:t>(6-37)</a:t>
            </a:r>
            <a:endParaRPr lang="zh-CN" altLang="en-US" sz="2400" dirty="0"/>
          </a:p>
        </p:txBody>
      </p:sp>
      <p:sp>
        <p:nvSpPr>
          <p:cNvPr id="7" name="矩形 6"/>
          <p:cNvSpPr/>
          <p:nvPr/>
        </p:nvSpPr>
        <p:spPr>
          <a:xfrm>
            <a:off x="6708302" y="4131986"/>
            <a:ext cx="931665" cy="461665"/>
          </a:xfrm>
          <a:prstGeom prst="rect">
            <a:avLst/>
          </a:prstGeom>
        </p:spPr>
        <p:txBody>
          <a:bodyPr wrap="none">
            <a:spAutoFit/>
          </a:bodyPr>
          <a:lstStyle/>
          <a:p>
            <a:r>
              <a:rPr lang="en-US" altLang="zh-CN" sz="2400" dirty="0" smtClean="0"/>
              <a:t>(6-38)</a:t>
            </a:r>
            <a:endParaRPr lang="zh-CN" altLang="en-US" sz="2400" dirty="0"/>
          </a:p>
        </p:txBody>
      </p:sp>
      <p:sp>
        <p:nvSpPr>
          <p:cNvPr id="8" name="矩形 7"/>
          <p:cNvSpPr/>
          <p:nvPr/>
        </p:nvSpPr>
        <p:spPr>
          <a:xfrm>
            <a:off x="6708301" y="5749950"/>
            <a:ext cx="931665" cy="461665"/>
          </a:xfrm>
          <a:prstGeom prst="rect">
            <a:avLst/>
          </a:prstGeom>
        </p:spPr>
        <p:txBody>
          <a:bodyPr wrap="none">
            <a:spAutoFit/>
          </a:bodyPr>
          <a:lstStyle/>
          <a:p>
            <a:r>
              <a:rPr lang="en-US" altLang="zh-CN" sz="2400" dirty="0" smtClean="0"/>
              <a:t>(6-39)</a:t>
            </a:r>
            <a:endParaRPr lang="zh-CN" altLang="en-US" sz="2400" dirty="0"/>
          </a:p>
        </p:txBody>
      </p:sp>
    </p:spTree>
    <p:extLst>
      <p:ext uri="{BB962C8B-B14F-4D97-AF65-F5344CB8AC3E}">
        <p14:creationId xmlns:p14="http://schemas.microsoft.com/office/powerpoint/2010/main" val="32020319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式中， </a:t>
            </a:r>
            <a:r>
              <a:rPr lang="en-US" altLang="zh-CN" dirty="0" smtClean="0"/>
              <a:t>u</a:t>
            </a:r>
            <a:r>
              <a:rPr lang="en-US" altLang="zh-CN" baseline="-25000" dirty="0" smtClean="0"/>
              <a:t>D</a:t>
            </a:r>
            <a:r>
              <a:rPr lang="zh-CN" altLang="en-US" dirty="0" smtClean="0"/>
              <a:t> ＝</a:t>
            </a:r>
            <a:r>
              <a:rPr lang="en-US" altLang="zh-CN" dirty="0"/>
              <a:t>u</a:t>
            </a:r>
            <a:r>
              <a:rPr lang="en-US" altLang="zh-CN" baseline="-25000" dirty="0"/>
              <a:t>i</a:t>
            </a:r>
            <a:r>
              <a:rPr lang="zh-CN" altLang="en-US" dirty="0"/>
              <a:t>－ </a:t>
            </a:r>
            <a:r>
              <a:rPr lang="en-US" altLang="zh-CN" dirty="0"/>
              <a:t>u</a:t>
            </a:r>
            <a:r>
              <a:rPr lang="en-US" altLang="zh-CN" baseline="-25000" dirty="0"/>
              <a:t>o</a:t>
            </a:r>
            <a:r>
              <a:rPr lang="zh-CN" altLang="en-US" dirty="0"/>
              <a:t>， </a:t>
            </a:r>
            <a:r>
              <a:rPr lang="en-US" altLang="zh-CN" dirty="0"/>
              <a:t>g</a:t>
            </a:r>
            <a:r>
              <a:rPr lang="en-US" altLang="zh-CN" baseline="-25000" dirty="0"/>
              <a:t>D</a:t>
            </a:r>
            <a:r>
              <a:rPr lang="zh-CN" altLang="en-US" dirty="0"/>
              <a:t>＝</a:t>
            </a:r>
            <a:r>
              <a:rPr lang="en-US" altLang="zh-CN" dirty="0"/>
              <a:t>1/r</a:t>
            </a:r>
            <a:r>
              <a:rPr lang="en-US" altLang="zh-CN" baseline="-25000" dirty="0"/>
              <a:t>D</a:t>
            </a:r>
            <a:r>
              <a:rPr lang="zh-CN" altLang="en-US" dirty="0"/>
              <a:t>， </a:t>
            </a:r>
            <a:r>
              <a:rPr lang="el-GR" altLang="zh-CN" dirty="0"/>
              <a:t>θ </a:t>
            </a:r>
            <a:r>
              <a:rPr lang="zh-CN" altLang="en-US" dirty="0"/>
              <a:t>为电流通角， </a:t>
            </a:r>
            <a:r>
              <a:rPr lang="en-US" altLang="zh-CN" dirty="0"/>
              <a:t>i</a:t>
            </a:r>
            <a:r>
              <a:rPr lang="en-US" altLang="zh-CN" baseline="-25000" dirty="0"/>
              <a:t>D</a:t>
            </a:r>
            <a:r>
              <a:rPr lang="zh-CN" altLang="en-US" dirty="0"/>
              <a:t>是周期性余弦脉冲，其平均分量 </a:t>
            </a:r>
            <a:r>
              <a:rPr lang="en-US" altLang="zh-CN" dirty="0"/>
              <a:t>i</a:t>
            </a:r>
            <a:r>
              <a:rPr lang="en-US" altLang="zh-CN" baseline="-25000" dirty="0"/>
              <a:t>o</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基</a:t>
            </a:r>
            <a:r>
              <a:rPr lang="zh-CN" altLang="en-US" dirty="0"/>
              <a:t>频分量</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smtClean="0"/>
              <a:t>式</a:t>
            </a:r>
            <a:r>
              <a:rPr lang="zh-CN" altLang="en-US" dirty="0"/>
              <a:t>中， </a:t>
            </a:r>
            <a:r>
              <a:rPr lang="el-GR" altLang="zh-CN" dirty="0" smtClean="0"/>
              <a:t>α</a:t>
            </a:r>
            <a:r>
              <a:rPr lang="en-US" altLang="zh-CN" baseline="-25000" dirty="0" smtClean="0"/>
              <a:t>0</a:t>
            </a:r>
            <a:r>
              <a:rPr lang="en-US" altLang="zh-CN" dirty="0" smtClean="0"/>
              <a:t>(</a:t>
            </a:r>
            <a:r>
              <a:rPr lang="zh-CN" altLang="el-GR" dirty="0" smtClean="0"/>
              <a:t> </a:t>
            </a:r>
            <a:r>
              <a:rPr lang="el-GR" altLang="zh-CN" dirty="0" smtClean="0"/>
              <a:t>θ</a:t>
            </a:r>
            <a:r>
              <a:rPr lang="en-US" altLang="zh-CN" dirty="0" smtClean="0"/>
              <a:t>)</a:t>
            </a:r>
            <a:r>
              <a:rPr lang="zh-CN" altLang="el-GR" dirty="0" smtClean="0"/>
              <a:t>、 </a:t>
            </a:r>
            <a:r>
              <a:rPr lang="el-GR" altLang="zh-CN" dirty="0" smtClean="0"/>
              <a:t>α</a:t>
            </a:r>
            <a:r>
              <a:rPr lang="en-US" altLang="zh-CN" baseline="-25000" dirty="0" smtClean="0"/>
              <a:t>1</a:t>
            </a:r>
            <a:r>
              <a:rPr lang="en-US" altLang="zh-CN" dirty="0" smtClean="0"/>
              <a:t>(</a:t>
            </a:r>
            <a:r>
              <a:rPr lang="zh-CN" altLang="el-GR" dirty="0" smtClean="0"/>
              <a:t> </a:t>
            </a:r>
            <a:r>
              <a:rPr lang="el-GR" altLang="zh-CN" dirty="0"/>
              <a:t>θ</a:t>
            </a:r>
            <a:r>
              <a:rPr lang="en-US" altLang="zh-CN" dirty="0"/>
              <a:t>)</a:t>
            </a:r>
            <a:r>
              <a:rPr lang="zh-CN" altLang="en-US" dirty="0" smtClean="0"/>
              <a:t>为</a:t>
            </a:r>
            <a:r>
              <a:rPr lang="zh-CN" altLang="en-US" dirty="0"/>
              <a:t>电流分解系数。 </a:t>
            </a:r>
            <a:r>
              <a:rPr lang="en-US" altLang="zh-CN" dirty="0" smtClean="0"/>
              <a:t/>
            </a:r>
            <a:br>
              <a:rPr lang="en-US" altLang="zh-CN" dirty="0" smtClean="0"/>
            </a:br>
            <a:r>
              <a:rPr lang="en-US" altLang="zh-CN" dirty="0"/>
              <a:t> </a:t>
            </a:r>
            <a:r>
              <a:rPr lang="en-US" altLang="zh-CN" dirty="0" smtClean="0"/>
              <a:t>       </a:t>
            </a:r>
            <a:r>
              <a:rPr lang="zh-CN" altLang="en-US" dirty="0" smtClean="0"/>
              <a:t>由</a:t>
            </a:r>
            <a:r>
              <a:rPr lang="zh-CN" altLang="en-US" dirty="0"/>
              <a:t>式（ </a:t>
            </a:r>
            <a:r>
              <a:rPr lang="en-US" altLang="zh-CN" dirty="0" smtClean="0"/>
              <a:t>6-36</a:t>
            </a:r>
            <a:r>
              <a:rPr lang="zh-CN" altLang="en-US" dirty="0" smtClean="0"/>
              <a:t>）</a:t>
            </a:r>
            <a:r>
              <a:rPr lang="zh-CN" altLang="en-US" dirty="0"/>
              <a:t>和</a:t>
            </a:r>
            <a:r>
              <a:rPr lang="zh-CN" altLang="en-US" dirty="0" smtClean="0"/>
              <a:t>图</a:t>
            </a:r>
            <a:r>
              <a:rPr lang="en-US" altLang="zh-CN" dirty="0" smtClean="0"/>
              <a:t>6-38</a:t>
            </a:r>
            <a:r>
              <a:rPr lang="zh-CN" altLang="en-US" dirty="0" smtClean="0"/>
              <a:t>可</a:t>
            </a:r>
            <a:r>
              <a:rPr lang="zh-CN" altLang="en-US" dirty="0"/>
              <a:t>得</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1511939" y="2049026"/>
            <a:ext cx="5178000" cy="681981"/>
          </a:xfrm>
          <a:prstGeom prst="rect">
            <a:avLst/>
          </a:prstGeom>
        </p:spPr>
      </p:pic>
      <p:pic>
        <p:nvPicPr>
          <p:cNvPr id="4" name="图片 3"/>
          <p:cNvPicPr>
            <a:picLocks noChangeAspect="1"/>
          </p:cNvPicPr>
          <p:nvPr/>
        </p:nvPicPr>
        <p:blipFill>
          <a:blip r:embed="rId3"/>
          <a:stretch>
            <a:fillRect/>
          </a:stretch>
        </p:blipFill>
        <p:spPr>
          <a:xfrm>
            <a:off x="1511939" y="3504684"/>
            <a:ext cx="5174095" cy="733826"/>
          </a:xfrm>
          <a:prstGeom prst="rect">
            <a:avLst/>
          </a:prstGeom>
        </p:spPr>
      </p:pic>
      <p:sp>
        <p:nvSpPr>
          <p:cNvPr id="5" name="矩形 4"/>
          <p:cNvSpPr/>
          <p:nvPr/>
        </p:nvSpPr>
        <p:spPr>
          <a:xfrm>
            <a:off x="7253029" y="2159183"/>
            <a:ext cx="931665" cy="461665"/>
          </a:xfrm>
          <a:prstGeom prst="rect">
            <a:avLst/>
          </a:prstGeom>
        </p:spPr>
        <p:txBody>
          <a:bodyPr wrap="none">
            <a:spAutoFit/>
          </a:bodyPr>
          <a:lstStyle/>
          <a:p>
            <a:r>
              <a:rPr lang="en-US" altLang="zh-CN" sz="2400" dirty="0" smtClean="0"/>
              <a:t>(6-40)</a:t>
            </a:r>
            <a:endParaRPr lang="zh-CN" altLang="en-US" sz="2400" dirty="0"/>
          </a:p>
        </p:txBody>
      </p:sp>
      <p:sp>
        <p:nvSpPr>
          <p:cNvPr id="6" name="矩形 5"/>
          <p:cNvSpPr/>
          <p:nvPr/>
        </p:nvSpPr>
        <p:spPr>
          <a:xfrm>
            <a:off x="7253029" y="3640764"/>
            <a:ext cx="931665" cy="461665"/>
          </a:xfrm>
          <a:prstGeom prst="rect">
            <a:avLst/>
          </a:prstGeom>
        </p:spPr>
        <p:txBody>
          <a:bodyPr wrap="none">
            <a:spAutoFit/>
          </a:bodyPr>
          <a:lstStyle/>
          <a:p>
            <a:r>
              <a:rPr lang="en-US" altLang="zh-CN" sz="2400" dirty="0" smtClean="0"/>
              <a:t>(6-41)</a:t>
            </a:r>
            <a:endParaRPr lang="zh-CN" altLang="en-US" sz="2400" dirty="0"/>
          </a:p>
        </p:txBody>
      </p:sp>
      <p:pic>
        <p:nvPicPr>
          <p:cNvPr id="7" name="图片 6"/>
          <p:cNvPicPr>
            <a:picLocks noChangeAspect="1"/>
          </p:cNvPicPr>
          <p:nvPr/>
        </p:nvPicPr>
        <p:blipFill>
          <a:blip r:embed="rId4"/>
          <a:stretch>
            <a:fillRect/>
          </a:stretch>
        </p:blipFill>
        <p:spPr>
          <a:xfrm>
            <a:off x="3278337" y="5428305"/>
            <a:ext cx="2587326" cy="780099"/>
          </a:xfrm>
          <a:prstGeom prst="rect">
            <a:avLst/>
          </a:prstGeom>
        </p:spPr>
      </p:pic>
      <p:sp>
        <p:nvSpPr>
          <p:cNvPr id="8" name="矩形 7"/>
          <p:cNvSpPr/>
          <p:nvPr/>
        </p:nvSpPr>
        <p:spPr>
          <a:xfrm>
            <a:off x="7253028" y="5587521"/>
            <a:ext cx="931665" cy="461665"/>
          </a:xfrm>
          <a:prstGeom prst="rect">
            <a:avLst/>
          </a:prstGeom>
        </p:spPr>
        <p:txBody>
          <a:bodyPr wrap="none">
            <a:spAutoFit/>
          </a:bodyPr>
          <a:lstStyle/>
          <a:p>
            <a:r>
              <a:rPr lang="en-US" altLang="zh-CN" sz="2400" dirty="0" smtClean="0"/>
              <a:t>(6-42)</a:t>
            </a:r>
            <a:endParaRPr lang="zh-CN" altLang="en-US" sz="2400" dirty="0"/>
          </a:p>
        </p:txBody>
      </p:sp>
    </p:spTree>
    <p:extLst>
      <p:ext uri="{BB962C8B-B14F-4D97-AF65-F5344CB8AC3E}">
        <p14:creationId xmlns:p14="http://schemas.microsoft.com/office/powerpoint/2010/main" val="2570270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smtClean="0"/>
              <a:t>         由</a:t>
            </a:r>
            <a:r>
              <a:rPr lang="zh-CN" altLang="en-US" dirty="0"/>
              <a:t>此可见，检波系</a:t>
            </a:r>
            <a:r>
              <a:rPr lang="zh-CN" altLang="en-US" dirty="0" smtClean="0"/>
              <a:t>数</a:t>
            </a:r>
            <a:r>
              <a:rPr lang="en-US" altLang="zh-CN" dirty="0" smtClean="0"/>
              <a:t>K</a:t>
            </a:r>
            <a:r>
              <a:rPr lang="en-US" altLang="zh-CN" baseline="-25000" dirty="0" smtClean="0"/>
              <a:t>d</a:t>
            </a:r>
            <a:r>
              <a:rPr lang="zh-CN" altLang="en-US" dirty="0" smtClean="0"/>
              <a:t>是</a:t>
            </a:r>
            <a:r>
              <a:rPr lang="zh-CN" altLang="en-US" dirty="0"/>
              <a:t>检波器电流 </a:t>
            </a:r>
            <a:r>
              <a:rPr lang="en-US" altLang="zh-CN" dirty="0" smtClean="0"/>
              <a:t>i</a:t>
            </a:r>
            <a:r>
              <a:rPr lang="en-US" altLang="zh-CN" baseline="-25000" dirty="0" smtClean="0"/>
              <a:t>D</a:t>
            </a:r>
            <a:r>
              <a:rPr lang="zh-CN" altLang="en-US" dirty="0" smtClean="0"/>
              <a:t>的</a:t>
            </a:r>
            <a:r>
              <a:rPr lang="zh-CN" altLang="en-US" dirty="0"/>
              <a:t>通角 </a:t>
            </a:r>
            <a:r>
              <a:rPr lang="el-GR" altLang="zh-CN" dirty="0"/>
              <a:t>θ </a:t>
            </a:r>
            <a:r>
              <a:rPr lang="zh-CN" altLang="en-US" dirty="0"/>
              <a:t>的函数，求出 </a:t>
            </a:r>
            <a:r>
              <a:rPr lang="el-GR" altLang="zh-CN" dirty="0"/>
              <a:t>θ </a:t>
            </a:r>
            <a:r>
              <a:rPr lang="zh-CN" altLang="en-US" dirty="0"/>
              <a:t>后，就可</a:t>
            </a:r>
            <a:r>
              <a:rPr lang="zh-CN" altLang="en-US" dirty="0" smtClean="0"/>
              <a:t>得</a:t>
            </a:r>
            <a:r>
              <a:rPr lang="en-US" altLang="zh-CN" dirty="0"/>
              <a:t>K</a:t>
            </a:r>
            <a:r>
              <a:rPr lang="en-US" altLang="zh-CN" baseline="-25000" dirty="0"/>
              <a:t>d </a:t>
            </a:r>
            <a:r>
              <a:rPr lang="zh-CN" altLang="en-US" dirty="0" smtClean="0"/>
              <a:t>。当</a:t>
            </a:r>
            <a:r>
              <a:rPr lang="en-US" altLang="zh-CN" dirty="0" smtClean="0"/>
              <a:t>g</a:t>
            </a:r>
            <a:r>
              <a:rPr lang="en-US" altLang="zh-CN" baseline="-25000" dirty="0" smtClean="0"/>
              <a:t>D</a:t>
            </a:r>
            <a:r>
              <a:rPr lang="en-US" altLang="zh-CN" dirty="0" smtClean="0"/>
              <a:t>R</a:t>
            </a:r>
            <a:r>
              <a:rPr lang="zh-CN" altLang="en-US" dirty="0" smtClean="0"/>
              <a:t>很</a:t>
            </a:r>
            <a:r>
              <a:rPr lang="zh-CN" altLang="en-US" dirty="0"/>
              <a:t>大时，</a:t>
            </a:r>
            <a:r>
              <a:rPr lang="zh-CN" altLang="en-US" dirty="0" smtClean="0"/>
              <a:t>如</a:t>
            </a:r>
            <a:r>
              <a:rPr lang="en-US" altLang="zh-CN" dirty="0" smtClean="0"/>
              <a:t>g</a:t>
            </a:r>
            <a:r>
              <a:rPr lang="en-US" altLang="zh-CN" baseline="-25000" dirty="0" smtClean="0"/>
              <a:t>D</a:t>
            </a:r>
            <a:r>
              <a:rPr lang="en-US" altLang="zh-CN" dirty="0" smtClean="0"/>
              <a:t>R</a:t>
            </a:r>
            <a:r>
              <a:rPr lang="zh-CN" altLang="en-US" dirty="0" smtClean="0"/>
              <a:t>≥</a:t>
            </a:r>
            <a:r>
              <a:rPr lang="en-US" altLang="zh-CN" dirty="0" smtClean="0"/>
              <a:t>50</a:t>
            </a:r>
            <a:r>
              <a:rPr lang="zh-CN" altLang="en-US" dirty="0" smtClean="0"/>
              <a:t>时</a:t>
            </a:r>
            <a:r>
              <a:rPr lang="zh-CN" altLang="en-US" dirty="0"/>
              <a:t>（一般情况下此条件是可满足的），可</a:t>
            </a:r>
            <a:r>
              <a:rPr lang="zh-CN" altLang="en-US" dirty="0" smtClean="0"/>
              <a:t>得</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由</a:t>
            </a:r>
            <a:r>
              <a:rPr lang="zh-CN" altLang="en-US" dirty="0"/>
              <a:t>以上的分析可以看出</a:t>
            </a:r>
            <a:r>
              <a:rPr lang="zh-CN" altLang="en-US" dirty="0" smtClean="0"/>
              <a:t>：</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① 当电路一定（管子与 </a:t>
            </a:r>
            <a:r>
              <a:rPr lang="en-US" altLang="zh-CN" dirty="0"/>
              <a:t>R</a:t>
            </a:r>
            <a:r>
              <a:rPr lang="zh-CN" altLang="en-US" dirty="0" smtClean="0"/>
              <a:t>一</a:t>
            </a:r>
            <a:r>
              <a:rPr lang="zh-CN" altLang="en-US" dirty="0"/>
              <a:t>定）时，在大信号检波器中 </a:t>
            </a:r>
            <a:r>
              <a:rPr lang="el-GR" altLang="zh-CN" dirty="0"/>
              <a:t>θ </a:t>
            </a:r>
            <a:r>
              <a:rPr lang="zh-CN" altLang="en-US" dirty="0"/>
              <a:t>是恒定的，它与输入信号大</a:t>
            </a:r>
            <a:r>
              <a:rPr lang="zh-CN" altLang="en-US" dirty="0" smtClean="0"/>
              <a:t>小无</a:t>
            </a:r>
            <a:r>
              <a:rPr lang="zh-CN" altLang="en-US" dirty="0"/>
              <a:t>关。其原因是由于负载电</a:t>
            </a:r>
            <a:r>
              <a:rPr lang="zh-CN" altLang="en-US" dirty="0" smtClean="0"/>
              <a:t>阻</a:t>
            </a:r>
            <a:r>
              <a:rPr lang="en-US" altLang="zh-CN" dirty="0" smtClean="0"/>
              <a:t>R</a:t>
            </a:r>
            <a:r>
              <a:rPr lang="zh-CN" altLang="en-US" dirty="0" smtClean="0"/>
              <a:t>的</a:t>
            </a:r>
            <a:r>
              <a:rPr lang="zh-CN" altLang="en-US" dirty="0"/>
              <a:t>反作用，使电路具有自动调节作用而维持 </a:t>
            </a:r>
            <a:r>
              <a:rPr lang="el-GR" altLang="zh-CN" dirty="0"/>
              <a:t>θ </a:t>
            </a:r>
            <a:r>
              <a:rPr lang="zh-CN" altLang="en-US" dirty="0"/>
              <a:t>不变。例如</a:t>
            </a:r>
            <a:r>
              <a:rPr lang="zh-CN" altLang="en-US" dirty="0" smtClean="0"/>
              <a:t>，当</a:t>
            </a:r>
            <a:r>
              <a:rPr lang="zh-CN" altLang="en-US" dirty="0"/>
              <a:t>输入电压增加，引起 </a:t>
            </a:r>
            <a:r>
              <a:rPr lang="el-GR" altLang="zh-CN" dirty="0"/>
              <a:t>θ </a:t>
            </a:r>
            <a:r>
              <a:rPr lang="zh-CN" altLang="en-US" dirty="0"/>
              <a:t>增大，导</a:t>
            </a:r>
            <a:r>
              <a:rPr lang="zh-CN" altLang="en-US" dirty="0" smtClean="0"/>
              <a:t>致</a:t>
            </a:r>
            <a:r>
              <a:rPr lang="en-US" altLang="zh-CN" dirty="0" smtClean="0"/>
              <a:t>I</a:t>
            </a:r>
            <a:r>
              <a:rPr lang="en-US" altLang="zh-CN" baseline="-25000" dirty="0" smtClean="0"/>
              <a:t>0</a:t>
            </a:r>
            <a:r>
              <a:rPr lang="zh-CN" altLang="en-US" dirty="0" smtClean="0"/>
              <a:t>、 </a:t>
            </a:r>
            <a:r>
              <a:rPr lang="en-US" altLang="zh-CN" dirty="0" smtClean="0"/>
              <a:t>U</a:t>
            </a:r>
            <a:r>
              <a:rPr lang="en-US" altLang="zh-CN" baseline="-25000" dirty="0" smtClean="0"/>
              <a:t>o</a:t>
            </a:r>
            <a:r>
              <a:rPr lang="zh-CN" altLang="en-US" dirty="0" smtClean="0"/>
              <a:t>增</a:t>
            </a:r>
            <a:r>
              <a:rPr lang="zh-CN" altLang="en-US" dirty="0"/>
              <a:t>大，负载电压加大，加到二极管上的反偏电压 增大，致使 </a:t>
            </a:r>
            <a:r>
              <a:rPr lang="el-GR" altLang="zh-CN" dirty="0"/>
              <a:t>θ </a:t>
            </a:r>
            <a:r>
              <a:rPr lang="zh-CN" altLang="en-US" dirty="0"/>
              <a:t>下降。</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711534" y="2457429"/>
            <a:ext cx="1720931" cy="785643"/>
          </a:xfrm>
          <a:prstGeom prst="rect">
            <a:avLst/>
          </a:prstGeom>
        </p:spPr>
      </p:pic>
      <p:sp>
        <p:nvSpPr>
          <p:cNvPr id="4" name="矩形 3"/>
          <p:cNvSpPr/>
          <p:nvPr/>
        </p:nvSpPr>
        <p:spPr>
          <a:xfrm>
            <a:off x="6964335" y="2619417"/>
            <a:ext cx="931665" cy="461665"/>
          </a:xfrm>
          <a:prstGeom prst="rect">
            <a:avLst/>
          </a:prstGeom>
        </p:spPr>
        <p:txBody>
          <a:bodyPr wrap="none">
            <a:spAutoFit/>
          </a:bodyPr>
          <a:lstStyle/>
          <a:p>
            <a:r>
              <a:rPr lang="en-US" altLang="zh-CN" sz="2400" dirty="0" smtClean="0"/>
              <a:t>(6-43)</a:t>
            </a:r>
            <a:endParaRPr lang="zh-CN" altLang="en-US" sz="2400" dirty="0"/>
          </a:p>
        </p:txBody>
      </p:sp>
    </p:spTree>
    <p:extLst>
      <p:ext uri="{BB962C8B-B14F-4D97-AF65-F5344CB8AC3E}">
        <p14:creationId xmlns:p14="http://schemas.microsoft.com/office/powerpoint/2010/main" val="12211684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因 </a:t>
            </a:r>
            <a:r>
              <a:rPr lang="el-GR" altLang="zh-CN" dirty="0"/>
              <a:t>θ </a:t>
            </a:r>
            <a:r>
              <a:rPr lang="zh-CN" altLang="en-US" dirty="0"/>
              <a:t>一定， </a:t>
            </a:r>
            <a:r>
              <a:rPr lang="en-US" altLang="zh-CN" dirty="0" smtClean="0"/>
              <a:t>K</a:t>
            </a:r>
            <a:r>
              <a:rPr lang="en-US" altLang="zh-CN" baseline="-25000" dirty="0" smtClean="0"/>
              <a:t>d</a:t>
            </a:r>
            <a:r>
              <a:rPr lang="zh-CN" altLang="en-US" dirty="0" smtClean="0"/>
              <a:t> ＝</a:t>
            </a:r>
            <a:r>
              <a:rPr lang="en-US" altLang="zh-CN" dirty="0" smtClean="0"/>
              <a:t>cos</a:t>
            </a:r>
            <a:r>
              <a:rPr lang="zh-CN" altLang="en-US" dirty="0" smtClean="0"/>
              <a:t> </a:t>
            </a:r>
            <a:r>
              <a:rPr lang="el-GR" altLang="zh-CN" dirty="0"/>
              <a:t>θ </a:t>
            </a:r>
            <a:r>
              <a:rPr lang="zh-CN" altLang="el-GR" dirty="0"/>
              <a:t>，</a:t>
            </a:r>
            <a:r>
              <a:rPr lang="zh-CN" altLang="en-US" dirty="0"/>
              <a:t>检波效率与输入信号大小无关。所以，检波器输出、输入间是线 性关</a:t>
            </a:r>
            <a:r>
              <a:rPr lang="zh-CN" altLang="en-US" dirty="0" smtClean="0"/>
              <a:t>系</a:t>
            </a:r>
            <a:r>
              <a:rPr lang="en-US" altLang="zh-CN" dirty="0" smtClean="0"/>
              <a:t>——</a:t>
            </a:r>
            <a:r>
              <a:rPr lang="zh-CN" altLang="en-US" dirty="0"/>
              <a:t>线性检波。当输</a:t>
            </a:r>
            <a:r>
              <a:rPr lang="zh-CN" altLang="en-US" dirty="0" smtClean="0"/>
              <a:t>入</a:t>
            </a:r>
            <a:r>
              <a:rPr lang="en-US" altLang="zh-CN" dirty="0" smtClean="0"/>
              <a:t>AM</a:t>
            </a:r>
            <a:r>
              <a:rPr lang="zh-CN" altLang="en-US" dirty="0" smtClean="0"/>
              <a:t>信</a:t>
            </a:r>
            <a:r>
              <a:rPr lang="zh-CN" altLang="en-US" dirty="0"/>
              <a:t>号时，输出电压</a:t>
            </a:r>
            <a:r>
              <a:rPr lang="zh-CN" altLang="en-US" dirty="0" smtClean="0"/>
              <a:t>：</a:t>
            </a:r>
            <a:r>
              <a:rPr lang="en-US" altLang="zh-CN" dirty="0" smtClean="0"/>
              <a:t/>
            </a:r>
            <a:br>
              <a:rPr lang="en-US" altLang="zh-CN" dirty="0" smtClean="0"/>
            </a:br>
            <a:r>
              <a:rPr lang="en-US" altLang="zh-CN" dirty="0"/>
              <a:t/>
            </a:r>
            <a:br>
              <a:rPr lang="en-US" altLang="zh-CN" dirty="0"/>
            </a:br>
            <a:r>
              <a:rPr lang="en-US" altLang="zh-CN" dirty="0" smtClean="0"/>
              <a:t>       </a:t>
            </a:r>
            <a:r>
              <a:rPr lang="el-GR" altLang="zh-CN" dirty="0" smtClean="0"/>
              <a:t>② </a:t>
            </a:r>
            <a:r>
              <a:rPr lang="el-GR" altLang="zh-CN" dirty="0"/>
              <a:t>θ </a:t>
            </a:r>
            <a:r>
              <a:rPr lang="zh-CN" altLang="en-US" dirty="0"/>
              <a:t>越小， </a:t>
            </a:r>
            <a:r>
              <a:rPr lang="en-US" altLang="zh-CN" dirty="0" smtClean="0"/>
              <a:t>K</a:t>
            </a:r>
            <a:r>
              <a:rPr lang="en-US" altLang="zh-CN" baseline="-25000" dirty="0" smtClean="0"/>
              <a:t>d</a:t>
            </a:r>
            <a:r>
              <a:rPr lang="zh-CN" altLang="en-US" dirty="0" smtClean="0"/>
              <a:t>越</a:t>
            </a:r>
            <a:r>
              <a:rPr lang="zh-CN" altLang="en-US" dirty="0"/>
              <a:t>大，并趋近</a:t>
            </a:r>
            <a:r>
              <a:rPr lang="zh-CN" altLang="en-US" dirty="0" smtClean="0"/>
              <a:t>于</a:t>
            </a:r>
            <a:r>
              <a:rPr lang="en-US" altLang="zh-CN" dirty="0" smtClean="0"/>
              <a:t>1</a:t>
            </a:r>
            <a:r>
              <a:rPr lang="zh-CN" altLang="en-US" dirty="0" smtClean="0"/>
              <a:t>。</a:t>
            </a:r>
            <a:r>
              <a:rPr lang="zh-CN" altLang="en-US" dirty="0"/>
              <a:t>而 </a:t>
            </a:r>
            <a:r>
              <a:rPr lang="el-GR" altLang="zh-CN" dirty="0"/>
              <a:t>θ </a:t>
            </a:r>
            <a:r>
              <a:rPr lang="zh-CN" altLang="en-US" dirty="0"/>
              <a:t>随 </a:t>
            </a:r>
            <a:r>
              <a:rPr lang="en-US" altLang="zh-CN" dirty="0" smtClean="0"/>
              <a:t>g</a:t>
            </a:r>
            <a:r>
              <a:rPr lang="en-US" altLang="zh-CN" baseline="-25000" dirty="0" smtClean="0"/>
              <a:t>D</a:t>
            </a:r>
            <a:r>
              <a:rPr lang="en-US" altLang="zh-CN" dirty="0" smtClean="0"/>
              <a:t>R</a:t>
            </a:r>
            <a:r>
              <a:rPr lang="zh-CN" altLang="en-US" dirty="0" smtClean="0"/>
              <a:t>增</a:t>
            </a:r>
            <a:r>
              <a:rPr lang="zh-CN" altLang="en-US" dirty="0"/>
              <a:t>大而减小，因此， </a:t>
            </a:r>
            <a:r>
              <a:rPr lang="en-US" altLang="zh-CN" dirty="0" smtClean="0"/>
              <a:t>K</a:t>
            </a:r>
            <a:r>
              <a:rPr lang="en-US" altLang="zh-CN" baseline="-25000" dirty="0" smtClean="0"/>
              <a:t>d</a:t>
            </a:r>
            <a:r>
              <a:rPr lang="zh-CN" altLang="en-US" dirty="0" smtClean="0"/>
              <a:t>随</a:t>
            </a:r>
            <a:r>
              <a:rPr lang="en-US" altLang="zh-CN" dirty="0" smtClean="0"/>
              <a:t>g</a:t>
            </a:r>
            <a:r>
              <a:rPr lang="en-US" altLang="zh-CN" baseline="-25000" dirty="0" smtClean="0"/>
              <a:t>D</a:t>
            </a:r>
            <a:r>
              <a:rPr lang="en-US" altLang="zh-CN" dirty="0" smtClean="0"/>
              <a:t>R</a:t>
            </a:r>
            <a:r>
              <a:rPr lang="zh-CN" altLang="en-US" dirty="0" smtClean="0"/>
              <a:t>增</a:t>
            </a:r>
            <a:r>
              <a:rPr lang="zh-CN" altLang="en-US" dirty="0"/>
              <a:t>加而</a:t>
            </a:r>
            <a:r>
              <a:rPr lang="zh-CN" altLang="en-US" dirty="0" smtClean="0"/>
              <a:t>增大</a:t>
            </a:r>
            <a:r>
              <a:rPr lang="zh-CN" altLang="en-US" dirty="0"/>
              <a:t>，</a:t>
            </a:r>
            <a:r>
              <a:rPr lang="zh-CN" altLang="en-US" dirty="0" smtClean="0"/>
              <a:t>图</a:t>
            </a:r>
            <a:r>
              <a:rPr lang="en-US" altLang="zh-CN" dirty="0" smtClean="0"/>
              <a:t>6-42</a:t>
            </a:r>
            <a:r>
              <a:rPr lang="zh-CN" altLang="en-US" dirty="0" smtClean="0"/>
              <a:t>就</a:t>
            </a:r>
            <a:r>
              <a:rPr lang="zh-CN" altLang="en-US" dirty="0"/>
              <a:t>是这一关系曲线。由图可知，</a:t>
            </a:r>
            <a:r>
              <a:rPr lang="zh-CN" altLang="en-US" dirty="0" smtClean="0"/>
              <a:t>当</a:t>
            </a:r>
            <a:r>
              <a:rPr lang="en-US" altLang="zh-CN" dirty="0" smtClean="0"/>
              <a:t>g</a:t>
            </a:r>
            <a:r>
              <a:rPr lang="en-US" altLang="zh-CN" baseline="-25000" dirty="0" smtClean="0"/>
              <a:t>D</a:t>
            </a:r>
            <a:r>
              <a:rPr lang="en-US" altLang="zh-CN" dirty="0" smtClean="0"/>
              <a:t>R</a:t>
            </a:r>
            <a:r>
              <a:rPr lang="zh-CN" altLang="en-US" dirty="0" smtClean="0"/>
              <a:t>＞</a:t>
            </a:r>
            <a:r>
              <a:rPr lang="en-US" altLang="zh-CN" dirty="0" smtClean="0"/>
              <a:t>50</a:t>
            </a:r>
            <a:r>
              <a:rPr lang="zh-CN" altLang="en-US" dirty="0" smtClean="0"/>
              <a:t>时</a:t>
            </a:r>
            <a:r>
              <a:rPr lang="zh-CN" altLang="en-US" dirty="0"/>
              <a:t>， </a:t>
            </a:r>
            <a:r>
              <a:rPr lang="en-US" altLang="zh-CN" dirty="0"/>
              <a:t>K</a:t>
            </a:r>
            <a:r>
              <a:rPr lang="en-US" altLang="zh-CN" baseline="-25000" dirty="0"/>
              <a:t>d</a:t>
            </a:r>
            <a:r>
              <a:rPr lang="zh-CN" altLang="en-US" dirty="0" smtClean="0"/>
              <a:t>变</a:t>
            </a:r>
            <a:r>
              <a:rPr lang="zh-CN" altLang="en-US" dirty="0"/>
              <a:t>化不大，</a:t>
            </a:r>
            <a:r>
              <a:rPr lang="zh-CN" altLang="en-US" dirty="0" smtClean="0"/>
              <a:t>且</a:t>
            </a:r>
            <a:r>
              <a:rPr lang="en-US" altLang="zh-CN" dirty="0" smtClean="0"/>
              <a:t>K</a:t>
            </a:r>
            <a:r>
              <a:rPr lang="en-US" altLang="zh-CN" baseline="-25000" dirty="0" smtClean="0"/>
              <a:t>d </a:t>
            </a:r>
            <a:r>
              <a:rPr lang="zh-CN" altLang="en-US" dirty="0" smtClean="0"/>
              <a:t>＞</a:t>
            </a:r>
            <a:r>
              <a:rPr lang="en-US" altLang="zh-CN" dirty="0" smtClean="0"/>
              <a:t>0.9</a:t>
            </a:r>
            <a:r>
              <a:rPr lang="zh-CN" altLang="en-US" dirty="0" smtClean="0"/>
              <a:t>。</a:t>
            </a: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2589994" y="2510018"/>
            <a:ext cx="3964011" cy="440446"/>
          </a:xfrm>
          <a:prstGeom prst="rect">
            <a:avLst/>
          </a:prstGeom>
        </p:spPr>
      </p:pic>
      <p:sp>
        <p:nvSpPr>
          <p:cNvPr id="4" name="矩形 3"/>
          <p:cNvSpPr/>
          <p:nvPr/>
        </p:nvSpPr>
        <p:spPr>
          <a:xfrm>
            <a:off x="7195983" y="2499408"/>
            <a:ext cx="931665" cy="461665"/>
          </a:xfrm>
          <a:prstGeom prst="rect">
            <a:avLst/>
          </a:prstGeom>
        </p:spPr>
        <p:txBody>
          <a:bodyPr wrap="none">
            <a:spAutoFit/>
          </a:bodyPr>
          <a:lstStyle/>
          <a:p>
            <a:r>
              <a:rPr lang="en-US" altLang="zh-CN" sz="2400" dirty="0" smtClean="0"/>
              <a:t>(6-44)</a:t>
            </a:r>
            <a:endParaRPr lang="zh-CN" altLang="en-US" sz="2400" dirty="0"/>
          </a:p>
        </p:txBody>
      </p:sp>
    </p:spTree>
    <p:extLst>
      <p:ext uri="{BB962C8B-B14F-4D97-AF65-F5344CB8AC3E}">
        <p14:creationId xmlns:p14="http://schemas.microsoft.com/office/powerpoint/2010/main" val="36731517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3058" y="1379246"/>
            <a:ext cx="5437884" cy="3790161"/>
          </a:xfrm>
          <a:prstGeom prst="rect">
            <a:avLst/>
          </a:prstGeom>
        </p:spPr>
      </p:pic>
      <p:sp>
        <p:nvSpPr>
          <p:cNvPr id="4" name="矩形 3"/>
          <p:cNvSpPr/>
          <p:nvPr/>
        </p:nvSpPr>
        <p:spPr>
          <a:xfrm>
            <a:off x="2286000" y="5550169"/>
            <a:ext cx="4572000" cy="461665"/>
          </a:xfrm>
          <a:prstGeom prst="rect">
            <a:avLst/>
          </a:prstGeom>
        </p:spPr>
        <p:txBody>
          <a:bodyPr>
            <a:spAutoFit/>
          </a:bodyPr>
          <a:lstStyle/>
          <a:p>
            <a:pPr algn="ctr"/>
            <a:r>
              <a:rPr lang="zh-CN" altLang="en-US" sz="2400" dirty="0" smtClean="0"/>
              <a:t>图</a:t>
            </a:r>
            <a:r>
              <a:rPr lang="en-US" altLang="zh-CN" sz="2400" dirty="0" smtClean="0"/>
              <a:t>6-42</a:t>
            </a:r>
            <a:r>
              <a:rPr lang="zh-CN" altLang="en-US" sz="2400" dirty="0"/>
              <a:t>　</a:t>
            </a:r>
            <a:r>
              <a:rPr lang="en-US" altLang="zh-CN" sz="2400" dirty="0" smtClean="0"/>
              <a:t>K</a:t>
            </a:r>
            <a:r>
              <a:rPr lang="en-US" altLang="zh-CN" sz="2400" baseline="-25000" dirty="0" smtClean="0"/>
              <a:t>d</a:t>
            </a:r>
            <a:r>
              <a:rPr lang="en-US" altLang="zh-CN" sz="2400" dirty="0" smtClean="0"/>
              <a:t>-g</a:t>
            </a:r>
            <a:r>
              <a:rPr lang="en-US" altLang="zh-CN" sz="2400" baseline="-25000" dirty="0" smtClean="0"/>
              <a:t>D</a:t>
            </a:r>
            <a:r>
              <a:rPr lang="en-US" altLang="zh-CN" sz="2400" dirty="0" smtClean="0"/>
              <a:t>R</a:t>
            </a:r>
            <a:r>
              <a:rPr lang="zh-CN" altLang="en-US" sz="2400" dirty="0" smtClean="0"/>
              <a:t>关</a:t>
            </a:r>
            <a:r>
              <a:rPr lang="zh-CN" altLang="en-US" sz="2400" dirty="0"/>
              <a:t>系曲线图</a:t>
            </a:r>
          </a:p>
        </p:txBody>
      </p:sp>
    </p:spTree>
    <p:extLst>
      <p:ext uri="{BB962C8B-B14F-4D97-AF65-F5344CB8AC3E}">
        <p14:creationId xmlns:p14="http://schemas.microsoft.com/office/powerpoint/2010/main" val="38908489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（２</a:t>
            </a:r>
            <a:r>
              <a:rPr lang="zh-CN" altLang="en-US" dirty="0"/>
              <a:t>）输入电</a:t>
            </a:r>
            <a:r>
              <a:rPr lang="zh-CN" altLang="en-US" dirty="0" smtClean="0"/>
              <a:t>阻</a:t>
            </a:r>
            <a:r>
              <a:rPr lang="en-US" altLang="zh-CN" dirty="0" smtClean="0"/>
              <a:t>R</a:t>
            </a:r>
            <a:r>
              <a:rPr lang="en-US" altLang="zh-CN" baseline="-25000" dirty="0" smtClean="0"/>
              <a:t>i</a:t>
            </a:r>
            <a:r>
              <a:rPr lang="zh-CN" altLang="en-US" dirty="0" smtClean="0"/>
              <a:t>。 </a:t>
            </a:r>
            <a:r>
              <a:rPr lang="en-US" altLang="zh-CN" dirty="0" smtClean="0"/>
              <a:t/>
            </a:r>
            <a:br>
              <a:rPr lang="en-US" altLang="zh-CN" dirty="0" smtClean="0"/>
            </a:br>
            <a:r>
              <a:rPr lang="en-US" altLang="zh-CN" dirty="0"/>
              <a:t> </a:t>
            </a:r>
            <a:r>
              <a:rPr lang="en-US" altLang="zh-CN" dirty="0" smtClean="0"/>
              <a:t>       </a:t>
            </a:r>
            <a:r>
              <a:rPr lang="zh-CN" altLang="en-US" dirty="0" smtClean="0"/>
              <a:t>检</a:t>
            </a:r>
            <a:r>
              <a:rPr lang="zh-CN" altLang="en-US" dirty="0"/>
              <a:t>波器的输入阻抗包括输入电</a:t>
            </a:r>
            <a:r>
              <a:rPr lang="zh-CN" altLang="en-US" dirty="0" smtClean="0"/>
              <a:t>阻</a:t>
            </a:r>
            <a:r>
              <a:rPr lang="en-US" altLang="zh-CN" dirty="0" smtClean="0"/>
              <a:t>R</a:t>
            </a:r>
            <a:r>
              <a:rPr lang="en-US" altLang="zh-CN" baseline="-25000" dirty="0" smtClean="0"/>
              <a:t>i</a:t>
            </a:r>
            <a:r>
              <a:rPr lang="zh-CN" altLang="en-US" dirty="0" smtClean="0"/>
              <a:t>及</a:t>
            </a:r>
            <a:r>
              <a:rPr lang="zh-CN" altLang="en-US" dirty="0"/>
              <a:t>输入电</a:t>
            </a:r>
            <a:r>
              <a:rPr lang="zh-CN" altLang="en-US" dirty="0" smtClean="0"/>
              <a:t>容</a:t>
            </a:r>
            <a:r>
              <a:rPr lang="en-US" altLang="zh-CN" dirty="0" smtClean="0"/>
              <a:t>C</a:t>
            </a:r>
            <a:r>
              <a:rPr lang="en-US" altLang="zh-CN" baseline="-25000" dirty="0" smtClean="0"/>
              <a:t>i</a:t>
            </a:r>
            <a:r>
              <a:rPr lang="zh-CN" altLang="en-US" dirty="0" smtClean="0"/>
              <a:t>，</a:t>
            </a:r>
            <a:r>
              <a:rPr lang="zh-CN" altLang="en-US" dirty="0"/>
              <a:t>如</a:t>
            </a:r>
            <a:r>
              <a:rPr lang="zh-CN" altLang="en-US" dirty="0" smtClean="0"/>
              <a:t>图</a:t>
            </a:r>
            <a:r>
              <a:rPr lang="en-US" altLang="zh-CN" dirty="0" smtClean="0"/>
              <a:t>6-43</a:t>
            </a:r>
            <a:r>
              <a:rPr lang="zh-CN" altLang="en-US" dirty="0" smtClean="0"/>
              <a:t>所</a:t>
            </a:r>
            <a:r>
              <a:rPr lang="zh-CN" altLang="en-US" dirty="0"/>
              <a:t>示。输入电阻是输</a:t>
            </a:r>
            <a:r>
              <a:rPr lang="zh-CN" altLang="en-US" dirty="0" smtClean="0"/>
              <a:t>入载</a:t>
            </a:r>
            <a:r>
              <a:rPr lang="zh-CN" altLang="en-US" dirty="0"/>
              <a:t>波电压的振</a:t>
            </a:r>
            <a:r>
              <a:rPr lang="zh-CN" altLang="en-US" dirty="0" smtClean="0"/>
              <a:t>幅</a:t>
            </a:r>
            <a:r>
              <a:rPr lang="en-US" altLang="zh-CN" dirty="0" smtClean="0"/>
              <a:t>U</a:t>
            </a:r>
            <a:r>
              <a:rPr lang="en-US" altLang="zh-CN" baseline="-25000" dirty="0" smtClean="0"/>
              <a:t>m</a:t>
            </a:r>
            <a:r>
              <a:rPr lang="zh-CN" altLang="en-US" dirty="0" smtClean="0"/>
              <a:t>与</a:t>
            </a:r>
            <a:r>
              <a:rPr lang="zh-CN" altLang="en-US" dirty="0"/>
              <a:t>检波器电流的基频分量振幅 </a:t>
            </a:r>
            <a:r>
              <a:rPr lang="en-US" altLang="zh-CN" dirty="0" smtClean="0"/>
              <a:t>I</a:t>
            </a:r>
            <a:r>
              <a:rPr lang="en-US" altLang="zh-CN" baseline="-25000" dirty="0" smtClean="0"/>
              <a:t>1</a:t>
            </a:r>
            <a:r>
              <a:rPr lang="zh-CN" altLang="en-US" dirty="0" smtClean="0"/>
              <a:t>之</a:t>
            </a:r>
            <a:r>
              <a:rPr lang="zh-CN" altLang="en-US" dirty="0"/>
              <a:t>比值，即</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824230" y="2970254"/>
            <a:ext cx="1495540" cy="931186"/>
          </a:xfrm>
          <a:prstGeom prst="rect">
            <a:avLst/>
          </a:prstGeom>
        </p:spPr>
      </p:pic>
      <p:sp>
        <p:nvSpPr>
          <p:cNvPr id="4" name="矩形 3"/>
          <p:cNvSpPr/>
          <p:nvPr/>
        </p:nvSpPr>
        <p:spPr>
          <a:xfrm>
            <a:off x="6720495" y="3205014"/>
            <a:ext cx="931665" cy="461665"/>
          </a:xfrm>
          <a:prstGeom prst="rect">
            <a:avLst/>
          </a:prstGeom>
        </p:spPr>
        <p:txBody>
          <a:bodyPr wrap="none">
            <a:spAutoFit/>
          </a:bodyPr>
          <a:lstStyle/>
          <a:p>
            <a:r>
              <a:rPr lang="en-US" altLang="zh-CN" sz="2400" dirty="0" smtClean="0"/>
              <a:t>(6-45)</a:t>
            </a:r>
            <a:endParaRPr lang="zh-CN" altLang="en-US" sz="2400" dirty="0"/>
          </a:p>
        </p:txBody>
      </p:sp>
    </p:spTree>
    <p:extLst>
      <p:ext uri="{BB962C8B-B14F-4D97-AF65-F5344CB8AC3E}">
        <p14:creationId xmlns:p14="http://schemas.microsoft.com/office/powerpoint/2010/main" val="383984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8650" y="892976"/>
            <a:ext cx="7886700" cy="5213131"/>
          </a:xfrm>
        </p:spPr>
        <p:txBody>
          <a:bodyPr/>
          <a:lstStyle/>
          <a:p>
            <a:pPr>
              <a:lnSpc>
                <a:spcPct val="100000"/>
              </a:lnSpc>
            </a:pPr>
            <a:r>
              <a:rPr lang="zh-CN" altLang="en-US" dirty="0" smtClean="0"/>
              <a:t>        在</a:t>
            </a:r>
            <a:r>
              <a:rPr lang="zh-CN" altLang="en-US" dirty="0"/>
              <a:t>多频调制情况下，各个低频频率分量所引起的边频对组成了上、下两个边带。例如 语言信号，其频率范围大致</a:t>
            </a:r>
            <a:r>
              <a:rPr lang="zh-CN" altLang="en-US" dirty="0" smtClean="0"/>
              <a:t>为</a:t>
            </a:r>
            <a:r>
              <a:rPr lang="en-US" altLang="zh-CN" dirty="0" smtClean="0"/>
              <a:t>300~3400Hz</a:t>
            </a:r>
            <a:r>
              <a:rPr lang="zh-CN" altLang="en-US" dirty="0" smtClean="0"/>
              <a:t>（</a:t>
            </a:r>
            <a:r>
              <a:rPr lang="zh-CN" altLang="en-US" dirty="0"/>
              <a:t>如</a:t>
            </a:r>
            <a:r>
              <a:rPr lang="zh-CN" altLang="en-US" dirty="0" smtClean="0"/>
              <a:t>图</a:t>
            </a:r>
            <a:r>
              <a:rPr lang="en-US" altLang="zh-CN" dirty="0" smtClean="0"/>
              <a:t>6-5</a:t>
            </a:r>
            <a:r>
              <a:rPr lang="zh-CN" altLang="en-US" dirty="0" smtClean="0"/>
              <a:t>（ </a:t>
            </a:r>
            <a:r>
              <a:rPr lang="en-US" altLang="zh-CN" dirty="0" smtClean="0"/>
              <a:t>a</a:t>
            </a:r>
            <a:r>
              <a:rPr lang="zh-CN" altLang="en-US" dirty="0" smtClean="0"/>
              <a:t>）</a:t>
            </a:r>
            <a:r>
              <a:rPr lang="zh-CN" altLang="en-US" dirty="0"/>
              <a:t>所示），这时调幅波的频谱如</a:t>
            </a:r>
            <a:r>
              <a:rPr lang="zh-CN" altLang="en-US" dirty="0" smtClean="0"/>
              <a:t>图</a:t>
            </a:r>
            <a:r>
              <a:rPr lang="en-US" altLang="zh-CN" dirty="0" smtClean="0"/>
              <a:t>6-5</a:t>
            </a:r>
            <a:r>
              <a:rPr lang="zh-CN" altLang="en-US" dirty="0" smtClean="0"/>
              <a:t>（ </a:t>
            </a:r>
            <a:r>
              <a:rPr lang="en-US" altLang="zh-CN" dirty="0" smtClean="0"/>
              <a:t>b</a:t>
            </a:r>
            <a:r>
              <a:rPr lang="zh-CN" altLang="en-US" dirty="0" smtClean="0"/>
              <a:t>）</a:t>
            </a:r>
            <a:r>
              <a:rPr lang="zh-CN" altLang="en-US" dirty="0"/>
              <a:t>。由图可见，上边带的频谱结构与原调制信号的频谱结构相同，下边带是上边带的 镜像。所谓频谱结构相同，是指各频率分量的相对振幅及相对位置没有变化。这就是说， 振幅调制是把调制信号的频谱搬移到载频两侧，在搬移过程中频谱结构不变。这类调制方 式属于频谱线性搬移的调制方式。</a:t>
            </a:r>
            <a:br>
              <a:rPr lang="zh-CN" altLang="en-US" dirty="0"/>
            </a:br>
            <a:r>
              <a:rPr lang="zh-CN" altLang="en-US" dirty="0"/>
              <a:t> </a:t>
            </a:r>
            <a:r>
              <a:rPr lang="zh-CN" altLang="en-US" dirty="0" smtClean="0"/>
              <a:t>        单</a:t>
            </a:r>
            <a:r>
              <a:rPr lang="zh-CN" altLang="en-US" dirty="0"/>
              <a:t>频调制时，调幅波占用的带宽</a:t>
            </a:r>
            <a:r>
              <a:rPr lang="en-US" altLang="zh-CN" dirty="0"/>
              <a:t>B</a:t>
            </a:r>
            <a:r>
              <a:rPr lang="en-US" altLang="zh-CN" baseline="-25000" dirty="0"/>
              <a:t>AM</a:t>
            </a:r>
            <a:r>
              <a:rPr lang="zh-CN" altLang="en-US" dirty="0"/>
              <a:t> ＝</a:t>
            </a:r>
            <a:r>
              <a:rPr lang="en-US" altLang="zh-CN" dirty="0"/>
              <a:t>2F</a:t>
            </a:r>
            <a:r>
              <a:rPr lang="zh-CN" altLang="en-US" dirty="0"/>
              <a:t>。如调制信号为一连续谱信号或多频信号，其最高频率为</a:t>
            </a:r>
            <a:r>
              <a:rPr lang="en-US" altLang="zh-CN" dirty="0" err="1"/>
              <a:t>F</a:t>
            </a:r>
            <a:r>
              <a:rPr lang="en-US" altLang="zh-CN" baseline="-25000" dirty="0" err="1"/>
              <a:t>max</a:t>
            </a:r>
            <a:r>
              <a:rPr lang="zh-CN" altLang="en-US" dirty="0"/>
              <a:t>，则振幅调制信号占用的带宽</a:t>
            </a:r>
            <a:r>
              <a:rPr lang="en-US" altLang="zh-CN" dirty="0"/>
              <a:t>B</a:t>
            </a:r>
            <a:r>
              <a:rPr lang="en-US" altLang="zh-CN" baseline="-25000" dirty="0"/>
              <a:t>AM</a:t>
            </a:r>
            <a:r>
              <a:rPr lang="zh-CN" altLang="en-US" dirty="0"/>
              <a:t> ＝</a:t>
            </a:r>
            <a:r>
              <a:rPr lang="en-US" altLang="zh-CN" dirty="0"/>
              <a:t>2F</a:t>
            </a:r>
            <a:r>
              <a:rPr lang="en-US" altLang="zh-CN" baseline="-25000" dirty="0"/>
              <a:t>max</a:t>
            </a:r>
            <a:r>
              <a:rPr lang="zh-CN" altLang="en-US" dirty="0"/>
              <a:t>。信号带宽是决定无线电台频 率间隔的主要因素，如通常广播电台规定的带宽为</a:t>
            </a:r>
            <a:r>
              <a:rPr lang="en-US" altLang="zh-CN" dirty="0"/>
              <a:t>9kHz</a:t>
            </a:r>
            <a:r>
              <a:rPr lang="zh-CN" altLang="en-US" dirty="0"/>
              <a:t>，</a:t>
            </a:r>
            <a:r>
              <a:rPr lang="en-US" altLang="zh-CN" dirty="0"/>
              <a:t>VHF</a:t>
            </a:r>
            <a:r>
              <a:rPr lang="zh-CN" altLang="en-US" dirty="0"/>
              <a:t>电台的带宽为</a:t>
            </a:r>
            <a:r>
              <a:rPr lang="en-US" altLang="zh-CN" dirty="0"/>
              <a:t>25kHz</a:t>
            </a:r>
            <a:r>
              <a:rPr lang="zh-CN" altLang="en-US" dirty="0"/>
              <a:t>。 </a:t>
            </a:r>
            <a:endParaRPr lang="zh-CN" altLang="en-US" dirty="0"/>
          </a:p>
        </p:txBody>
      </p:sp>
    </p:spTree>
    <p:extLst>
      <p:ext uri="{BB962C8B-B14F-4D97-AF65-F5344CB8AC3E}">
        <p14:creationId xmlns:p14="http://schemas.microsoft.com/office/powerpoint/2010/main" val="11502173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4088" y="998484"/>
            <a:ext cx="6055823" cy="4242055"/>
          </a:xfrm>
          <a:prstGeom prst="rect">
            <a:avLst/>
          </a:prstGeom>
        </p:spPr>
      </p:pic>
      <p:sp>
        <p:nvSpPr>
          <p:cNvPr id="4" name="矩形 3"/>
          <p:cNvSpPr/>
          <p:nvPr/>
        </p:nvSpPr>
        <p:spPr>
          <a:xfrm>
            <a:off x="2660257" y="5495244"/>
            <a:ext cx="3823483" cy="461665"/>
          </a:xfrm>
          <a:prstGeom prst="rect">
            <a:avLst/>
          </a:prstGeom>
        </p:spPr>
        <p:txBody>
          <a:bodyPr wrap="none">
            <a:spAutoFit/>
          </a:bodyPr>
          <a:lstStyle/>
          <a:p>
            <a:pPr algn="ctr"/>
            <a:r>
              <a:rPr lang="zh-CN" altLang="en-US" sz="2400" dirty="0" smtClean="0"/>
              <a:t>图</a:t>
            </a:r>
            <a:r>
              <a:rPr lang="en-US" altLang="zh-CN" sz="2400" dirty="0" smtClean="0"/>
              <a:t>6-43</a:t>
            </a:r>
            <a:r>
              <a:rPr lang="zh-CN" altLang="en-US" sz="2400" dirty="0"/>
              <a:t>　检波器的输入阻抗</a:t>
            </a:r>
          </a:p>
        </p:txBody>
      </p:sp>
    </p:spTree>
    <p:extLst>
      <p:ext uri="{BB962C8B-B14F-4D97-AF65-F5344CB8AC3E}">
        <p14:creationId xmlns:p14="http://schemas.microsoft.com/office/powerpoint/2010/main" val="3312608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检</a:t>
            </a:r>
            <a:r>
              <a:rPr lang="zh-CN" altLang="en-US" dirty="0"/>
              <a:t>波器输入电容包括检波二极管结电</a:t>
            </a:r>
            <a:r>
              <a:rPr lang="zh-CN" altLang="en-US" dirty="0" smtClean="0"/>
              <a:t>容</a:t>
            </a:r>
            <a:r>
              <a:rPr lang="en-US" altLang="zh-CN" dirty="0" smtClean="0"/>
              <a:t>C</a:t>
            </a:r>
            <a:r>
              <a:rPr lang="en-US" altLang="zh-CN" baseline="-25000" dirty="0" smtClean="0"/>
              <a:t>j</a:t>
            </a:r>
            <a:r>
              <a:rPr lang="zh-CN" altLang="en-US" dirty="0" smtClean="0"/>
              <a:t>和</a:t>
            </a:r>
            <a:r>
              <a:rPr lang="zh-CN" altLang="en-US" dirty="0"/>
              <a:t>二极管引线对地分布电</a:t>
            </a:r>
            <a:r>
              <a:rPr lang="zh-CN" altLang="en-US" dirty="0" smtClean="0"/>
              <a:t>容</a:t>
            </a:r>
            <a:r>
              <a:rPr lang="en-US" altLang="zh-CN" dirty="0" smtClean="0"/>
              <a:t>C</a:t>
            </a:r>
            <a:r>
              <a:rPr lang="en-US" altLang="zh-CN" baseline="-25000" dirty="0" smtClean="0"/>
              <a:t>f</a:t>
            </a:r>
            <a:r>
              <a:rPr lang="zh-CN" altLang="en-US" dirty="0"/>
              <a:t>， </a:t>
            </a:r>
            <a:r>
              <a:rPr lang="en-US" altLang="zh-CN" dirty="0"/>
              <a:t>C</a:t>
            </a:r>
            <a:r>
              <a:rPr lang="en-US" altLang="zh-CN" baseline="-25000" dirty="0"/>
              <a:t>i</a:t>
            </a:r>
            <a:r>
              <a:rPr lang="zh-CN" altLang="en-US" dirty="0" smtClean="0"/>
              <a:t>≈</a:t>
            </a:r>
            <a:r>
              <a:rPr lang="en-US" altLang="zh-CN" dirty="0"/>
              <a:t> C</a:t>
            </a:r>
            <a:r>
              <a:rPr lang="en-US" altLang="zh-CN" baseline="-25000" dirty="0"/>
              <a:t>j </a:t>
            </a:r>
            <a:r>
              <a:rPr lang="zh-CN" altLang="en-US" dirty="0"/>
              <a:t>＋</a:t>
            </a:r>
            <a:r>
              <a:rPr lang="en-US" altLang="zh-CN" dirty="0"/>
              <a:t>C</a:t>
            </a:r>
            <a:r>
              <a:rPr lang="en-US" altLang="zh-CN" baseline="-25000" dirty="0"/>
              <a:t>f </a:t>
            </a:r>
            <a:r>
              <a:rPr lang="zh-CN" altLang="en-US" dirty="0"/>
              <a:t>。 </a:t>
            </a:r>
            <a:r>
              <a:rPr lang="en-US" altLang="zh-CN" dirty="0"/>
              <a:t>C</a:t>
            </a:r>
            <a:r>
              <a:rPr lang="en-US" altLang="zh-CN" baseline="-25000" dirty="0"/>
              <a:t>i</a:t>
            </a:r>
            <a:r>
              <a:rPr lang="zh-CN" altLang="en-US" dirty="0"/>
              <a:t>可以被看作输入回路的一部分。 </a:t>
            </a:r>
            <a:r>
              <a:rPr lang="en-US" altLang="zh-CN" dirty="0" smtClean="0"/>
              <a:t/>
            </a:r>
            <a:br>
              <a:rPr lang="en-US" altLang="zh-CN" dirty="0" smtClean="0"/>
            </a:br>
            <a:r>
              <a:rPr lang="en-US" altLang="zh-CN" dirty="0"/>
              <a:t> </a:t>
            </a:r>
            <a:r>
              <a:rPr lang="en-US" altLang="zh-CN" dirty="0" smtClean="0"/>
              <a:t>        </a:t>
            </a:r>
            <a:r>
              <a:rPr lang="zh-CN" altLang="en-US" dirty="0" smtClean="0"/>
              <a:t>输</a:t>
            </a:r>
            <a:r>
              <a:rPr lang="zh-CN" altLang="en-US" dirty="0"/>
              <a:t>入电阻是检波器前级的负载，它直接并入输入回路，影响着回路的有</a:t>
            </a:r>
            <a:r>
              <a:rPr lang="zh-CN" altLang="en-US" dirty="0" smtClean="0"/>
              <a:t>效</a:t>
            </a:r>
            <a:r>
              <a:rPr lang="en-US" altLang="zh-CN" dirty="0" smtClean="0"/>
              <a:t>Q</a:t>
            </a:r>
            <a:r>
              <a:rPr lang="zh-CN" altLang="en-US" dirty="0"/>
              <a:t>值及回</a:t>
            </a:r>
            <a:r>
              <a:rPr lang="zh-CN" altLang="en-US" dirty="0" smtClean="0"/>
              <a:t>路</a:t>
            </a:r>
            <a:r>
              <a:rPr lang="zh-CN" altLang="en-US" dirty="0"/>
              <a:t>阻抗。由式（ </a:t>
            </a:r>
            <a:r>
              <a:rPr lang="en-US" altLang="zh-CN" dirty="0"/>
              <a:t>6-41</a:t>
            </a:r>
            <a:r>
              <a:rPr lang="zh-CN" altLang="en-US" dirty="0"/>
              <a:t>）可知，</a:t>
            </a:r>
            <a:r>
              <a:rPr lang="zh-CN" altLang="en-US" dirty="0" smtClean="0"/>
              <a:t>当</a:t>
            </a:r>
            <a:r>
              <a:rPr lang="en-US" altLang="zh-CN" dirty="0" smtClean="0"/>
              <a:t>g</a:t>
            </a:r>
            <a:r>
              <a:rPr lang="en-US" altLang="zh-CN" baseline="-25000" dirty="0" smtClean="0"/>
              <a:t>D</a:t>
            </a:r>
            <a:r>
              <a:rPr lang="en-US" altLang="zh-CN" dirty="0" smtClean="0"/>
              <a:t>R</a:t>
            </a:r>
            <a:r>
              <a:rPr lang="zh-CN" altLang="en-US" dirty="0" smtClean="0"/>
              <a:t>≥</a:t>
            </a:r>
            <a:r>
              <a:rPr lang="en-US" altLang="zh-CN" dirty="0" smtClean="0"/>
              <a:t>50</a:t>
            </a:r>
            <a:r>
              <a:rPr lang="zh-CN" altLang="en-US" dirty="0" smtClean="0"/>
              <a:t>时</a:t>
            </a:r>
            <a:r>
              <a:rPr lang="zh-CN" altLang="en-US" dirty="0"/>
              <a:t>， </a:t>
            </a:r>
            <a:r>
              <a:rPr lang="el-GR" altLang="zh-CN" dirty="0"/>
              <a:t>θ </a:t>
            </a:r>
            <a:r>
              <a:rPr lang="zh-CN" altLang="en-US" dirty="0"/>
              <a:t>很小，可</a:t>
            </a:r>
            <a:r>
              <a:rPr lang="zh-CN" altLang="en-US" dirty="0" smtClean="0"/>
              <a:t>得</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由</a:t>
            </a:r>
            <a:r>
              <a:rPr lang="zh-CN" altLang="en-US" dirty="0"/>
              <a:t>此可见，串联二极管峰值包络检波器的输入电阻与二极管检波器负载电</a:t>
            </a:r>
            <a:r>
              <a:rPr lang="zh-CN" altLang="en-US" dirty="0" smtClean="0"/>
              <a:t>阻</a:t>
            </a:r>
            <a:r>
              <a:rPr lang="en-US" altLang="zh-CN" dirty="0" smtClean="0"/>
              <a:t>R</a:t>
            </a:r>
            <a:r>
              <a:rPr lang="zh-CN" altLang="en-US" dirty="0"/>
              <a:t>有关</a:t>
            </a:r>
            <a:r>
              <a:rPr lang="zh-CN" altLang="en-US" dirty="0" smtClean="0"/>
              <a:t>。</a:t>
            </a:r>
            <a:r>
              <a:rPr lang="zh-CN" altLang="en-US" dirty="0"/>
              <a:t>当 </a:t>
            </a:r>
            <a:r>
              <a:rPr lang="el-GR" altLang="zh-CN" dirty="0"/>
              <a:t>θ </a:t>
            </a:r>
            <a:r>
              <a:rPr lang="zh-CN" altLang="en-US" dirty="0"/>
              <a:t>较小时，近似</a:t>
            </a:r>
            <a:r>
              <a:rPr lang="zh-CN" altLang="en-US" dirty="0" smtClean="0"/>
              <a:t>为</a:t>
            </a:r>
            <a:r>
              <a:rPr lang="en-US" altLang="zh-CN" dirty="0" smtClean="0"/>
              <a:t>R</a:t>
            </a:r>
            <a:r>
              <a:rPr lang="zh-CN" altLang="en-US" dirty="0"/>
              <a:t>的一半。 </a:t>
            </a:r>
            <a:r>
              <a:rPr lang="en-US" altLang="zh-CN" dirty="0" smtClean="0"/>
              <a:t>R</a:t>
            </a:r>
            <a:r>
              <a:rPr lang="zh-CN" altLang="en-US" dirty="0"/>
              <a:t>越大， </a:t>
            </a:r>
            <a:r>
              <a:rPr lang="en-US" altLang="zh-CN" dirty="0"/>
              <a:t>R</a:t>
            </a:r>
            <a:r>
              <a:rPr lang="en-US" altLang="zh-CN" baseline="-25000" dirty="0"/>
              <a:t>i</a:t>
            </a:r>
            <a:r>
              <a:rPr lang="zh-CN" altLang="en-US" dirty="0"/>
              <a:t>越大，对前级的影响就越小。</a:t>
            </a:r>
            <a:br>
              <a:rPr lang="zh-CN" altLang="en-US" dirty="0"/>
            </a:br>
            <a:r>
              <a:rPr lang="zh-CN" altLang="en-US" dirty="0" smtClean="0"/>
              <a:t/>
            </a:r>
            <a:br>
              <a:rPr lang="zh-CN" altLang="en-US" dirty="0" smtClean="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873990" y="4019577"/>
            <a:ext cx="1396019" cy="684587"/>
          </a:xfrm>
          <a:prstGeom prst="rect">
            <a:avLst/>
          </a:prstGeom>
        </p:spPr>
      </p:pic>
      <p:sp>
        <p:nvSpPr>
          <p:cNvPr id="4" name="矩形 3"/>
          <p:cNvSpPr/>
          <p:nvPr/>
        </p:nvSpPr>
        <p:spPr>
          <a:xfrm>
            <a:off x="7019607" y="4131037"/>
            <a:ext cx="931665" cy="461665"/>
          </a:xfrm>
          <a:prstGeom prst="rect">
            <a:avLst/>
          </a:prstGeom>
        </p:spPr>
        <p:txBody>
          <a:bodyPr wrap="none">
            <a:spAutoFit/>
          </a:bodyPr>
          <a:lstStyle/>
          <a:p>
            <a:r>
              <a:rPr lang="en-US" altLang="zh-CN" sz="2400" dirty="0" smtClean="0"/>
              <a:t>(6-46)</a:t>
            </a:r>
            <a:endParaRPr lang="zh-CN" altLang="en-US" sz="2400" dirty="0"/>
          </a:p>
        </p:txBody>
      </p:sp>
    </p:spTree>
    <p:extLst>
      <p:ext uri="{BB962C8B-B14F-4D97-AF65-F5344CB8AC3E}">
        <p14:creationId xmlns:p14="http://schemas.microsoft.com/office/powerpoint/2010/main" val="17140965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式（ </a:t>
                </a:r>
                <a:r>
                  <a:rPr lang="en-US" altLang="zh-CN" dirty="0" smtClean="0"/>
                  <a:t>6-46</a:t>
                </a:r>
                <a:r>
                  <a:rPr lang="zh-CN" altLang="en-US" dirty="0" smtClean="0"/>
                  <a:t>）</a:t>
                </a:r>
                <a:r>
                  <a:rPr lang="zh-CN" altLang="en-US" dirty="0"/>
                  <a:t>这个结论还可以用能量守恒原理来解释。由</a:t>
                </a:r>
                <a:r>
                  <a:rPr lang="zh-CN" altLang="en-US" dirty="0" smtClean="0"/>
                  <a:t>于</a:t>
                </a:r>
                <a:r>
                  <a:rPr lang="el-GR" altLang="zh-CN" dirty="0" smtClean="0"/>
                  <a:t>θ</a:t>
                </a:r>
                <a:r>
                  <a:rPr lang="zh-CN" altLang="en-US" dirty="0" smtClean="0"/>
                  <a:t>很</a:t>
                </a:r>
                <a:r>
                  <a:rPr lang="zh-CN" altLang="en-US" dirty="0"/>
                  <a:t>小，消耗</a:t>
                </a:r>
                <a:r>
                  <a:rPr lang="zh-CN" altLang="en-US" dirty="0" smtClean="0"/>
                  <a:t>在</a:t>
                </a:r>
                <a:r>
                  <a:rPr lang="en-US" altLang="zh-CN" dirty="0" smtClean="0"/>
                  <a:t>r</a:t>
                </a:r>
                <a:r>
                  <a:rPr lang="en-US" altLang="zh-CN" baseline="-25000" dirty="0" smtClean="0"/>
                  <a:t>D</a:t>
                </a:r>
                <a:r>
                  <a:rPr lang="zh-CN" altLang="en-US" dirty="0" smtClean="0"/>
                  <a:t>上</a:t>
                </a:r>
                <a:r>
                  <a:rPr lang="zh-CN" altLang="en-US" dirty="0"/>
                  <a:t>的</a:t>
                </a:r>
                <a:r>
                  <a:rPr lang="zh-CN" altLang="en-US" dirty="0" smtClean="0"/>
                  <a:t>功率</a:t>
                </a:r>
                <a:r>
                  <a:rPr lang="zh-CN" altLang="en-US" dirty="0"/>
                  <a:t>很小，可以忽略，所以检波器输入的高频功</a:t>
                </a:r>
                <a:r>
                  <a:rPr lang="zh-CN" altLang="en-US" dirty="0" smtClean="0"/>
                  <a:t>率</a:t>
                </a:r>
                <a14:m>
                  <m:oMath xmlns:m="http://schemas.openxmlformats.org/officeDocument/2006/math">
                    <m:sSubSup>
                      <m:sSubSupPr>
                        <m:ctrlPr>
                          <a:rPr lang="en-US" altLang="zh-CN" i="1" smtClean="0">
                            <a:latin typeface="Cambria Math"/>
                          </a:rPr>
                        </m:ctrlPr>
                      </m:sSubSup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sup>
                    </m:sSubSup>
                  </m:oMath>
                </a14:m>
                <a:r>
                  <a:rPr lang="en-US" altLang="zh-CN" dirty="0" smtClean="0"/>
                  <a:t>/(2R</a:t>
                </a:r>
                <a:r>
                  <a:rPr lang="en-US" altLang="zh-CN" baseline="-25000" dirty="0" smtClean="0"/>
                  <a:t>i</a:t>
                </a:r>
                <a:r>
                  <a:rPr lang="en-US" altLang="zh-CN" dirty="0" smtClean="0"/>
                  <a:t>)</a:t>
                </a:r>
                <a:r>
                  <a:rPr lang="zh-CN" altLang="en-US" dirty="0" smtClean="0"/>
                  <a:t>全</a:t>
                </a:r>
                <a:r>
                  <a:rPr lang="zh-CN" altLang="en-US" dirty="0"/>
                  <a:t>部转换为输出的平均功</a:t>
                </a:r>
                <a:r>
                  <a:rPr lang="zh-CN" altLang="en-US" dirty="0" smtClean="0"/>
                  <a:t>率</a:t>
                </a:r>
                <a14:m>
                  <m:oMath xmlns:m="http://schemas.openxmlformats.org/officeDocument/2006/math">
                    <m:sSubSup>
                      <m:sSubSupPr>
                        <m:ctrlPr>
                          <a:rPr lang="en-US" altLang="zh-CN" i="1">
                            <a:latin typeface="Cambria Math"/>
                          </a:rPr>
                        </m:ctrlPr>
                      </m:sSubSupPr>
                      <m:e>
                        <m:r>
                          <a:rPr lang="en-US" altLang="zh-CN" i="1">
                            <a:latin typeface="Cambria Math" panose="02040503050406030204" pitchFamily="18" charset="0"/>
                          </a:rPr>
                          <m:t>𝑈</m:t>
                        </m:r>
                      </m:e>
                      <m:sub>
                        <m:r>
                          <a:rPr lang="en-US" altLang="zh-CN" i="1">
                            <a:latin typeface="Cambria Math" panose="02040503050406030204" pitchFamily="18" charset="0"/>
                          </a:rPr>
                          <m:t>0</m:t>
                        </m:r>
                      </m:sub>
                      <m:sup>
                        <m:r>
                          <a:rPr lang="en-US" altLang="zh-CN" i="1">
                            <a:latin typeface="Cambria Math" panose="02040503050406030204" pitchFamily="18" charset="0"/>
                          </a:rPr>
                          <m:t>2</m:t>
                        </m:r>
                      </m:sup>
                    </m:sSubSup>
                  </m:oMath>
                </a14:m>
                <a:r>
                  <a:rPr lang="en-US" altLang="zh-CN" dirty="0" smtClean="0"/>
                  <a:t>/R</a:t>
                </a:r>
                <a:r>
                  <a:rPr lang="zh-CN" altLang="en-US" dirty="0" smtClean="0"/>
                  <a:t>，即</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smtClean="0"/>
                  <a:t>则</a:t>
                </a:r>
                <a:r>
                  <a:rPr lang="en-US" altLang="zh-CN" dirty="0" smtClean="0"/>
                  <a:t/>
                </a:r>
                <a:br>
                  <a:rPr lang="en-US" altLang="zh-CN" dirty="0" smtClean="0"/>
                </a:br>
                <a:r>
                  <a:rPr lang="en-US" altLang="zh-CN" dirty="0"/>
                  <a:t/>
                </a:r>
                <a:br>
                  <a:rPr lang="en-US" altLang="zh-CN" dirty="0"/>
                </a:br>
                <a:r>
                  <a:rPr lang="zh-CN" altLang="en-US" dirty="0"/>
                  <a:t>这</a:t>
                </a:r>
                <a:r>
                  <a:rPr lang="zh-CN" altLang="en-US" dirty="0" smtClean="0"/>
                  <a:t>里</a:t>
                </a:r>
                <a:r>
                  <a:rPr lang="en-US" altLang="zh-CN" dirty="0" smtClean="0"/>
                  <a:t>K</a:t>
                </a:r>
                <a:r>
                  <a:rPr lang="en-US" altLang="zh-CN" baseline="-25000" dirty="0" smtClean="0"/>
                  <a:t>d</a:t>
                </a:r>
                <a:r>
                  <a:rPr lang="zh-CN" altLang="en-US" dirty="0" smtClean="0"/>
                  <a:t>≈</a:t>
                </a:r>
                <a:r>
                  <a:rPr lang="en-US" altLang="zh-CN" dirty="0" smtClean="0"/>
                  <a:t>1</a:t>
                </a:r>
                <a:r>
                  <a:rPr lang="zh-CN" altLang="en-US" dirty="0" smtClean="0"/>
                  <a:t>。 </a:t>
                </a:r>
                <a:r>
                  <a:rPr lang="zh-CN" altLang="en-US" dirty="0"/>
                  <a:t/>
                </a:r>
                <a:br>
                  <a:rPr lang="zh-CN" altLang="en-US"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3908320" y="2910816"/>
            <a:ext cx="1327360" cy="783360"/>
          </a:xfrm>
          <a:prstGeom prst="rect">
            <a:avLst/>
          </a:prstGeom>
        </p:spPr>
      </p:pic>
      <p:pic>
        <p:nvPicPr>
          <p:cNvPr id="4" name="图片 3"/>
          <p:cNvPicPr>
            <a:picLocks noChangeAspect="1"/>
          </p:cNvPicPr>
          <p:nvPr/>
        </p:nvPicPr>
        <p:blipFill>
          <a:blip r:embed="rId4"/>
          <a:stretch>
            <a:fillRect/>
          </a:stretch>
        </p:blipFill>
        <p:spPr>
          <a:xfrm>
            <a:off x="3908320" y="4256512"/>
            <a:ext cx="1233475" cy="730015"/>
          </a:xfrm>
          <a:prstGeom prst="rect">
            <a:avLst/>
          </a:prstGeom>
        </p:spPr>
      </p:pic>
    </p:spTree>
    <p:extLst>
      <p:ext uri="{BB962C8B-B14F-4D97-AF65-F5344CB8AC3E}">
        <p14:creationId xmlns:p14="http://schemas.microsoft.com/office/powerpoint/2010/main" val="19615130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３</a:t>
            </a:r>
            <a:r>
              <a:rPr lang="zh-CN" altLang="en-US" b="1" dirty="0"/>
              <a:t>．检波器的失</a:t>
            </a:r>
            <a:r>
              <a:rPr lang="zh-CN" altLang="en-US" b="1" dirty="0" smtClean="0"/>
              <a:t>真</a:t>
            </a:r>
            <a:r>
              <a:rPr lang="en-US" altLang="zh-CN" dirty="0" smtClean="0"/>
              <a:t/>
            </a:r>
            <a:br>
              <a:rPr lang="en-US" altLang="zh-CN" dirty="0" smtClean="0"/>
            </a:br>
            <a:r>
              <a:rPr lang="en-US" altLang="zh-CN" dirty="0" smtClean="0"/>
              <a:t>        </a:t>
            </a:r>
            <a:r>
              <a:rPr lang="zh-CN" altLang="en-US" dirty="0" smtClean="0"/>
              <a:t>（ </a:t>
            </a:r>
            <a:r>
              <a:rPr lang="zh-CN" altLang="en-US" dirty="0"/>
              <a:t>１）惰性失真。 在二极管截止期间，电</a:t>
            </a:r>
            <a:r>
              <a:rPr lang="zh-CN" altLang="en-US" dirty="0" smtClean="0"/>
              <a:t>容</a:t>
            </a:r>
            <a:r>
              <a:rPr lang="en-US" altLang="zh-CN" dirty="0" smtClean="0"/>
              <a:t>C</a:t>
            </a:r>
            <a:r>
              <a:rPr lang="zh-CN" altLang="en-US" dirty="0" smtClean="0"/>
              <a:t>两</a:t>
            </a:r>
            <a:r>
              <a:rPr lang="zh-CN" altLang="en-US" dirty="0"/>
              <a:t>端电压下降的速度取决</a:t>
            </a:r>
            <a:r>
              <a:rPr lang="zh-CN" altLang="en-US" dirty="0" smtClean="0"/>
              <a:t>于</a:t>
            </a:r>
            <a:r>
              <a:rPr lang="en-US" altLang="zh-CN" dirty="0" smtClean="0"/>
              <a:t>RC</a:t>
            </a:r>
            <a:r>
              <a:rPr lang="zh-CN" altLang="en-US" dirty="0" smtClean="0"/>
              <a:t>的</a:t>
            </a:r>
            <a:r>
              <a:rPr lang="zh-CN" altLang="en-US" dirty="0"/>
              <a:t>时常数。</a:t>
            </a:r>
            <a:r>
              <a:rPr lang="zh-CN" altLang="en-US" dirty="0" smtClean="0"/>
              <a:t>如</a:t>
            </a:r>
            <a:r>
              <a:rPr lang="en-US" altLang="zh-CN" dirty="0" smtClean="0"/>
              <a:t>RC</a:t>
            </a:r>
            <a:r>
              <a:rPr lang="zh-CN" altLang="en-US" dirty="0" smtClean="0"/>
              <a:t>数</a:t>
            </a:r>
            <a:r>
              <a:rPr lang="zh-CN" altLang="en-US" dirty="0"/>
              <a:t>值很大，则下降速度很慢，将会使得输入电压的下一个正峰值来到时仍小</a:t>
            </a:r>
            <a:r>
              <a:rPr lang="zh-CN" altLang="en-US" dirty="0" smtClean="0"/>
              <a:t>于</a:t>
            </a:r>
            <a:r>
              <a:rPr lang="en-US" altLang="zh-CN" dirty="0" smtClean="0"/>
              <a:t>u</a:t>
            </a:r>
            <a:r>
              <a:rPr lang="en-US" altLang="zh-CN" baseline="-25000" dirty="0" smtClean="0"/>
              <a:t>c</a:t>
            </a:r>
            <a:r>
              <a:rPr lang="zh-CN" altLang="en-US" dirty="0"/>
              <a:t> ，也就是说，输 入振幅调制信号包络下降速度大于电容器两端电压下降的速度，因而造成二极管负偏压大 于信号电压，致使二极管在其后的若干高频周期内不导通。因此，检波器输出电压就</a:t>
            </a:r>
            <a:r>
              <a:rPr lang="zh-CN" altLang="en-US" dirty="0" smtClean="0"/>
              <a:t>按</a:t>
            </a:r>
            <a:r>
              <a:rPr lang="en-US" altLang="zh-CN" dirty="0"/>
              <a:t>RC</a:t>
            </a:r>
            <a:r>
              <a:rPr lang="zh-CN" altLang="en-US" dirty="0"/>
              <a:t>放电规律变化，形成如图</a:t>
            </a:r>
            <a:r>
              <a:rPr lang="en-US" altLang="zh-CN" dirty="0"/>
              <a:t>6-44</a:t>
            </a:r>
            <a:r>
              <a:rPr lang="zh-CN" altLang="en-US" dirty="0"/>
              <a:t>所示的情况，输出波形不随包络形状而变化，产生了失真。 由于这种失真是由电容放电的惰性引起的，故称惰性失真或失随失真。</a:t>
            </a:r>
            <a:br>
              <a:rPr lang="zh-CN" altLang="en-US" dirty="0"/>
            </a:b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38580048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083" y="1899666"/>
            <a:ext cx="8045834" cy="3184398"/>
          </a:xfrm>
          <a:prstGeom prst="rect">
            <a:avLst/>
          </a:prstGeom>
        </p:spPr>
      </p:pic>
      <p:sp>
        <p:nvSpPr>
          <p:cNvPr id="4" name="矩形 3"/>
          <p:cNvSpPr/>
          <p:nvPr/>
        </p:nvSpPr>
        <p:spPr>
          <a:xfrm>
            <a:off x="2814147" y="5478572"/>
            <a:ext cx="3515706" cy="461665"/>
          </a:xfrm>
          <a:prstGeom prst="rect">
            <a:avLst/>
          </a:prstGeom>
        </p:spPr>
        <p:txBody>
          <a:bodyPr wrap="none">
            <a:spAutoFit/>
          </a:bodyPr>
          <a:lstStyle/>
          <a:p>
            <a:pPr algn="ctr"/>
            <a:r>
              <a:rPr lang="zh-CN" altLang="en-US" sz="2400" dirty="0" smtClean="0"/>
              <a:t>图</a:t>
            </a:r>
            <a:r>
              <a:rPr lang="en-US" altLang="zh-CN" sz="2400" dirty="0" smtClean="0"/>
              <a:t>6-44</a:t>
            </a:r>
            <a:r>
              <a:rPr lang="zh-CN" altLang="en-US" sz="2400" dirty="0"/>
              <a:t>　惰性失真的波形</a:t>
            </a:r>
          </a:p>
        </p:txBody>
      </p:sp>
    </p:spTree>
    <p:extLst>
      <p:ext uri="{BB962C8B-B14F-4D97-AF65-F5344CB8AC3E}">
        <p14:creationId xmlns:p14="http://schemas.microsoft.com/office/powerpoint/2010/main" val="17145986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容</a:t>
            </a:r>
            <a:r>
              <a:rPr lang="zh-CN" altLang="en-US" dirty="0"/>
              <a:t>易看出，惰性失真总是起始于输入电压的负斜率的包络上，调幅度越大，调制频率 越高，惰性失真就越易出现，因为此时包络斜率的绝对值增大。 </a:t>
            </a:r>
            <a:r>
              <a:rPr lang="en-US" altLang="zh-CN" dirty="0" smtClean="0"/>
              <a:t/>
            </a:r>
            <a:br>
              <a:rPr lang="en-US" altLang="zh-CN" dirty="0" smtClean="0"/>
            </a:br>
            <a:r>
              <a:rPr lang="en-US" altLang="zh-CN" dirty="0"/>
              <a:t> </a:t>
            </a:r>
            <a:r>
              <a:rPr lang="en-US" altLang="zh-CN" dirty="0" smtClean="0"/>
              <a:t>        </a:t>
            </a:r>
            <a:r>
              <a:rPr lang="zh-CN" altLang="en-US" dirty="0" smtClean="0"/>
              <a:t>为</a:t>
            </a:r>
            <a:r>
              <a:rPr lang="zh-CN" altLang="en-US" dirty="0"/>
              <a:t>了避免产生惰性失真，必须在任何一个高频周期内，使电</a:t>
            </a:r>
            <a:r>
              <a:rPr lang="zh-CN" altLang="en-US" dirty="0" smtClean="0"/>
              <a:t>容</a:t>
            </a:r>
            <a:r>
              <a:rPr lang="en-US" altLang="zh-CN" dirty="0" smtClean="0"/>
              <a:t>C</a:t>
            </a:r>
            <a:r>
              <a:rPr lang="zh-CN" altLang="en-US" dirty="0" smtClean="0"/>
              <a:t>通过</a:t>
            </a:r>
            <a:r>
              <a:rPr lang="en-US" altLang="zh-CN" dirty="0" smtClean="0"/>
              <a:t>R</a:t>
            </a:r>
            <a:r>
              <a:rPr lang="zh-CN" altLang="en-US" dirty="0" smtClean="0"/>
              <a:t>放</a:t>
            </a:r>
            <a:r>
              <a:rPr lang="zh-CN" altLang="en-US" dirty="0"/>
              <a:t>电的速度 大于或等于包络的下降速度。如果输入信号为单音频调制的振幅调制信号，不失真条 件</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由</a:t>
            </a:r>
            <a:r>
              <a:rPr lang="zh-CN" altLang="en-US" dirty="0"/>
              <a:t>此可见， </a:t>
            </a:r>
            <a:r>
              <a:rPr lang="en-US" altLang="zh-CN" dirty="0" smtClean="0"/>
              <a:t>m</a:t>
            </a:r>
            <a:r>
              <a:rPr lang="zh-CN" altLang="en-US" dirty="0" smtClean="0"/>
              <a:t> </a:t>
            </a:r>
            <a:r>
              <a:rPr lang="zh-CN" altLang="en-US" dirty="0"/>
              <a:t>、 </a:t>
            </a:r>
            <a:r>
              <a:rPr lang="el-GR" altLang="zh-CN" dirty="0" smtClean="0"/>
              <a:t>Ω</a:t>
            </a:r>
            <a:r>
              <a:rPr lang="zh-CN" altLang="en-US" dirty="0"/>
              <a:t>越大，包络下降速度就越快，要求</a:t>
            </a:r>
            <a:r>
              <a:rPr lang="zh-CN" altLang="en-US" dirty="0" smtClean="0"/>
              <a:t>的</a:t>
            </a:r>
            <a:r>
              <a:rPr lang="en-US" altLang="zh-CN" dirty="0" smtClean="0"/>
              <a:t>RC</a:t>
            </a:r>
            <a:r>
              <a:rPr lang="zh-CN" altLang="en-US" dirty="0"/>
              <a:t>就越小。在设计中，应用最大调制度及最高调制频</a:t>
            </a:r>
            <a:r>
              <a:rPr lang="zh-CN" altLang="en-US" dirty="0" smtClean="0"/>
              <a:t>率</a:t>
            </a:r>
            <a:r>
              <a:rPr lang="el-GR" altLang="zh-CN" dirty="0" smtClean="0"/>
              <a:t/>
            </a:r>
            <a:br>
              <a:rPr lang="el-GR" altLang="zh-CN" dirty="0" smtClean="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295999" y="4409670"/>
            <a:ext cx="2552001" cy="893849"/>
          </a:xfrm>
          <a:prstGeom prst="rect">
            <a:avLst/>
          </a:prstGeom>
        </p:spPr>
      </p:pic>
      <p:sp>
        <p:nvSpPr>
          <p:cNvPr id="4" name="矩形 3"/>
          <p:cNvSpPr/>
          <p:nvPr/>
        </p:nvSpPr>
        <p:spPr>
          <a:xfrm>
            <a:off x="7192643" y="4625761"/>
            <a:ext cx="931665" cy="461665"/>
          </a:xfrm>
          <a:prstGeom prst="rect">
            <a:avLst/>
          </a:prstGeom>
        </p:spPr>
        <p:txBody>
          <a:bodyPr wrap="none">
            <a:spAutoFit/>
          </a:bodyPr>
          <a:lstStyle/>
          <a:p>
            <a:r>
              <a:rPr lang="en-US" altLang="zh-CN" sz="2400" dirty="0" smtClean="0"/>
              <a:t>(6-47)</a:t>
            </a:r>
            <a:endParaRPr lang="zh-CN" altLang="en-US" sz="2400" dirty="0"/>
          </a:p>
        </p:txBody>
      </p:sp>
    </p:spTree>
    <p:extLst>
      <p:ext uri="{BB962C8B-B14F-4D97-AF65-F5344CB8AC3E}">
        <p14:creationId xmlns:p14="http://schemas.microsoft.com/office/powerpoint/2010/main" val="1040536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检验有无惰性失真，其检验公式</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 </a:t>
            </a:r>
            <a:r>
              <a:rPr lang="zh-CN" altLang="en-US" dirty="0"/>
              <a:t>２）底部切削失真。 </a:t>
            </a:r>
            <a:r>
              <a:rPr lang="en-US" altLang="zh-CN" dirty="0" smtClean="0"/>
              <a:t/>
            </a:r>
            <a:br>
              <a:rPr lang="en-US" altLang="zh-CN" dirty="0" smtClean="0"/>
            </a:br>
            <a:r>
              <a:rPr lang="en-US" altLang="zh-CN" dirty="0"/>
              <a:t> </a:t>
            </a:r>
            <a:r>
              <a:rPr lang="en-US" altLang="zh-CN" dirty="0" smtClean="0"/>
              <a:t>       </a:t>
            </a:r>
            <a:r>
              <a:rPr lang="zh-CN" altLang="en-US" dirty="0" smtClean="0"/>
              <a:t>底</a:t>
            </a:r>
            <a:r>
              <a:rPr lang="zh-CN" altLang="en-US" dirty="0"/>
              <a:t>部切削失真又称为负峰切削失真。产生这种失真后，输出电压的波形如</a:t>
            </a:r>
            <a:r>
              <a:rPr lang="zh-CN" altLang="en-US" dirty="0" smtClean="0"/>
              <a:t>图</a:t>
            </a:r>
            <a:r>
              <a:rPr lang="en-US" altLang="zh-CN" dirty="0" smtClean="0"/>
              <a:t>6-45</a:t>
            </a:r>
            <a:r>
              <a:rPr lang="zh-CN" altLang="en-US" dirty="0" smtClean="0"/>
              <a:t>（ </a:t>
            </a:r>
            <a:r>
              <a:rPr lang="en-US" altLang="zh-CN" dirty="0" smtClean="0"/>
              <a:t>c</a:t>
            </a:r>
            <a:r>
              <a:rPr lang="zh-CN" altLang="en-US" dirty="0" smtClean="0"/>
              <a:t>） </a:t>
            </a:r>
            <a:r>
              <a:rPr lang="zh-CN" altLang="en-US" dirty="0"/>
              <a:t>所示。这种失真是因检波器的交直流负载不同引起的。 </a:t>
            </a:r>
            <a:r>
              <a:rPr lang="en-US" altLang="zh-CN" dirty="0" smtClean="0"/>
              <a:t/>
            </a:r>
            <a:br>
              <a:rPr lang="en-US" altLang="zh-CN" dirty="0" smtClean="0"/>
            </a:br>
            <a:r>
              <a:rPr lang="en-US" altLang="zh-CN" dirty="0"/>
              <a:t> </a:t>
            </a:r>
            <a:r>
              <a:rPr lang="en-US" altLang="zh-CN" dirty="0" smtClean="0"/>
              <a:t>       </a:t>
            </a:r>
            <a:r>
              <a:rPr lang="zh-CN" altLang="en-US" dirty="0" smtClean="0"/>
              <a:t>为</a:t>
            </a:r>
            <a:r>
              <a:rPr lang="zh-CN" altLang="en-US" dirty="0"/>
              <a:t>了取出低频调制信号，检波器电路如</a:t>
            </a:r>
            <a:r>
              <a:rPr lang="zh-CN" altLang="en-US" dirty="0" smtClean="0"/>
              <a:t>图</a:t>
            </a:r>
            <a:r>
              <a:rPr lang="en-US" altLang="zh-CN" dirty="0" smtClean="0"/>
              <a:t>6-45</a:t>
            </a:r>
            <a:r>
              <a:rPr lang="zh-CN" altLang="en-US" dirty="0" smtClean="0"/>
              <a:t>（</a:t>
            </a:r>
            <a:r>
              <a:rPr lang="en-US" altLang="zh-CN" dirty="0" smtClean="0"/>
              <a:t>a</a:t>
            </a:r>
            <a:r>
              <a:rPr lang="zh-CN" altLang="en-US" dirty="0" smtClean="0"/>
              <a:t>）</a:t>
            </a:r>
            <a:r>
              <a:rPr lang="zh-CN" altLang="en-US" dirty="0"/>
              <a:t>。电</a:t>
            </a:r>
            <a:r>
              <a:rPr lang="zh-CN" altLang="en-US" dirty="0" smtClean="0"/>
              <a:t>容</a:t>
            </a:r>
            <a:r>
              <a:rPr lang="en-US" altLang="zh-CN" dirty="0" smtClean="0"/>
              <a:t>C</a:t>
            </a:r>
            <a:r>
              <a:rPr lang="en-US" altLang="zh-CN" baseline="-25000" dirty="0" smtClean="0"/>
              <a:t>g</a:t>
            </a:r>
            <a:r>
              <a:rPr lang="zh-CN" altLang="en-US" dirty="0" smtClean="0"/>
              <a:t>应</a:t>
            </a:r>
            <a:r>
              <a:rPr lang="zh-CN" altLang="en-US" dirty="0"/>
              <a:t>对低频呈现短路，</a:t>
            </a:r>
            <a:r>
              <a:rPr lang="zh-CN" altLang="en-US" dirty="0" smtClean="0"/>
              <a:t>其电</a:t>
            </a:r>
            <a:r>
              <a:rPr lang="zh-CN" altLang="en-US" dirty="0"/>
              <a:t>容值一般为（ </a:t>
            </a:r>
            <a:r>
              <a:rPr lang="en-US" altLang="zh-CN" dirty="0" smtClean="0"/>
              <a:t>5~10</a:t>
            </a:r>
            <a:r>
              <a:rPr lang="zh-CN" altLang="en-US" dirty="0" smtClean="0"/>
              <a:t>） </a:t>
            </a:r>
            <a:r>
              <a:rPr lang="en-US" altLang="zh-CN" dirty="0" smtClean="0"/>
              <a:t>uF</a:t>
            </a:r>
            <a:r>
              <a:rPr lang="zh-CN" altLang="en-US" dirty="0" smtClean="0"/>
              <a:t>； </a:t>
            </a:r>
            <a:r>
              <a:rPr lang="en-US" altLang="zh-CN" dirty="0" smtClean="0"/>
              <a:t>R</a:t>
            </a:r>
            <a:r>
              <a:rPr lang="en-US" altLang="zh-CN" baseline="-25000" dirty="0" smtClean="0"/>
              <a:t>g</a:t>
            </a:r>
            <a:r>
              <a:rPr lang="zh-CN" altLang="en-US" dirty="0" smtClean="0"/>
              <a:t>是</a:t>
            </a:r>
            <a:r>
              <a:rPr lang="zh-CN" altLang="en-US" dirty="0"/>
              <a:t>所接负载。当检波器接有 </a:t>
            </a:r>
            <a:r>
              <a:rPr lang="en-US" altLang="zh-CN" dirty="0"/>
              <a:t>C</a:t>
            </a:r>
            <a:r>
              <a:rPr lang="en-US" altLang="zh-CN" baseline="-25000" dirty="0"/>
              <a:t>g </a:t>
            </a:r>
            <a:r>
              <a:rPr lang="zh-CN" altLang="en-US" dirty="0" smtClean="0"/>
              <a:t>、 </a:t>
            </a:r>
            <a:r>
              <a:rPr lang="en-US" altLang="zh-CN" dirty="0" smtClean="0"/>
              <a:t>R</a:t>
            </a:r>
            <a:r>
              <a:rPr lang="en-US" altLang="zh-CN" baseline="-25000" dirty="0" smtClean="0"/>
              <a:t>g</a:t>
            </a:r>
            <a:r>
              <a:rPr lang="zh-CN" altLang="en-US" dirty="0" smtClean="0"/>
              <a:t>后</a:t>
            </a:r>
            <a:r>
              <a:rPr lang="zh-CN" altLang="en-US" dirty="0"/>
              <a:t>，检波器的直流负载 </a:t>
            </a:r>
            <a:r>
              <a:rPr lang="en-US" altLang="zh-CN" dirty="0" smtClean="0"/>
              <a:t>R</a:t>
            </a:r>
            <a:r>
              <a:rPr lang="en-US" altLang="zh-CN" baseline="-25000" dirty="0" smtClean="0"/>
              <a:t>=</a:t>
            </a:r>
            <a:r>
              <a:rPr lang="zh-CN" altLang="en-US" dirty="0" smtClean="0"/>
              <a:t>仍</a:t>
            </a:r>
            <a:r>
              <a:rPr lang="zh-CN" altLang="en-US" dirty="0"/>
              <a:t>等于 </a:t>
            </a:r>
            <a:r>
              <a:rPr lang="en-US" altLang="zh-CN" dirty="0" smtClean="0"/>
              <a:t>R</a:t>
            </a:r>
            <a:r>
              <a:rPr lang="zh-CN" altLang="en-US" dirty="0" smtClean="0"/>
              <a:t> </a:t>
            </a:r>
            <a:r>
              <a:rPr lang="zh-CN" altLang="en-US" dirty="0"/>
              <a:t>，而低频交流负载 </a:t>
            </a:r>
            <a:r>
              <a:rPr lang="en-US" altLang="zh-CN" dirty="0" smtClean="0"/>
              <a:t>R</a:t>
            </a:r>
            <a:r>
              <a:rPr lang="zh-CN" altLang="en-US" baseline="-25000" dirty="0" smtClean="0"/>
              <a:t> </a:t>
            </a:r>
            <a:r>
              <a:rPr lang="zh-CN" altLang="en-US" baseline="-25000" dirty="0"/>
              <a:t>≈ </a:t>
            </a:r>
            <a:r>
              <a:rPr lang="zh-CN" altLang="en-US" dirty="0"/>
              <a:t>等</a:t>
            </a:r>
            <a:r>
              <a:rPr lang="zh-CN" altLang="en-US" dirty="0" smtClean="0"/>
              <a:t>于</a:t>
            </a:r>
            <a:r>
              <a:rPr lang="en-US" altLang="zh-CN" dirty="0" smtClean="0"/>
              <a:t>R</a:t>
            </a:r>
            <a:r>
              <a:rPr lang="zh-CN" altLang="en-US" dirty="0" smtClean="0"/>
              <a:t>与 </a:t>
            </a:r>
            <a:r>
              <a:rPr lang="en-US" altLang="zh-CN" dirty="0" smtClean="0"/>
              <a:t>R</a:t>
            </a:r>
            <a:r>
              <a:rPr lang="en-US" altLang="zh-CN" baseline="-25000" dirty="0" smtClean="0"/>
              <a:t>g</a:t>
            </a:r>
            <a:r>
              <a:rPr lang="zh-CN" altLang="en-US" dirty="0" smtClean="0"/>
              <a:t>的</a:t>
            </a:r>
            <a:r>
              <a:rPr lang="zh-CN" altLang="en-US" dirty="0"/>
              <a:t>并</a:t>
            </a:r>
            <a:r>
              <a:rPr lang="zh-CN" altLang="en-US" dirty="0" smtClean="0"/>
              <a:t>联</a:t>
            </a: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297194" y="1543028"/>
            <a:ext cx="2549611" cy="761259"/>
          </a:xfrm>
          <a:prstGeom prst="rect">
            <a:avLst/>
          </a:prstGeom>
        </p:spPr>
      </p:pic>
      <p:sp>
        <p:nvSpPr>
          <p:cNvPr id="4" name="矩形 3"/>
          <p:cNvSpPr/>
          <p:nvPr/>
        </p:nvSpPr>
        <p:spPr>
          <a:xfrm>
            <a:off x="7159407" y="1692824"/>
            <a:ext cx="931665" cy="461665"/>
          </a:xfrm>
          <a:prstGeom prst="rect">
            <a:avLst/>
          </a:prstGeom>
        </p:spPr>
        <p:txBody>
          <a:bodyPr wrap="none">
            <a:spAutoFit/>
          </a:bodyPr>
          <a:lstStyle/>
          <a:p>
            <a:r>
              <a:rPr lang="en-US" altLang="zh-CN" sz="2400" dirty="0" smtClean="0"/>
              <a:t>(6-48)</a:t>
            </a:r>
            <a:endParaRPr lang="zh-CN" altLang="en-US" sz="2400" dirty="0"/>
          </a:p>
        </p:txBody>
      </p:sp>
    </p:spTree>
    <p:extLst>
      <p:ext uri="{BB962C8B-B14F-4D97-AF65-F5344CB8AC3E}">
        <p14:creationId xmlns:p14="http://schemas.microsoft.com/office/powerpoint/2010/main" val="15701237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，即 </a:t>
            </a:r>
            <a:r>
              <a:rPr lang="en-US" altLang="zh-CN" dirty="0"/>
              <a:t>R</a:t>
            </a:r>
            <a:r>
              <a:rPr lang="zh-CN" altLang="en-US" baseline="-25000" dirty="0"/>
              <a:t> ≈ </a:t>
            </a:r>
            <a:r>
              <a:rPr lang="zh-CN" altLang="en-US" dirty="0"/>
              <a:t>＝ </a:t>
            </a:r>
            <a:r>
              <a:rPr lang="en-US" altLang="zh-CN" dirty="0"/>
              <a:t>R R</a:t>
            </a:r>
            <a:r>
              <a:rPr lang="en-US" altLang="zh-CN" baseline="-25000" dirty="0"/>
              <a:t>g </a:t>
            </a:r>
            <a:r>
              <a:rPr lang="en-US" altLang="zh-CN" dirty="0"/>
              <a:t>/(R</a:t>
            </a:r>
            <a:r>
              <a:rPr lang="zh-CN" altLang="en-US" dirty="0"/>
              <a:t>＋ </a:t>
            </a:r>
            <a:r>
              <a:rPr lang="en-US" altLang="zh-CN" dirty="0"/>
              <a:t>R</a:t>
            </a:r>
            <a:r>
              <a:rPr lang="en-US" altLang="zh-CN" baseline="-25000" dirty="0"/>
              <a:t>g </a:t>
            </a:r>
            <a:r>
              <a:rPr lang="en-US" altLang="zh-CN" dirty="0"/>
              <a:t>)</a:t>
            </a:r>
            <a:r>
              <a:rPr lang="zh-CN" altLang="en-US" dirty="0"/>
              <a:t>。因 </a:t>
            </a:r>
            <a:r>
              <a:rPr lang="en-US" altLang="zh-CN" dirty="0" smtClean="0"/>
              <a:t>R</a:t>
            </a:r>
            <a:r>
              <a:rPr lang="zh-CN" altLang="en-US" dirty="0" smtClean="0"/>
              <a:t> </a:t>
            </a:r>
            <a:r>
              <a:rPr lang="zh-CN" altLang="en-US" dirty="0"/>
              <a:t>≠ </a:t>
            </a:r>
            <a:r>
              <a:rPr lang="en-US" altLang="zh-CN" dirty="0"/>
              <a:t>R</a:t>
            </a:r>
            <a:r>
              <a:rPr lang="zh-CN" altLang="en-US" baseline="-25000" dirty="0"/>
              <a:t> ≈ </a:t>
            </a:r>
            <a:r>
              <a:rPr lang="zh-CN" altLang="en-US" dirty="0" smtClean="0"/>
              <a:t>，</a:t>
            </a:r>
            <a:r>
              <a:rPr lang="zh-CN" altLang="en-US" dirty="0"/>
              <a:t>即检波器的交流与直流负载不相同，将引起底部失真。分析表明，不产生底部失真 的条件</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这</a:t>
            </a:r>
            <a:r>
              <a:rPr lang="zh-CN" altLang="en-US" dirty="0"/>
              <a:t>一结果表明，为防止底部切削失真，检波器交流负载与直流负载之比应大于调幅波 的调制</a:t>
            </a:r>
            <a:r>
              <a:rPr lang="zh-CN" altLang="en-US" dirty="0" smtClean="0"/>
              <a:t>度</a:t>
            </a:r>
            <a:r>
              <a:rPr lang="en-US" altLang="zh-CN" dirty="0" smtClean="0"/>
              <a:t>m</a:t>
            </a:r>
            <a:r>
              <a:rPr lang="zh-CN" altLang="en-US" dirty="0" smtClean="0"/>
              <a:t>。</a:t>
            </a:r>
            <a:r>
              <a:rPr lang="zh-CN" altLang="en-US" dirty="0"/>
              <a:t>因此必须限制交、直流负载的差别。</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186087" y="2278360"/>
            <a:ext cx="2771826" cy="747188"/>
          </a:xfrm>
          <a:prstGeom prst="rect">
            <a:avLst/>
          </a:prstGeom>
        </p:spPr>
      </p:pic>
      <p:sp>
        <p:nvSpPr>
          <p:cNvPr id="4" name="矩形 3"/>
          <p:cNvSpPr/>
          <p:nvPr/>
        </p:nvSpPr>
        <p:spPr>
          <a:xfrm>
            <a:off x="7135023" y="2421121"/>
            <a:ext cx="931665" cy="461665"/>
          </a:xfrm>
          <a:prstGeom prst="rect">
            <a:avLst/>
          </a:prstGeom>
        </p:spPr>
        <p:txBody>
          <a:bodyPr wrap="none">
            <a:spAutoFit/>
          </a:bodyPr>
          <a:lstStyle/>
          <a:p>
            <a:r>
              <a:rPr lang="en-US" altLang="zh-CN" sz="2400" dirty="0" smtClean="0"/>
              <a:t>(6-49)</a:t>
            </a:r>
            <a:endParaRPr lang="zh-CN" altLang="en-US" sz="2400" dirty="0"/>
          </a:p>
        </p:txBody>
      </p:sp>
    </p:spTree>
    <p:extLst>
      <p:ext uri="{BB962C8B-B14F-4D97-AF65-F5344CB8AC3E}">
        <p14:creationId xmlns:p14="http://schemas.microsoft.com/office/powerpoint/2010/main" val="8387933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109" y="1472972"/>
            <a:ext cx="7643782" cy="3879315"/>
          </a:xfrm>
          <a:prstGeom prst="rect">
            <a:avLst/>
          </a:prstGeom>
        </p:spPr>
      </p:pic>
      <p:sp>
        <p:nvSpPr>
          <p:cNvPr id="4" name="矩形 3"/>
          <p:cNvSpPr/>
          <p:nvPr/>
        </p:nvSpPr>
        <p:spPr>
          <a:xfrm>
            <a:off x="2968035" y="5595942"/>
            <a:ext cx="3207929" cy="461665"/>
          </a:xfrm>
          <a:prstGeom prst="rect">
            <a:avLst/>
          </a:prstGeom>
        </p:spPr>
        <p:txBody>
          <a:bodyPr wrap="none">
            <a:spAutoFit/>
          </a:bodyPr>
          <a:lstStyle/>
          <a:p>
            <a:r>
              <a:rPr lang="zh-CN" altLang="en-US" sz="2400" dirty="0" smtClean="0"/>
              <a:t>图</a:t>
            </a:r>
            <a:r>
              <a:rPr lang="en-US" altLang="zh-CN" sz="2400" dirty="0" smtClean="0"/>
              <a:t>6-45</a:t>
            </a:r>
            <a:r>
              <a:rPr lang="zh-CN" altLang="en-US" sz="2400" dirty="0"/>
              <a:t>　底部切削失真</a:t>
            </a:r>
          </a:p>
        </p:txBody>
      </p:sp>
    </p:spTree>
    <p:extLst>
      <p:ext uri="{BB962C8B-B14F-4D97-AF65-F5344CB8AC3E}">
        <p14:creationId xmlns:p14="http://schemas.microsoft.com/office/powerpoint/2010/main" val="9567073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在</a:t>
            </a:r>
            <a:r>
              <a:rPr lang="zh-CN" altLang="en-US" dirty="0"/>
              <a:t>工程上，减小检波器交、直流负载的差别有两种常用的措施，一是在检波器与低</a:t>
            </a:r>
            <a:r>
              <a:rPr lang="zh-CN" altLang="en-US" dirty="0" smtClean="0"/>
              <a:t>放级</a:t>
            </a:r>
            <a:r>
              <a:rPr lang="zh-CN" altLang="en-US" dirty="0"/>
              <a:t>之间插入高输入阻抗的射极跟随器；二是</a:t>
            </a:r>
            <a:r>
              <a:rPr lang="zh-CN" altLang="en-US" dirty="0" smtClean="0"/>
              <a:t>将</a:t>
            </a:r>
            <a:r>
              <a:rPr lang="en-US" altLang="zh-CN" dirty="0" smtClean="0"/>
              <a:t>R</a:t>
            </a:r>
            <a:r>
              <a:rPr lang="zh-CN" altLang="en-US" dirty="0" smtClean="0"/>
              <a:t>分</a:t>
            </a:r>
            <a:r>
              <a:rPr lang="zh-CN" altLang="en-US" dirty="0"/>
              <a:t>成 </a:t>
            </a:r>
            <a:r>
              <a:rPr lang="en-US" altLang="zh-CN" dirty="0" smtClean="0"/>
              <a:t>R</a:t>
            </a:r>
            <a:r>
              <a:rPr lang="en-US" altLang="zh-CN" baseline="-25000" dirty="0" smtClean="0"/>
              <a:t>1</a:t>
            </a:r>
            <a:r>
              <a:rPr lang="zh-CN" altLang="en-US" dirty="0" smtClean="0"/>
              <a:t>和</a:t>
            </a:r>
            <a:r>
              <a:rPr lang="en-US" altLang="zh-CN" dirty="0" smtClean="0"/>
              <a:t>R</a:t>
            </a:r>
            <a:r>
              <a:rPr lang="en-US" altLang="zh-CN" baseline="-25000" dirty="0" smtClean="0"/>
              <a:t>2</a:t>
            </a:r>
            <a:r>
              <a:rPr lang="zh-CN" altLang="en-US" dirty="0" smtClean="0"/>
              <a:t>，</a:t>
            </a:r>
            <a:r>
              <a:rPr lang="en-US" altLang="zh-CN" dirty="0" smtClean="0"/>
              <a:t>R</a:t>
            </a:r>
            <a:r>
              <a:rPr lang="zh-CN" altLang="en-US" dirty="0" smtClean="0"/>
              <a:t>＝</a:t>
            </a:r>
            <a:r>
              <a:rPr lang="en-US" altLang="zh-CN" dirty="0"/>
              <a:t>R</a:t>
            </a:r>
            <a:r>
              <a:rPr lang="en-US" altLang="zh-CN" baseline="-25000" dirty="0"/>
              <a:t>1 </a:t>
            </a:r>
            <a:r>
              <a:rPr lang="zh-CN" altLang="en-US" dirty="0"/>
              <a:t>＋ </a:t>
            </a:r>
            <a:r>
              <a:rPr lang="en-US" altLang="zh-CN" dirty="0"/>
              <a:t>R</a:t>
            </a:r>
            <a:r>
              <a:rPr lang="en-US" altLang="zh-CN" baseline="-25000" dirty="0"/>
              <a:t>2 </a:t>
            </a:r>
            <a:r>
              <a:rPr lang="zh-CN" altLang="en-US" dirty="0"/>
              <a:t>。此时， </a:t>
            </a:r>
            <a:r>
              <a:rPr lang="en-US" altLang="zh-CN" dirty="0" smtClean="0"/>
              <a:t>R</a:t>
            </a:r>
            <a:r>
              <a:rPr lang="en-US" altLang="zh-CN" baseline="-25000" dirty="0" smtClean="0"/>
              <a:t>=</a:t>
            </a:r>
            <a:r>
              <a:rPr lang="zh-CN" altLang="en-US" dirty="0" smtClean="0"/>
              <a:t> ＝</a:t>
            </a:r>
            <a:r>
              <a:rPr lang="en-US" altLang="zh-CN" dirty="0"/>
              <a:t>R</a:t>
            </a:r>
            <a:r>
              <a:rPr lang="en-US" altLang="zh-CN" baseline="-25000" dirty="0"/>
              <a:t>1 </a:t>
            </a:r>
            <a:r>
              <a:rPr lang="zh-CN" altLang="en-US" dirty="0"/>
              <a:t>＋ </a:t>
            </a:r>
            <a:r>
              <a:rPr lang="en-US" altLang="zh-CN" dirty="0"/>
              <a:t>R</a:t>
            </a:r>
            <a:r>
              <a:rPr lang="en-US" altLang="zh-CN" baseline="-25000" dirty="0"/>
              <a:t>2 </a:t>
            </a:r>
            <a:r>
              <a:rPr lang="zh-CN" altLang="en-US" dirty="0"/>
              <a:t>， </a:t>
            </a:r>
            <a:r>
              <a:rPr lang="en-US" altLang="zh-CN" dirty="0"/>
              <a:t>R</a:t>
            </a:r>
            <a:r>
              <a:rPr lang="zh-CN" altLang="en-US" baseline="-25000" dirty="0"/>
              <a:t> ≈ </a:t>
            </a:r>
            <a:r>
              <a:rPr lang="zh-CN" altLang="en-US" dirty="0" smtClean="0"/>
              <a:t>＝</a:t>
            </a:r>
            <a:r>
              <a:rPr lang="en-US" altLang="zh-CN" dirty="0"/>
              <a:t>R</a:t>
            </a:r>
            <a:r>
              <a:rPr lang="en-US" altLang="zh-CN" baseline="-25000" dirty="0"/>
              <a:t>1 </a:t>
            </a:r>
            <a:r>
              <a:rPr lang="zh-CN" altLang="en-US" dirty="0"/>
              <a:t>＋ </a:t>
            </a:r>
            <a:r>
              <a:rPr lang="en-US" altLang="zh-CN" dirty="0"/>
              <a:t>R</a:t>
            </a:r>
            <a:r>
              <a:rPr lang="en-US" altLang="zh-CN" baseline="-25000" dirty="0"/>
              <a:t>2 </a:t>
            </a:r>
            <a:r>
              <a:rPr lang="en-US" altLang="zh-CN" dirty="0"/>
              <a:t>//R</a:t>
            </a:r>
            <a:r>
              <a:rPr lang="en-US" altLang="zh-CN" baseline="-25000" dirty="0"/>
              <a:t>g</a:t>
            </a:r>
            <a:r>
              <a:rPr lang="zh-CN" altLang="en-US" dirty="0"/>
              <a:t>，如图</a:t>
            </a:r>
            <a:r>
              <a:rPr lang="en-US" altLang="zh-CN" dirty="0"/>
              <a:t>6-46</a:t>
            </a:r>
            <a:r>
              <a:rPr lang="zh-CN" altLang="en-US" dirty="0"/>
              <a:t>。</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69439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2468" y="1086612"/>
            <a:ext cx="4899063" cy="4411980"/>
          </a:xfrm>
          <a:prstGeom prst="rect">
            <a:avLst/>
          </a:prstGeom>
        </p:spPr>
      </p:pic>
      <p:sp>
        <p:nvSpPr>
          <p:cNvPr id="4" name="矩形 3"/>
          <p:cNvSpPr/>
          <p:nvPr/>
        </p:nvSpPr>
        <p:spPr>
          <a:xfrm>
            <a:off x="2241874" y="5749950"/>
            <a:ext cx="4660250" cy="461665"/>
          </a:xfrm>
          <a:prstGeom prst="rect">
            <a:avLst/>
          </a:prstGeom>
        </p:spPr>
        <p:txBody>
          <a:bodyPr wrap="none">
            <a:spAutoFit/>
          </a:bodyPr>
          <a:lstStyle/>
          <a:p>
            <a:pPr algn="ctr"/>
            <a:r>
              <a:rPr lang="zh-CN" altLang="en-US" sz="2400" dirty="0" smtClean="0"/>
              <a:t>图</a:t>
            </a:r>
            <a:r>
              <a:rPr lang="en-US" altLang="zh-CN" sz="2400" dirty="0" smtClean="0"/>
              <a:t>6-5</a:t>
            </a:r>
            <a:r>
              <a:rPr lang="zh-CN" altLang="en-US" sz="2400" dirty="0" smtClean="0"/>
              <a:t>　话音信号及已调信号频谱 </a:t>
            </a:r>
            <a:endParaRPr lang="zh-CN" altLang="en-US" sz="2400" dirty="0"/>
          </a:p>
        </p:txBody>
      </p:sp>
    </p:spTree>
    <p:extLst>
      <p:ext uri="{BB962C8B-B14F-4D97-AF65-F5344CB8AC3E}">
        <p14:creationId xmlns:p14="http://schemas.microsoft.com/office/powerpoint/2010/main" val="18917182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496" y="2219706"/>
            <a:ext cx="7975008" cy="2157222"/>
          </a:xfrm>
          <a:prstGeom prst="rect">
            <a:avLst/>
          </a:prstGeom>
        </p:spPr>
      </p:pic>
      <p:sp>
        <p:nvSpPr>
          <p:cNvPr id="4" name="矩形 3"/>
          <p:cNvSpPr/>
          <p:nvPr/>
        </p:nvSpPr>
        <p:spPr>
          <a:xfrm>
            <a:off x="2198594" y="5136485"/>
            <a:ext cx="4746812" cy="461665"/>
          </a:xfrm>
          <a:prstGeom prst="rect">
            <a:avLst/>
          </a:prstGeom>
        </p:spPr>
        <p:txBody>
          <a:bodyPr wrap="none">
            <a:spAutoFit/>
          </a:bodyPr>
          <a:lstStyle/>
          <a:p>
            <a:pPr algn="ctr"/>
            <a:r>
              <a:rPr lang="zh-CN" altLang="en-US" sz="2400" dirty="0" smtClean="0"/>
              <a:t>图</a:t>
            </a:r>
            <a:r>
              <a:rPr lang="en-US" altLang="zh-CN" sz="2400" dirty="0" smtClean="0"/>
              <a:t>6-46</a:t>
            </a:r>
            <a:r>
              <a:rPr lang="zh-CN" altLang="en-US" sz="2400" dirty="0"/>
              <a:t>　减小底部切削失真的电路</a:t>
            </a:r>
          </a:p>
        </p:txBody>
      </p:sp>
    </p:spTree>
    <p:extLst>
      <p:ext uri="{BB962C8B-B14F-4D97-AF65-F5344CB8AC3E}">
        <p14:creationId xmlns:p14="http://schemas.microsoft.com/office/powerpoint/2010/main" val="22326295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需</a:t>
            </a:r>
            <a:r>
              <a:rPr lang="zh-CN" altLang="en-US" dirty="0"/>
              <a:t>要指出的是：由上面的分析可以看出，包络检波器的惰性失真和低部切削失真是由 于元器件（电阻和电容）选择不当引起的，但电阻和电容是线性器件，不会产生非线性失真。 产生非线性失真的根本原因还是非线性器件</a:t>
            </a:r>
            <a:r>
              <a:rPr lang="en-US" altLang="zh-CN" dirty="0" smtClean="0"/>
              <a:t>——</a:t>
            </a:r>
            <a:r>
              <a:rPr lang="zh-CN" altLang="en-US" dirty="0" smtClean="0"/>
              <a:t>二</a:t>
            </a:r>
            <a:r>
              <a:rPr lang="zh-CN" altLang="en-US" dirty="0"/>
              <a:t>极管。 </a:t>
            </a:r>
            <a:r>
              <a:rPr lang="en-US" altLang="zh-CN" dirty="0" smtClean="0"/>
              <a:t/>
            </a:r>
            <a:br>
              <a:rPr lang="en-US" altLang="zh-CN" dirty="0" smtClean="0"/>
            </a:br>
            <a:endParaRPr lang="zh-CN" altLang="en-US" dirty="0"/>
          </a:p>
        </p:txBody>
      </p:sp>
    </p:spTree>
    <p:extLst>
      <p:ext uri="{BB962C8B-B14F-4D97-AF65-F5344CB8AC3E}">
        <p14:creationId xmlns:p14="http://schemas.microsoft.com/office/powerpoint/2010/main" val="33788815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４</a:t>
            </a:r>
            <a:r>
              <a:rPr lang="zh-CN" altLang="en-US" b="1" dirty="0"/>
              <a:t>．实际电路及元件选择 </a:t>
            </a:r>
            <a:r>
              <a:rPr lang="en-US" altLang="zh-CN" dirty="0" smtClean="0"/>
              <a:t/>
            </a:r>
            <a:br>
              <a:rPr lang="en-US" altLang="zh-CN" dirty="0" smtClean="0"/>
            </a:br>
            <a:r>
              <a:rPr lang="en-US" altLang="zh-CN" dirty="0"/>
              <a:t> </a:t>
            </a:r>
            <a:r>
              <a:rPr lang="en-US" altLang="zh-CN" dirty="0" smtClean="0"/>
              <a:t>       </a:t>
            </a:r>
            <a:r>
              <a:rPr lang="zh-CN" altLang="en-US" dirty="0" smtClean="0"/>
              <a:t>在图</a:t>
            </a:r>
            <a:r>
              <a:rPr lang="en-US" altLang="zh-CN" dirty="0" smtClean="0"/>
              <a:t>6-47</a:t>
            </a:r>
            <a:r>
              <a:rPr lang="zh-CN" altLang="en-US" dirty="0" smtClean="0"/>
              <a:t>中</a:t>
            </a:r>
            <a:r>
              <a:rPr lang="zh-CN" altLang="en-US" dirty="0"/>
              <a:t>，检波器部分是峰值包络检波器常用的典型电路。它与</a:t>
            </a:r>
            <a:r>
              <a:rPr lang="zh-CN" altLang="en-US" dirty="0" smtClean="0"/>
              <a:t>图</a:t>
            </a:r>
            <a:r>
              <a:rPr lang="en-US" altLang="zh-CN" dirty="0" smtClean="0"/>
              <a:t>6-46</a:t>
            </a:r>
            <a:r>
              <a:rPr lang="zh-CN" altLang="en-US" dirty="0" smtClean="0"/>
              <a:t>（ </a:t>
            </a:r>
            <a:r>
              <a:rPr lang="en-US" altLang="zh-CN" dirty="0" smtClean="0"/>
              <a:t>a</a:t>
            </a:r>
            <a:r>
              <a:rPr lang="zh-CN" altLang="en-US" dirty="0" smtClean="0"/>
              <a:t>）</a:t>
            </a:r>
            <a:r>
              <a:rPr lang="zh-CN" altLang="en-US" dirty="0"/>
              <a:t>是相 同的，采用分段直流负载。 </a:t>
            </a:r>
            <a:r>
              <a:rPr lang="en-US" altLang="zh-CN" dirty="0" smtClean="0"/>
              <a:t>R</a:t>
            </a:r>
            <a:r>
              <a:rPr lang="en-US" altLang="zh-CN" baseline="-25000" dirty="0" smtClean="0"/>
              <a:t>2</a:t>
            </a:r>
            <a:r>
              <a:rPr lang="zh-CN" altLang="en-US" dirty="0" smtClean="0"/>
              <a:t>电</a:t>
            </a:r>
            <a:r>
              <a:rPr lang="zh-CN" altLang="en-US" dirty="0"/>
              <a:t>位器用以改变输出电压大小，称为音量控制。通常使 </a:t>
            </a:r>
            <a:r>
              <a:rPr lang="en-US" altLang="zh-CN" dirty="0" smtClean="0"/>
              <a:t>C</a:t>
            </a:r>
            <a:r>
              <a:rPr lang="en-US" altLang="zh-CN" baseline="-25000" dirty="0" smtClean="0"/>
              <a:t>1</a:t>
            </a:r>
            <a:r>
              <a:rPr lang="zh-CN" altLang="en-US" dirty="0" smtClean="0"/>
              <a:t>＝</a:t>
            </a:r>
            <a:r>
              <a:rPr lang="en-US" altLang="zh-CN" dirty="0" smtClean="0"/>
              <a:t>C</a:t>
            </a:r>
            <a:r>
              <a:rPr lang="en-US" altLang="zh-CN" baseline="-25000" dirty="0" smtClean="0"/>
              <a:t>2</a:t>
            </a:r>
            <a:r>
              <a:rPr lang="zh-CN" altLang="en-US" dirty="0" smtClean="0"/>
              <a:t>， </a:t>
            </a:r>
            <a:r>
              <a:rPr lang="en-US" altLang="zh-CN" dirty="0" smtClean="0"/>
              <a:t>R</a:t>
            </a:r>
            <a:r>
              <a:rPr lang="en-US" altLang="zh-CN" baseline="-25000" dirty="0"/>
              <a:t>3</a:t>
            </a:r>
            <a:r>
              <a:rPr lang="zh-CN" altLang="en-US" dirty="0" smtClean="0"/>
              <a:t>、 </a:t>
            </a:r>
            <a:r>
              <a:rPr lang="en-US" altLang="zh-CN" dirty="0" smtClean="0"/>
              <a:t>R</a:t>
            </a:r>
            <a:r>
              <a:rPr lang="en-US" altLang="zh-CN" baseline="-25000" dirty="0"/>
              <a:t>4</a:t>
            </a:r>
            <a:r>
              <a:rPr lang="zh-CN" altLang="en-US" dirty="0" smtClean="0"/>
              <a:t>、 </a:t>
            </a:r>
            <a:r>
              <a:rPr lang="en-US" altLang="zh-CN" dirty="0"/>
              <a:t>R</a:t>
            </a:r>
            <a:r>
              <a:rPr lang="en-US" altLang="zh-CN" baseline="-25000" dirty="0"/>
              <a:t>2</a:t>
            </a:r>
            <a:r>
              <a:rPr lang="zh-CN" altLang="en-US" dirty="0" smtClean="0"/>
              <a:t> 及</a:t>
            </a:r>
            <a:r>
              <a:rPr lang="en-US" altLang="zh-CN" dirty="0" smtClean="0"/>
              <a:t>-6V</a:t>
            </a:r>
            <a:r>
              <a:rPr lang="zh-CN" altLang="en-US" dirty="0" smtClean="0"/>
              <a:t>电</a:t>
            </a:r>
            <a:r>
              <a:rPr lang="zh-CN" altLang="en-US" dirty="0"/>
              <a:t>源构成外加正向偏置电路，给二极管提供正向偏置电流，其大小 可通过 </a:t>
            </a:r>
            <a:r>
              <a:rPr lang="en-US" altLang="zh-CN" dirty="0" smtClean="0"/>
              <a:t>R</a:t>
            </a:r>
            <a:r>
              <a:rPr lang="en-US" altLang="zh-CN" baseline="-25000" dirty="0" smtClean="0"/>
              <a:t>4</a:t>
            </a:r>
            <a:r>
              <a:rPr lang="zh-CN" altLang="en-US" dirty="0" smtClean="0"/>
              <a:t> </a:t>
            </a:r>
            <a:r>
              <a:rPr lang="zh-CN" altLang="en-US" dirty="0"/>
              <a:t>调整。正向偏置的引入是为了抵消二极管导通电压 </a:t>
            </a:r>
            <a:r>
              <a:rPr lang="en-US" altLang="zh-CN" dirty="0" smtClean="0"/>
              <a:t>V</a:t>
            </a:r>
            <a:r>
              <a:rPr lang="en-US" altLang="zh-CN" baseline="-25000" dirty="0" smtClean="0"/>
              <a:t>P</a:t>
            </a:r>
            <a:r>
              <a:rPr lang="zh-CN" altLang="en-US" dirty="0" smtClean="0"/>
              <a:t>，</a:t>
            </a:r>
            <a:r>
              <a:rPr lang="zh-CN" altLang="en-US" dirty="0"/>
              <a:t>使得在输入信号电压较 小时，检波器也可以工作。</a:t>
            </a:r>
            <a:br>
              <a:rPr lang="zh-CN" altLang="en-US" dirty="0"/>
            </a:br>
            <a:endParaRPr lang="zh-CN" altLang="en-US" dirty="0"/>
          </a:p>
        </p:txBody>
      </p:sp>
    </p:spTree>
    <p:extLst>
      <p:ext uri="{BB962C8B-B14F-4D97-AF65-F5344CB8AC3E}">
        <p14:creationId xmlns:p14="http://schemas.microsoft.com/office/powerpoint/2010/main" val="12071823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617" y="1171956"/>
            <a:ext cx="7616765" cy="4277868"/>
          </a:xfrm>
          <a:prstGeom prst="rect">
            <a:avLst/>
          </a:prstGeom>
        </p:spPr>
      </p:pic>
      <p:sp>
        <p:nvSpPr>
          <p:cNvPr id="4" name="矩形 3"/>
          <p:cNvSpPr/>
          <p:nvPr/>
        </p:nvSpPr>
        <p:spPr>
          <a:xfrm>
            <a:off x="2625793" y="5749950"/>
            <a:ext cx="3892412" cy="461665"/>
          </a:xfrm>
          <a:prstGeom prst="rect">
            <a:avLst/>
          </a:prstGeom>
        </p:spPr>
        <p:txBody>
          <a:bodyPr wrap="none">
            <a:spAutoFit/>
          </a:bodyPr>
          <a:lstStyle/>
          <a:p>
            <a:r>
              <a:rPr lang="zh-CN" altLang="en-US" sz="2400" dirty="0" smtClean="0"/>
              <a:t>图</a:t>
            </a:r>
            <a:r>
              <a:rPr lang="en-US" altLang="zh-CN" sz="2400" dirty="0" smtClean="0"/>
              <a:t>6-47</a:t>
            </a:r>
            <a:r>
              <a:rPr lang="zh-CN" altLang="en-US" sz="2400" dirty="0"/>
              <a:t>　检波器的实际电路 </a:t>
            </a:r>
          </a:p>
        </p:txBody>
      </p:sp>
    </p:spTree>
    <p:extLst>
      <p:ext uri="{BB962C8B-B14F-4D97-AF65-F5344CB8AC3E}">
        <p14:creationId xmlns:p14="http://schemas.microsoft.com/office/powerpoint/2010/main" val="11099756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R</a:t>
            </a:r>
            <a:r>
              <a:rPr lang="en-US" altLang="zh-CN" baseline="-25000" dirty="0" smtClean="0"/>
              <a:t>4</a:t>
            </a:r>
            <a:r>
              <a:rPr lang="zh-CN" altLang="en-US" dirty="0" smtClean="0"/>
              <a:t>、 </a:t>
            </a:r>
            <a:r>
              <a:rPr lang="en-US" altLang="zh-CN" dirty="0" smtClean="0"/>
              <a:t>C</a:t>
            </a:r>
            <a:r>
              <a:rPr lang="en-US" altLang="zh-CN" baseline="-25000" dirty="0" smtClean="0"/>
              <a:t>3</a:t>
            </a:r>
            <a:r>
              <a:rPr lang="zh-CN" altLang="en-US" dirty="0" smtClean="0"/>
              <a:t>组</a:t>
            </a:r>
            <a:r>
              <a:rPr lang="zh-CN" altLang="en-US" dirty="0"/>
              <a:t>成低通滤波器。 </a:t>
            </a:r>
            <a:r>
              <a:rPr lang="en-US" altLang="zh-CN" dirty="0" smtClean="0"/>
              <a:t>C</a:t>
            </a:r>
            <a:r>
              <a:rPr lang="en-US" altLang="zh-CN" baseline="-25000" dirty="0" smtClean="0"/>
              <a:t>3</a:t>
            </a:r>
            <a:r>
              <a:rPr lang="zh-CN" altLang="en-US" dirty="0" smtClean="0"/>
              <a:t>为</a:t>
            </a:r>
            <a:r>
              <a:rPr lang="en-US" altLang="zh-CN" dirty="0" smtClean="0"/>
              <a:t>20uF</a:t>
            </a:r>
            <a:r>
              <a:rPr lang="zh-CN" altLang="en-US" dirty="0" smtClean="0"/>
              <a:t>的</a:t>
            </a:r>
            <a:r>
              <a:rPr lang="zh-CN" altLang="en-US" dirty="0"/>
              <a:t>大电容，其上只有直流电压，这个直流电压的大小与 输入信号载波振幅成正比，并加到前面放大级的基极作为偏压，以便自动控制该级增益。如输 入信号强， </a:t>
            </a:r>
            <a:r>
              <a:rPr lang="en-US" altLang="zh-CN" dirty="0" smtClean="0"/>
              <a:t>C</a:t>
            </a:r>
            <a:r>
              <a:rPr lang="en-US" altLang="zh-CN" baseline="-25000" dirty="0" smtClean="0"/>
              <a:t>3</a:t>
            </a:r>
            <a:r>
              <a:rPr lang="zh-CN" altLang="en-US" dirty="0" smtClean="0"/>
              <a:t>上</a:t>
            </a:r>
            <a:r>
              <a:rPr lang="zh-CN" altLang="en-US" dirty="0"/>
              <a:t>直流电压大，加到放大管偏压大，增益下降，使检波器输出电压下降。</a:t>
            </a:r>
            <a:br>
              <a:rPr lang="zh-CN" altLang="en-US" dirty="0"/>
            </a:br>
            <a:endParaRPr lang="zh-CN" altLang="en-US" dirty="0"/>
          </a:p>
        </p:txBody>
      </p:sp>
    </p:spTree>
    <p:extLst>
      <p:ext uri="{BB962C8B-B14F-4D97-AF65-F5344CB8AC3E}">
        <p14:creationId xmlns:p14="http://schemas.microsoft.com/office/powerpoint/2010/main" val="23463765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根</a:t>
                </a:r>
                <a:r>
                  <a:rPr lang="zh-CN" altLang="en-US" dirty="0"/>
                  <a:t>据上面诸问题的分析，检波器设计及元件参数选择的原则如下</a:t>
                </a:r>
                <a:r>
                  <a:rPr lang="zh-CN" altLang="en-US" dirty="0" smtClean="0"/>
                  <a:t>：</a:t>
                </a:r>
                <a:r>
                  <a:rPr lang="en-US" altLang="zh-CN" dirty="0" smtClean="0"/>
                  <a:t/>
                </a:r>
                <a:br>
                  <a:rPr lang="en-US" altLang="zh-CN" dirty="0" smtClean="0"/>
                </a:br>
                <a:r>
                  <a:rPr lang="en-US" altLang="zh-CN" dirty="0" smtClean="0"/>
                  <a:t>     </a:t>
                </a:r>
                <a:r>
                  <a:rPr lang="zh-CN" altLang="en-US" dirty="0" smtClean="0"/>
                  <a:t>（ </a:t>
                </a:r>
                <a:r>
                  <a:rPr lang="zh-CN" altLang="en-US" dirty="0"/>
                  <a:t>１）回路有</a:t>
                </a:r>
                <a:r>
                  <a:rPr lang="zh-CN" altLang="en-US" dirty="0" smtClean="0"/>
                  <a:t>载</a:t>
                </a:r>
                <a:r>
                  <a:rPr lang="en-US" altLang="zh-CN" dirty="0" smtClean="0"/>
                  <a:t>Q</a:t>
                </a:r>
                <a:r>
                  <a:rPr lang="en-US" altLang="zh-CN" baseline="-25000" dirty="0" smtClean="0"/>
                  <a:t>L</a:t>
                </a:r>
                <a:r>
                  <a:rPr lang="zh-CN" altLang="en-US" dirty="0" smtClean="0"/>
                  <a:t>值</a:t>
                </a:r>
                <a:r>
                  <a:rPr lang="zh-CN" altLang="en-US" dirty="0"/>
                  <a:t>要大， </a:t>
                </a:r>
                <a:r>
                  <a:rPr lang="en-US" altLang="zh-CN" dirty="0" smtClean="0"/>
                  <a:t>Q</a:t>
                </a:r>
                <a:r>
                  <a:rPr lang="en-US" altLang="zh-CN" baseline="-25000" dirty="0" smtClean="0"/>
                  <a:t>L</a:t>
                </a:r>
                <a:r>
                  <a:rPr lang="zh-CN" altLang="en-US" dirty="0" smtClean="0"/>
                  <a:t>＝</a:t>
                </a:r>
                <a:r>
                  <a:rPr lang="el-GR" altLang="zh-CN" dirty="0" smtClean="0"/>
                  <a:t>ω</a:t>
                </a:r>
                <a:r>
                  <a:rPr lang="en-US" altLang="zh-CN" baseline="-25000" dirty="0" smtClean="0"/>
                  <a:t>0</a:t>
                </a:r>
                <a:r>
                  <a:rPr lang="en-US" altLang="zh-CN" dirty="0" smtClean="0"/>
                  <a:t>C</a:t>
                </a:r>
                <a:r>
                  <a:rPr lang="en-US" altLang="zh-CN" baseline="-25000" dirty="0" smtClean="0"/>
                  <a:t>0</a:t>
                </a:r>
                <a:r>
                  <a:rPr lang="zh-CN" altLang="en-US" dirty="0" smtClean="0"/>
                  <a:t>（ </a:t>
                </a:r>
                <a:r>
                  <a:rPr lang="en-US" altLang="zh-CN" dirty="0" smtClean="0"/>
                  <a:t>R</a:t>
                </a:r>
                <a:r>
                  <a:rPr lang="en-US" altLang="zh-CN" baseline="-25000" dirty="0" smtClean="0"/>
                  <a:t>0</a:t>
                </a:r>
                <a:r>
                  <a:rPr lang="en-US" altLang="zh-CN" dirty="0" smtClean="0"/>
                  <a:t>//</a:t>
                </a:r>
                <a:r>
                  <a:rPr lang="zh-CN" altLang="en-US" dirty="0" smtClean="0"/>
                  <a:t>（ </a:t>
                </a:r>
                <a:r>
                  <a:rPr lang="en-US" altLang="zh-CN" dirty="0" smtClean="0"/>
                  <a:t>R/2</a:t>
                </a:r>
                <a:r>
                  <a:rPr lang="zh-CN" altLang="en-US" dirty="0" smtClean="0"/>
                  <a:t>））</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smtClean="0"/>
                  <a:t>；</a:t>
                </a:r>
                <a:r>
                  <a:rPr lang="zh-CN" altLang="en-US" dirty="0"/>
                  <a:t/>
                </a:r>
                <a:br>
                  <a:rPr lang="zh-CN" altLang="en-US" dirty="0"/>
                </a:br>
                <a:r>
                  <a:rPr lang="zh-CN" altLang="en-US" dirty="0" smtClean="0"/>
                  <a:t>     （ </a:t>
                </a:r>
                <a:r>
                  <a:rPr lang="zh-CN" altLang="en-US" dirty="0"/>
                  <a:t>２） </a:t>
                </a:r>
                <a:r>
                  <a:rPr lang="el-GR" altLang="zh-CN" dirty="0"/>
                  <a:t>τ </a:t>
                </a:r>
                <a:r>
                  <a:rPr lang="en-US" altLang="zh-CN" dirty="0" smtClean="0"/>
                  <a:t>/T</a:t>
                </a:r>
                <a:r>
                  <a:rPr lang="en-US" altLang="zh-CN" baseline="-25000" dirty="0" smtClean="0"/>
                  <a:t>c</a:t>
                </a:r>
                <a:r>
                  <a:rPr lang="zh-CN" altLang="en-US" dirty="0" smtClean="0"/>
                  <a:t>＝</a:t>
                </a:r>
                <a:r>
                  <a:rPr lang="en-US" altLang="zh-CN" dirty="0" smtClean="0"/>
                  <a:t>RC/T</a:t>
                </a:r>
                <a:r>
                  <a:rPr lang="en-US" altLang="zh-CN" baseline="-25000" dirty="0" smtClean="0"/>
                  <a:t>c</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r>
                  <a:rPr lang="zh-CN" altLang="en-US" dirty="0" smtClean="0"/>
                  <a:t>， </a:t>
                </a:r>
                <a:r>
                  <a:rPr lang="en-US" altLang="zh-CN" dirty="0"/>
                  <a:t>T</a:t>
                </a:r>
                <a:r>
                  <a:rPr lang="en-US" altLang="zh-CN" baseline="-25000" dirty="0"/>
                  <a:t>c</a:t>
                </a:r>
                <a:r>
                  <a:rPr lang="zh-CN" altLang="en-US" dirty="0" smtClean="0"/>
                  <a:t> ＝</a:t>
                </a:r>
                <a:r>
                  <a:rPr lang="en-US" altLang="zh-CN" dirty="0" smtClean="0"/>
                  <a:t>1/</a:t>
                </a:r>
                <a:r>
                  <a:rPr lang="en-US" altLang="zh-CN" i="1" dirty="0" smtClean="0"/>
                  <a:t>f</a:t>
                </a:r>
                <a:r>
                  <a:rPr lang="en-US" altLang="zh-CN" baseline="-25000" dirty="0" smtClean="0"/>
                  <a:t>c</a:t>
                </a:r>
                <a:r>
                  <a:rPr lang="zh-CN" altLang="en-US" dirty="0" smtClean="0"/>
                  <a:t>为</a:t>
                </a:r>
                <a:r>
                  <a:rPr lang="zh-CN" altLang="en-US" dirty="0"/>
                  <a:t>载波周期；</a:t>
                </a:r>
                <a:br>
                  <a:rPr lang="zh-CN" altLang="en-US" dirty="0"/>
                </a:br>
                <a:r>
                  <a:rPr lang="zh-CN" altLang="en-US" dirty="0" smtClean="0"/>
                  <a:t>     （ </a:t>
                </a:r>
                <a:r>
                  <a:rPr lang="zh-CN" altLang="en-US" dirty="0"/>
                  <a:t>３） </a:t>
                </a:r>
                <a:r>
                  <a:rPr lang="el-GR" altLang="zh-CN" dirty="0" smtClean="0"/>
                  <a:t>Ω</a:t>
                </a:r>
                <a:r>
                  <a:rPr lang="en-US" altLang="zh-CN" baseline="-25000" dirty="0" smtClean="0"/>
                  <a:t>m</a:t>
                </a:r>
                <a:r>
                  <a:rPr lang="zh-CN" altLang="en-US" dirty="0" smtClean="0"/>
                  <a:t>＜</a:t>
                </a:r>
                <a:r>
                  <a:rPr lang="en-US" altLang="zh-CN" dirty="0" smtClean="0"/>
                  <a:t>1/(2R</a:t>
                </a:r>
                <a:r>
                  <a:rPr lang="en-US" altLang="zh-CN" baseline="-25000" dirty="0" smtClean="0"/>
                  <a:t>0</a:t>
                </a:r>
                <a:r>
                  <a:rPr lang="en-US" altLang="zh-CN" dirty="0" smtClean="0"/>
                  <a:t>C</a:t>
                </a:r>
                <a:r>
                  <a:rPr lang="en-US" altLang="zh-CN" baseline="-25000" dirty="0" smtClean="0"/>
                  <a:t>0</a:t>
                </a:r>
                <a:r>
                  <a:rPr lang="en-US" altLang="zh-CN" dirty="0" smtClean="0"/>
                  <a:t>)</a:t>
                </a:r>
                <a:r>
                  <a:rPr lang="zh-CN" altLang="en-US" dirty="0" smtClean="0"/>
                  <a:t>， </a:t>
                </a:r>
                <a:r>
                  <a:rPr lang="el-GR" altLang="zh-CN" dirty="0" smtClean="0"/>
                  <a:t>Ω</a:t>
                </a:r>
                <a:r>
                  <a:rPr lang="en-US" altLang="zh-CN" baseline="-25000" dirty="0" smtClean="0"/>
                  <a:t>m</a:t>
                </a:r>
                <a:r>
                  <a:rPr lang="zh-CN" altLang="en-US" dirty="0" smtClean="0"/>
                  <a:t>＜</a:t>
                </a:r>
                <a:r>
                  <a:rPr lang="en-US" altLang="zh-CN" dirty="0" smtClean="0"/>
                  <a:t>1/(RC)</a:t>
                </a:r>
                <a:r>
                  <a:rPr lang="zh-CN" altLang="en-US" dirty="0" smtClean="0"/>
                  <a:t> ；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４） </a:t>
                </a:r>
                <a:r>
                  <a:rPr lang="en-US" altLang="zh-CN" dirty="0" smtClean="0"/>
                  <a:t>RC</a:t>
                </a:r>
                <a:r>
                  <a:rPr lang="zh-CN" altLang="en-US" dirty="0" smtClean="0"/>
                  <a:t>＜ </a:t>
                </a:r>
                <a:r>
                  <a:rPr lang="en-US" altLang="zh-CN" dirty="0" smtClean="0"/>
                  <a:t>(1</a:t>
                </a:r>
                <a:r>
                  <a:rPr lang="zh-CN" altLang="en-US" dirty="0" smtClean="0"/>
                  <a:t>－</a:t>
                </a:r>
                <a14:m>
                  <m:oMath xmlns:m="http://schemas.openxmlformats.org/officeDocument/2006/math">
                    <m:sSubSup>
                      <m:sSubSupPr>
                        <m:ctrlPr>
                          <a:rPr lang="en-US" altLang="zh-CN" i="1" smtClean="0">
                            <a:latin typeface="Cambria Math"/>
                          </a:rPr>
                        </m:ctrlPr>
                      </m:sSubSup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𝑚𝑎𝑥</m:t>
                        </m:r>
                      </m:sub>
                      <m:sup>
                        <m:r>
                          <a:rPr lang="en-US" altLang="zh-CN" b="0" i="1" smtClean="0">
                            <a:latin typeface="Cambria Math" panose="02040503050406030204" pitchFamily="18" charset="0"/>
                          </a:rPr>
                          <m:t>2</m:t>
                        </m:r>
                      </m:sup>
                    </m:sSubSup>
                  </m:oMath>
                </a14:m>
                <a:r>
                  <a:rPr lang="en-US" altLang="zh-CN" dirty="0" smtClean="0"/>
                  <a:t>)</a:t>
                </a:r>
                <a:r>
                  <a:rPr lang="en-US" altLang="zh-CN" baseline="30000" dirty="0" smtClean="0"/>
                  <a:t>1/2</a:t>
                </a:r>
                <a:r>
                  <a:rPr lang="en-US" altLang="zh-CN" dirty="0" smtClean="0"/>
                  <a:t>/</a:t>
                </a:r>
                <a:r>
                  <a:rPr lang="el-GR" altLang="zh-CN" dirty="0" smtClean="0"/>
                  <a:t>Ω</a:t>
                </a:r>
                <a:r>
                  <a:rPr lang="en-US" altLang="zh-CN" baseline="-25000" dirty="0" smtClean="0"/>
                  <a:t>max</a:t>
                </a:r>
                <a:r>
                  <a:rPr lang="en-US" altLang="zh-CN" dirty="0" smtClean="0"/>
                  <a:t>m</a:t>
                </a:r>
                <a:r>
                  <a:rPr lang="en-US" altLang="zh-CN" baseline="-25000" dirty="0" smtClean="0"/>
                  <a:t>max</a:t>
                </a:r>
                <a:r>
                  <a:rPr lang="zh-CN" altLang="en-US" dirty="0" smtClean="0"/>
                  <a:t>；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５） </a:t>
                </a:r>
                <a:r>
                  <a:rPr lang="en-US" altLang="zh-CN" dirty="0" smtClean="0"/>
                  <a:t>m</a:t>
                </a:r>
                <a:r>
                  <a:rPr lang="zh-CN" altLang="en-US" dirty="0" smtClean="0"/>
                  <a:t> </a:t>
                </a:r>
                <a:r>
                  <a:rPr lang="zh-CN" altLang="en-US" dirty="0"/>
                  <a:t>≤ </a:t>
                </a:r>
                <a:r>
                  <a:rPr lang="en-US" altLang="zh-CN" dirty="0" smtClean="0"/>
                  <a:t>R</a:t>
                </a:r>
                <a:r>
                  <a:rPr lang="en-US" altLang="zh-CN" baseline="-25000" dirty="0" smtClean="0"/>
                  <a:t>g</a:t>
                </a:r>
                <a:r>
                  <a:rPr lang="en-US" altLang="zh-CN" dirty="0" smtClean="0"/>
                  <a:t>/(R+R</a:t>
                </a:r>
                <a:r>
                  <a:rPr lang="en-US" altLang="zh-CN" baseline="-25000" dirty="0" smtClean="0"/>
                  <a:t>g</a:t>
                </a:r>
                <a:r>
                  <a:rPr lang="en-US" altLang="zh-CN" dirty="0" smtClean="0"/>
                  <a:t>)</a:t>
                </a:r>
                <a:r>
                  <a:rPr lang="zh-CN" altLang="en-US" dirty="0" smtClean="0"/>
                  <a:t>或 </a:t>
                </a:r>
                <a:r>
                  <a:rPr lang="en-US" altLang="zh-CN" dirty="0" smtClean="0"/>
                  <a:t>R</a:t>
                </a:r>
                <a:r>
                  <a:rPr lang="zh-CN" altLang="en-US" dirty="0" smtClean="0"/>
                  <a:t> </a:t>
                </a:r>
                <a:r>
                  <a:rPr lang="zh-CN" altLang="en-US" dirty="0"/>
                  <a:t>≤ </a:t>
                </a:r>
                <a:r>
                  <a:rPr lang="en-US" altLang="zh-CN" dirty="0" smtClean="0"/>
                  <a:t>(1</a:t>
                </a:r>
                <a:r>
                  <a:rPr lang="zh-CN" altLang="en-US" dirty="0" smtClean="0"/>
                  <a:t>－ </a:t>
                </a:r>
                <a:r>
                  <a:rPr lang="en-US" altLang="zh-CN" dirty="0" smtClean="0"/>
                  <a:t>m)R</a:t>
                </a:r>
                <a:r>
                  <a:rPr lang="en-US" altLang="zh-CN" baseline="-25000" dirty="0" smtClean="0"/>
                  <a:t>g</a:t>
                </a:r>
                <a:r>
                  <a:rPr lang="en-US" altLang="zh-CN" dirty="0" smtClean="0"/>
                  <a:t>/m</a:t>
                </a:r>
                <a:r>
                  <a:rPr lang="zh-CN" altLang="en-US" dirty="0" smtClean="0"/>
                  <a:t>。</a:t>
                </a:r>
                <a:r>
                  <a:rPr lang="en-US" altLang="zh-CN" dirty="0" smtClean="0"/>
                  <a:t/>
                </a:r>
                <a:br>
                  <a:rPr lang="en-US" altLang="zh-CN" dirty="0" smtClean="0"/>
                </a:br>
                <a:r>
                  <a:rPr lang="zh-CN" altLang="en-US" dirty="0"/>
                  <a:t>其中，</a:t>
                </a:r>
                <a:r>
                  <a:rPr lang="zh-CN" altLang="en-US" dirty="0" smtClean="0"/>
                  <a:t>（</a:t>
                </a:r>
                <a:r>
                  <a:rPr lang="en-US" altLang="zh-CN" dirty="0" smtClean="0"/>
                  <a:t>1</a:t>
                </a:r>
                <a:r>
                  <a:rPr lang="zh-CN" altLang="en-US" dirty="0" smtClean="0"/>
                  <a:t>）</a:t>
                </a:r>
                <a:r>
                  <a:rPr lang="zh-CN" altLang="en-US" dirty="0"/>
                  <a:t>是从选择性、通频带的要求出发考虑的；（ </a:t>
                </a:r>
                <a:r>
                  <a:rPr lang="en-US" altLang="zh-CN" dirty="0" smtClean="0"/>
                  <a:t>2</a:t>
                </a:r>
                <a:r>
                  <a:rPr lang="zh-CN" altLang="en-US" dirty="0" smtClean="0"/>
                  <a:t>）</a:t>
                </a:r>
                <a:r>
                  <a:rPr lang="zh-CN" altLang="en-US" dirty="0"/>
                  <a:t>是为了保证输出的高频波纹小；（ </a:t>
                </a:r>
                <a:r>
                  <a:rPr lang="en-US" altLang="zh-CN" dirty="0" smtClean="0"/>
                  <a:t>3</a:t>
                </a:r>
                <a:r>
                  <a:rPr lang="zh-CN" altLang="en-US" dirty="0" smtClean="0"/>
                  <a:t>）是</a:t>
                </a:r>
                <a:r>
                  <a:rPr lang="zh-CN" altLang="en-US" dirty="0"/>
                  <a:t>为了减小频率失真；（ </a:t>
                </a:r>
                <a:r>
                  <a:rPr lang="en-US" altLang="zh-CN" dirty="0" smtClean="0"/>
                  <a:t>4</a:t>
                </a:r>
                <a:r>
                  <a:rPr lang="zh-CN" altLang="en-US" dirty="0" smtClean="0"/>
                  <a:t>）和（</a:t>
                </a:r>
                <a:r>
                  <a:rPr lang="en-US" altLang="zh-CN" dirty="0" smtClean="0"/>
                  <a:t>5</a:t>
                </a:r>
                <a:r>
                  <a:rPr lang="zh-CN" altLang="en-US" dirty="0" smtClean="0"/>
                  <a:t>）</a:t>
                </a:r>
                <a:r>
                  <a:rPr lang="zh-CN" altLang="en-US" dirty="0"/>
                  <a:t>是为了避免惰性失真和底部切削失真。</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1005" b="-12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59834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lnSpc>
                    <a:spcPct val="120000"/>
                  </a:lnSpc>
                </a:pPr>
                <a:r>
                  <a:rPr lang="zh-CN" altLang="en-US" dirty="0" smtClean="0"/>
                  <a:t>        检</a:t>
                </a:r>
                <a:r>
                  <a:rPr lang="zh-CN" altLang="en-US" dirty="0"/>
                  <a:t>波管要选用正向电阻小、反向电阻大、结电容小、最高工作频</a:t>
                </a:r>
                <a:r>
                  <a:rPr lang="zh-CN" altLang="en-US" dirty="0" smtClean="0"/>
                  <a:t>率</a:t>
                </a:r>
                <a:r>
                  <a:rPr lang="en-US" altLang="zh-CN" i="1" dirty="0" smtClean="0"/>
                  <a:t>f</a:t>
                </a:r>
                <a:r>
                  <a:rPr lang="en-US" altLang="zh-CN" baseline="-25000" dirty="0" smtClean="0"/>
                  <a:t>max</a:t>
                </a:r>
                <a:r>
                  <a:rPr lang="zh-CN" altLang="en-US" dirty="0" smtClean="0"/>
                  <a:t>高</a:t>
                </a:r>
                <a:r>
                  <a:rPr lang="zh-CN" altLang="en-US" dirty="0"/>
                  <a:t>的二极管</a:t>
                </a:r>
                <a:r>
                  <a:rPr lang="zh-CN" altLang="en-US" dirty="0" smtClean="0"/>
                  <a:t>。一</a:t>
                </a:r>
                <a:r>
                  <a:rPr lang="zh-CN" altLang="en-US" dirty="0"/>
                  <a:t>般多用点触型锗二极</a:t>
                </a:r>
                <a:r>
                  <a:rPr lang="zh-CN" altLang="en-US" dirty="0" smtClean="0"/>
                  <a:t>管</a:t>
                </a:r>
                <a:r>
                  <a:rPr lang="en-US" altLang="zh-CN" dirty="0" smtClean="0"/>
                  <a:t>2AP</a:t>
                </a:r>
                <a:r>
                  <a:rPr lang="zh-CN" altLang="en-US" dirty="0" smtClean="0"/>
                  <a:t>系</a:t>
                </a:r>
                <a:r>
                  <a:rPr lang="zh-CN" altLang="en-US" dirty="0"/>
                  <a:t>列。例如，可选用金键锗</a:t>
                </a:r>
                <a:r>
                  <a:rPr lang="zh-CN" altLang="en-US" dirty="0" smtClean="0"/>
                  <a:t>管</a:t>
                </a:r>
                <a:r>
                  <a:rPr lang="en-US" altLang="zh-CN" dirty="0"/>
                  <a:t>2AP </a:t>
                </a:r>
                <a:r>
                  <a:rPr lang="en-US" altLang="zh-CN" dirty="0" smtClean="0"/>
                  <a:t>9</a:t>
                </a:r>
                <a:r>
                  <a:rPr lang="zh-CN" altLang="en-US" dirty="0" smtClean="0"/>
                  <a:t>、</a:t>
                </a:r>
                <a:r>
                  <a:rPr lang="en-US" altLang="zh-CN" dirty="0"/>
                  <a:t> 2AP </a:t>
                </a:r>
                <a:r>
                  <a:rPr lang="en-US" altLang="zh-CN" dirty="0" smtClean="0"/>
                  <a:t>10</a:t>
                </a:r>
                <a:r>
                  <a:rPr lang="zh-CN" altLang="en-US" dirty="0" smtClean="0"/>
                  <a:t>，</a:t>
                </a:r>
                <a:r>
                  <a:rPr lang="zh-CN" altLang="en-US" dirty="0"/>
                  <a:t>其正向电阻小，正 向电流上升快，在信号较小时就可以进入大信号线性检波区</a:t>
                </a:r>
                <a:r>
                  <a:rPr lang="zh-CN" altLang="en-US" dirty="0" smtClean="0"/>
                  <a:t>。</a:t>
                </a:r>
                <a:r>
                  <a:rPr lang="en-US" altLang="zh-CN" dirty="0"/>
                  <a:t> 2AP </a:t>
                </a:r>
                <a:r>
                  <a:rPr lang="en-US" altLang="zh-CN" dirty="0" smtClean="0"/>
                  <a:t>1</a:t>
                </a:r>
                <a:r>
                  <a:rPr lang="en-US" altLang="zh-CN" dirty="0"/>
                  <a:t> 2AP </a:t>
                </a:r>
                <a:r>
                  <a:rPr lang="en-US" altLang="zh-CN" dirty="0" smtClean="0"/>
                  <a:t>~8</a:t>
                </a:r>
                <a:r>
                  <a:rPr lang="zh-CN" altLang="en-US" dirty="0" smtClean="0"/>
                  <a:t>，</a:t>
                </a:r>
                <a:r>
                  <a:rPr lang="en-US" altLang="zh-CN" dirty="0"/>
                  <a:t> 2AP </a:t>
                </a:r>
                <a:r>
                  <a:rPr lang="en-US" altLang="zh-CN" dirty="0" smtClean="0"/>
                  <a:t>11 ~2AP27</a:t>
                </a:r>
                <a:r>
                  <a:rPr lang="zh-CN" altLang="en-US" dirty="0" smtClean="0"/>
                  <a:t>为 </a:t>
                </a:r>
                <a:r>
                  <a:rPr lang="zh-CN" altLang="en-US" dirty="0"/>
                  <a:t>钨键管，它们的 </a:t>
                </a:r>
                <a:r>
                  <a:rPr lang="en-US" altLang="zh-CN" i="1" dirty="0"/>
                  <a:t>f</a:t>
                </a:r>
                <a:r>
                  <a:rPr lang="en-US" altLang="zh-CN" baseline="-25000" dirty="0"/>
                  <a:t>max</a:t>
                </a:r>
                <a:r>
                  <a:rPr lang="zh-CN" altLang="en-US" dirty="0" smtClean="0"/>
                  <a:t>比</a:t>
                </a:r>
                <a:r>
                  <a:rPr lang="zh-CN" altLang="en-US" dirty="0"/>
                  <a:t>金键管高一些</a:t>
                </a:r>
                <a:r>
                  <a:rPr lang="zh-CN" altLang="en-US" dirty="0" smtClean="0"/>
                  <a:t>。</a:t>
                </a:r>
                <a:r>
                  <a:rPr lang="en-US" altLang="zh-CN" dirty="0"/>
                  <a:t> 2AP</a:t>
                </a:r>
                <a:r>
                  <a:rPr lang="zh-CN" altLang="en-US" dirty="0" smtClean="0"/>
                  <a:t>系</a:t>
                </a:r>
                <a:r>
                  <a:rPr lang="zh-CN" altLang="en-US" dirty="0"/>
                  <a:t>列管的结电容大约</a:t>
                </a:r>
                <a:r>
                  <a:rPr lang="zh-CN" altLang="en-US" dirty="0" smtClean="0"/>
                  <a:t>在</a:t>
                </a:r>
                <a:r>
                  <a:rPr lang="en-US" altLang="zh-CN" dirty="0" smtClean="0"/>
                  <a:t>1pF</a:t>
                </a:r>
                <a:r>
                  <a:rPr lang="zh-CN" altLang="en-US" dirty="0" smtClean="0"/>
                  <a:t>以</a:t>
                </a:r>
                <a:r>
                  <a:rPr lang="zh-CN" altLang="en-US" dirty="0"/>
                  <a:t>下。 </a:t>
                </a:r>
                <a:r>
                  <a:rPr lang="en-US" altLang="zh-CN" dirty="0" smtClean="0"/>
                  <a:t/>
                </a:r>
                <a:br>
                  <a:rPr lang="en-US" altLang="zh-CN" dirty="0" smtClean="0"/>
                </a:br>
                <a:r>
                  <a:rPr lang="en-US" altLang="zh-CN" dirty="0"/>
                  <a:t> </a:t>
                </a:r>
                <a:r>
                  <a:rPr lang="en-US" altLang="zh-CN" dirty="0" smtClean="0"/>
                  <a:t>       </a:t>
                </a:r>
                <a:r>
                  <a:rPr lang="zh-CN" altLang="en-US" dirty="0" smtClean="0"/>
                  <a:t>电阻</a:t>
                </a:r>
                <a:r>
                  <a:rPr lang="en-US" altLang="zh-CN" dirty="0" smtClean="0"/>
                  <a:t>R</a:t>
                </a:r>
                <a:r>
                  <a:rPr lang="zh-CN" altLang="en-US" dirty="0" smtClean="0"/>
                  <a:t>的</a:t>
                </a:r>
                <a:r>
                  <a:rPr lang="zh-CN" altLang="en-US" dirty="0"/>
                  <a:t>选择主要考虑输入电阻及失真问题，同时要考虑对 </a:t>
                </a:r>
                <a:r>
                  <a:rPr lang="en-US" altLang="zh-CN" dirty="0" smtClean="0"/>
                  <a:t>K</a:t>
                </a:r>
                <a:r>
                  <a:rPr lang="en-US" altLang="zh-CN" baseline="-25000" dirty="0" smtClean="0"/>
                  <a:t>d</a:t>
                </a:r>
                <a:r>
                  <a:rPr lang="zh-CN" altLang="en-US" dirty="0" smtClean="0"/>
                  <a:t>的</a:t>
                </a:r>
                <a:r>
                  <a:rPr lang="zh-CN" altLang="en-US" dirty="0"/>
                  <a:t>影响。应使 </a:t>
                </a:r>
                <a:r>
                  <a:rPr lang="en-US" altLang="zh-CN" dirty="0" smtClean="0"/>
                  <a:t>R</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t>r</a:t>
                </a:r>
                <a:r>
                  <a:rPr lang="en-US" altLang="zh-CN" baseline="-25000" dirty="0" smtClean="0"/>
                  <a:t>D</a:t>
                </a:r>
                <a:r>
                  <a:rPr lang="zh-CN" altLang="en-US" dirty="0" smtClean="0"/>
                  <a:t>， </a:t>
                </a:r>
                <a:r>
                  <a:rPr lang="en-US" altLang="zh-CN" dirty="0" smtClean="0"/>
                  <a:t>R</a:t>
                </a:r>
                <a:r>
                  <a:rPr lang="en-US" altLang="zh-CN" baseline="-25000" dirty="0" smtClean="0"/>
                  <a:t>1</a:t>
                </a:r>
                <a:r>
                  <a:rPr lang="zh-CN" altLang="en-US" dirty="0" smtClean="0"/>
                  <a:t>＋ </a:t>
                </a:r>
                <a:r>
                  <a:rPr lang="en-US" altLang="zh-CN" dirty="0" smtClean="0"/>
                  <a:t>R</a:t>
                </a:r>
                <a:r>
                  <a:rPr lang="en-US" altLang="zh-CN" baseline="-25000" dirty="0" smtClean="0"/>
                  <a:t>2</a:t>
                </a:r>
                <a:r>
                  <a:rPr lang="zh-CN" altLang="en-US" dirty="0" smtClean="0"/>
                  <a:t>≥</a:t>
                </a:r>
                <a:r>
                  <a:rPr lang="en-US" altLang="zh-CN" dirty="0" smtClean="0"/>
                  <a:t>2R</a:t>
                </a:r>
                <a:r>
                  <a:rPr lang="en-US" altLang="zh-CN" baseline="-25000" dirty="0" smtClean="0"/>
                  <a:t>i</a:t>
                </a:r>
                <a:r>
                  <a:rPr lang="zh-CN" altLang="en-US" dirty="0" smtClean="0"/>
                  <a:t>， </a:t>
                </a:r>
                <a:r>
                  <a:rPr lang="en-US" altLang="zh-CN" dirty="0" smtClean="0"/>
                  <a:t>R</a:t>
                </a:r>
                <a:r>
                  <a:rPr lang="en-US" altLang="zh-CN" baseline="-25000" dirty="0" smtClean="0"/>
                  <a:t>1</a:t>
                </a:r>
                <a:r>
                  <a:rPr lang="en-US" altLang="zh-CN" dirty="0" smtClean="0"/>
                  <a:t>/R</a:t>
                </a:r>
                <a:r>
                  <a:rPr lang="en-US" altLang="zh-CN" baseline="-25000" dirty="0" smtClean="0"/>
                  <a:t>2</a:t>
                </a:r>
                <a:r>
                  <a:rPr lang="zh-CN" altLang="en-US" dirty="0" smtClean="0"/>
                  <a:t>的</a:t>
                </a:r>
                <a:r>
                  <a:rPr lang="zh-CN" altLang="en-US" dirty="0"/>
                  <a:t>比值一般选</a:t>
                </a:r>
                <a:r>
                  <a:rPr lang="zh-CN" altLang="en-US" dirty="0" smtClean="0"/>
                  <a:t>在</a:t>
                </a:r>
                <a:r>
                  <a:rPr lang="en-US" altLang="zh-CN" dirty="0" smtClean="0"/>
                  <a:t>0.1~0.2</a:t>
                </a:r>
                <a:r>
                  <a:rPr lang="zh-CN" altLang="en-US" dirty="0" smtClean="0"/>
                  <a:t>范</a:t>
                </a:r>
                <a:r>
                  <a:rPr lang="zh-CN" altLang="en-US" dirty="0"/>
                  <a:t>围， </a:t>
                </a:r>
                <a:r>
                  <a:rPr lang="en-US" altLang="zh-CN" dirty="0"/>
                  <a:t>R</a:t>
                </a:r>
                <a:r>
                  <a:rPr lang="en-US" altLang="zh-CN" baseline="-25000" dirty="0"/>
                  <a:t>1</a:t>
                </a:r>
                <a:r>
                  <a:rPr lang="zh-CN" altLang="en-US" dirty="0" smtClean="0"/>
                  <a:t>值</a:t>
                </a:r>
                <a:r>
                  <a:rPr lang="zh-CN" altLang="en-US" dirty="0"/>
                  <a:t>太大将导致 </a:t>
                </a:r>
                <a:r>
                  <a:rPr lang="en-US" altLang="zh-CN" dirty="0" smtClean="0"/>
                  <a:t>R</a:t>
                </a:r>
                <a:r>
                  <a:rPr lang="en-US" altLang="zh-CN" baseline="-25000" dirty="0" smtClean="0"/>
                  <a:t>1</a:t>
                </a:r>
                <a:r>
                  <a:rPr lang="zh-CN" altLang="en-US" dirty="0" smtClean="0"/>
                  <a:t>上</a:t>
                </a:r>
                <a:r>
                  <a:rPr lang="zh-CN" altLang="en-US" dirty="0"/>
                  <a:t>压降大，使 </a:t>
                </a:r>
                <a:r>
                  <a:rPr lang="en-US" altLang="zh-CN" dirty="0" smtClean="0"/>
                  <a:t>K</a:t>
                </a:r>
                <a:r>
                  <a:rPr lang="en-US" altLang="zh-CN" baseline="-25000" dirty="0" smtClean="0"/>
                  <a:t>d</a:t>
                </a:r>
                <a:r>
                  <a:rPr lang="zh-CN" altLang="en-US" dirty="0" smtClean="0"/>
                  <a:t>下</a:t>
                </a:r>
                <a:r>
                  <a:rPr lang="zh-CN" altLang="en-US" dirty="0"/>
                  <a:t>降。广播收音机及通信接收机检波器中</a:t>
                </a:r>
                <a:r>
                  <a:rPr lang="zh-CN" altLang="en-US" dirty="0" smtClean="0"/>
                  <a:t>，</a:t>
                </a:r>
                <a:r>
                  <a:rPr lang="en-US" altLang="zh-CN" dirty="0" smtClean="0"/>
                  <a:t>R</a:t>
                </a:r>
                <a:r>
                  <a:rPr lang="zh-CN" altLang="en-US" dirty="0" smtClean="0"/>
                  <a:t>的</a:t>
                </a:r>
                <a:r>
                  <a:rPr lang="zh-CN" altLang="en-US" dirty="0"/>
                  <a:t>数值通常选在几千欧姆（</a:t>
                </a:r>
                <a:r>
                  <a:rPr lang="zh-CN" altLang="en-US" dirty="0" smtClean="0"/>
                  <a:t>如</a:t>
                </a:r>
                <a:r>
                  <a:rPr lang="en-US" altLang="zh-CN" dirty="0" smtClean="0"/>
                  <a:t>5k</a:t>
                </a:r>
                <a:r>
                  <a:rPr lang="el-GR" altLang="zh-CN" dirty="0" smtClean="0"/>
                  <a:t>Ω</a:t>
                </a:r>
                <a:r>
                  <a:rPr lang="zh-CN" altLang="el-GR" dirty="0"/>
                  <a:t>）</a:t>
                </a:r>
                <a:r>
                  <a:rPr lang="zh-CN" altLang="el-GR" dirty="0" smtClean="0"/>
                  <a:t>。</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702" r="-1005" b="-49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06607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电容</a:t>
            </a:r>
            <a:r>
              <a:rPr lang="en-US" altLang="zh-CN" dirty="0" smtClean="0"/>
              <a:t>C</a:t>
            </a:r>
            <a:r>
              <a:rPr lang="zh-CN" altLang="en-US" dirty="0" smtClean="0"/>
              <a:t>不</a:t>
            </a:r>
            <a:r>
              <a:rPr lang="zh-CN" altLang="en-US" dirty="0"/>
              <a:t>能太大，以防止惰性失真</a:t>
            </a:r>
            <a:r>
              <a:rPr lang="zh-CN" altLang="en-US" dirty="0" smtClean="0"/>
              <a:t>；</a:t>
            </a:r>
            <a:r>
              <a:rPr lang="en-US" altLang="zh-CN" dirty="0" smtClean="0"/>
              <a:t>C</a:t>
            </a:r>
            <a:r>
              <a:rPr lang="zh-CN" altLang="en-US" dirty="0" smtClean="0"/>
              <a:t>太</a:t>
            </a:r>
            <a:r>
              <a:rPr lang="zh-CN" altLang="en-US" dirty="0"/>
              <a:t>小又会使高频波纹大，应</a:t>
            </a:r>
            <a:r>
              <a:rPr lang="zh-CN" altLang="en-US" dirty="0" smtClean="0"/>
              <a:t>使</a:t>
            </a:r>
            <a:r>
              <a:rPr lang="en-US" altLang="zh-CN" dirty="0" smtClean="0"/>
              <a:t>RC</a:t>
            </a:r>
            <a:r>
              <a:rPr lang="zh-CN" altLang="en-US" dirty="0" smtClean="0"/>
              <a:t>≥</a:t>
            </a:r>
            <a:r>
              <a:rPr lang="en-US" altLang="zh-CN" dirty="0" smtClean="0"/>
              <a:t>T</a:t>
            </a:r>
            <a:r>
              <a:rPr lang="en-US" altLang="zh-CN" baseline="-25000" dirty="0" smtClean="0"/>
              <a:t>c</a:t>
            </a:r>
            <a:r>
              <a:rPr lang="zh-CN" altLang="en-US" dirty="0" smtClean="0"/>
              <a:t>。</a:t>
            </a:r>
            <a:r>
              <a:rPr lang="zh-CN" altLang="en-US" dirty="0"/>
              <a:t>由于</a:t>
            </a:r>
            <a:r>
              <a:rPr lang="zh-CN" altLang="en-US" dirty="0" smtClean="0"/>
              <a:t>实际</a:t>
            </a:r>
            <a:r>
              <a:rPr lang="zh-CN" altLang="en-US" dirty="0"/>
              <a:t>电路</a:t>
            </a:r>
            <a:r>
              <a:rPr lang="zh-CN" altLang="en-US" dirty="0" smtClean="0"/>
              <a:t>中</a:t>
            </a:r>
            <a:r>
              <a:rPr lang="en-US" altLang="zh-CN" dirty="0" smtClean="0"/>
              <a:t>R</a:t>
            </a:r>
            <a:r>
              <a:rPr lang="en-US" altLang="zh-CN" baseline="-25000" dirty="0" smtClean="0"/>
              <a:t>1</a:t>
            </a:r>
            <a:r>
              <a:rPr lang="zh-CN" altLang="en-US" dirty="0" smtClean="0"/>
              <a:t>值</a:t>
            </a:r>
            <a:r>
              <a:rPr lang="zh-CN" altLang="en-US" dirty="0"/>
              <a:t>较小，所以可近似认</a:t>
            </a:r>
            <a:r>
              <a:rPr lang="zh-CN" altLang="en-US" dirty="0" smtClean="0"/>
              <a:t>为</a:t>
            </a:r>
            <a:r>
              <a:rPr lang="en-US" altLang="zh-CN" dirty="0" smtClean="0"/>
              <a:t>C</a:t>
            </a:r>
            <a:r>
              <a:rPr lang="zh-CN" altLang="en-US" dirty="0" smtClean="0"/>
              <a:t>＝ </a:t>
            </a:r>
            <a:r>
              <a:rPr lang="en-US" altLang="zh-CN" dirty="0" smtClean="0"/>
              <a:t>C</a:t>
            </a:r>
            <a:r>
              <a:rPr lang="en-US" altLang="zh-CN" baseline="-25000" dirty="0" smtClean="0"/>
              <a:t>1</a:t>
            </a:r>
            <a:r>
              <a:rPr lang="zh-CN" altLang="en-US" dirty="0" smtClean="0"/>
              <a:t>＋ </a:t>
            </a:r>
            <a:r>
              <a:rPr lang="en-US" altLang="zh-CN" dirty="0" smtClean="0"/>
              <a:t>C</a:t>
            </a:r>
            <a:r>
              <a:rPr lang="en-US" altLang="zh-CN" baseline="-25000" dirty="0" smtClean="0"/>
              <a:t>2</a:t>
            </a:r>
            <a:r>
              <a:rPr lang="zh-CN" altLang="en-US" dirty="0" smtClean="0"/>
              <a:t>，</a:t>
            </a:r>
            <a:r>
              <a:rPr lang="zh-CN" altLang="en-US" dirty="0"/>
              <a:t>通常</a:t>
            </a:r>
            <a:r>
              <a:rPr lang="zh-CN" altLang="en-US" dirty="0" smtClean="0"/>
              <a:t>取</a:t>
            </a:r>
            <a:r>
              <a:rPr lang="en-US" altLang="zh-CN" dirty="0" smtClean="0"/>
              <a:t>C</a:t>
            </a:r>
            <a:r>
              <a:rPr lang="en-US" altLang="zh-CN" baseline="-25000" dirty="0" smtClean="0"/>
              <a:t>1</a:t>
            </a:r>
            <a:r>
              <a:rPr lang="zh-CN" altLang="en-US" dirty="0" smtClean="0"/>
              <a:t>＝ </a:t>
            </a:r>
            <a:r>
              <a:rPr lang="en-US" altLang="zh-CN" dirty="0" smtClean="0"/>
              <a:t>C</a:t>
            </a:r>
            <a:r>
              <a:rPr lang="en-US" altLang="zh-CN" baseline="-25000" dirty="0" smtClean="0"/>
              <a:t>2</a:t>
            </a:r>
            <a:r>
              <a:rPr lang="zh-CN" altLang="en-US" dirty="0" smtClean="0"/>
              <a:t>。</a:t>
            </a:r>
            <a:r>
              <a:rPr lang="zh-CN" altLang="en-US" dirty="0"/>
              <a:t>广播收音机中， </a:t>
            </a:r>
            <a:r>
              <a:rPr lang="en-US" altLang="zh-CN" dirty="0" smtClean="0"/>
              <a:t>C</a:t>
            </a:r>
            <a:r>
              <a:rPr lang="zh-CN" altLang="en-US" dirty="0" smtClean="0"/>
              <a:t>一般</a:t>
            </a:r>
            <a:r>
              <a:rPr lang="zh-CN" altLang="en-US" dirty="0"/>
              <a:t>取</a:t>
            </a:r>
            <a:r>
              <a:rPr lang="en-US" altLang="zh-CN" dirty="0"/>
              <a:t>0.01</a:t>
            </a:r>
            <a:r>
              <a:rPr lang="el-GR" altLang="zh-CN" dirty="0"/>
              <a:t>μ</a:t>
            </a:r>
            <a:r>
              <a:rPr lang="en-US" altLang="zh-CN" dirty="0"/>
              <a:t>F</a:t>
            </a:r>
            <a:r>
              <a:rPr lang="zh-CN" altLang="en-US" dirty="0"/>
              <a:t>。</a:t>
            </a:r>
            <a:br>
              <a:rPr lang="zh-CN" altLang="en-US" dirty="0"/>
            </a:br>
            <a:r>
              <a:rPr lang="zh-CN" altLang="en-US" b="1" dirty="0"/>
              <a:t>三、同步检波</a:t>
            </a:r>
            <a:r>
              <a:rPr lang="zh-CN" altLang="en-US" dirty="0"/>
              <a:t/>
            </a:r>
            <a:br>
              <a:rPr lang="zh-CN" altLang="en-US" dirty="0"/>
            </a:br>
            <a:r>
              <a:rPr lang="zh-CN" altLang="en-US" dirty="0" smtClean="0"/>
              <a:t>      </a:t>
            </a:r>
            <a:r>
              <a:rPr lang="zh-CN" altLang="en-US" b="1" dirty="0" smtClean="0"/>
              <a:t> １</a:t>
            </a:r>
            <a:r>
              <a:rPr lang="zh-CN" altLang="en-US" b="1" dirty="0"/>
              <a:t>．乘积型 </a:t>
            </a:r>
            <a:r>
              <a:rPr lang="en-US" altLang="zh-CN" dirty="0" smtClean="0"/>
              <a:t/>
            </a:r>
            <a:br>
              <a:rPr lang="en-US" altLang="zh-CN" dirty="0" smtClean="0"/>
            </a:br>
            <a:r>
              <a:rPr lang="en-US" altLang="zh-CN" dirty="0"/>
              <a:t> </a:t>
            </a:r>
            <a:r>
              <a:rPr lang="en-US" altLang="zh-CN" dirty="0" smtClean="0"/>
              <a:t>      </a:t>
            </a:r>
            <a:r>
              <a:rPr lang="zh-CN" altLang="en-US" dirty="0" smtClean="0"/>
              <a:t>乘</a:t>
            </a:r>
            <a:r>
              <a:rPr lang="zh-CN" altLang="en-US" dirty="0"/>
              <a:t>积型同步检波是直接把本地恢复载波与接收信号相乘，用低通滤波器将低频信号提取出来。在这种检波器中，要求恢复载波与发送端的载波同频同相。如果其频率或相位有 一定的偏差，将会使恢复出来的调制信号产生失真。</a:t>
            </a:r>
            <a:br>
              <a:rPr lang="zh-CN" altLang="en-US" dirty="0"/>
            </a:br>
            <a:r>
              <a:rPr lang="zh-CN" altLang="en-US" dirty="0" smtClean="0"/>
              <a:t/>
            </a:r>
            <a:br>
              <a:rPr lang="zh-CN" altLang="en-US" dirty="0" smtClean="0"/>
            </a:br>
            <a:endParaRPr lang="zh-CN" altLang="en-US" dirty="0"/>
          </a:p>
        </p:txBody>
      </p:sp>
    </p:spTree>
    <p:extLst>
      <p:ext uri="{BB962C8B-B14F-4D97-AF65-F5344CB8AC3E}">
        <p14:creationId xmlns:p14="http://schemas.microsoft.com/office/powerpoint/2010/main" val="21722502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设</a:t>
                </a:r>
                <a:r>
                  <a:rPr lang="zh-CN" altLang="en-US" dirty="0"/>
                  <a:t>输入信号为双边带信号，即 </a:t>
                </a:r>
                <a:r>
                  <a:rPr lang="en-US" altLang="zh-CN" dirty="0" smtClean="0"/>
                  <a:t>u</a:t>
                </a:r>
                <a:r>
                  <a:rPr lang="en-US" altLang="zh-CN" baseline="-25000" dirty="0" smtClean="0"/>
                  <a:t>s</a:t>
                </a:r>
                <a:r>
                  <a:rPr lang="zh-CN" altLang="en-US" dirty="0" smtClean="0"/>
                  <a:t>＝ </a:t>
                </a:r>
                <a:r>
                  <a:rPr lang="en-US" altLang="zh-CN" dirty="0" smtClean="0"/>
                  <a:t>U</a:t>
                </a:r>
                <a:r>
                  <a:rPr lang="en-US" altLang="zh-CN" baseline="-25000" dirty="0" smtClean="0"/>
                  <a:t>s</a:t>
                </a:r>
                <a:r>
                  <a:rPr lang="en-US" altLang="zh-CN" dirty="0" smtClean="0"/>
                  <a:t>cos</a:t>
                </a:r>
                <a:r>
                  <a:rPr lang="el-GR" altLang="zh-CN" dirty="0" smtClean="0"/>
                  <a:t>Ω</a:t>
                </a:r>
                <a:r>
                  <a:rPr lang="en-US" altLang="zh-CN" dirty="0" smtClean="0"/>
                  <a:t>t</a:t>
                </a:r>
                <a:r>
                  <a:rPr lang="zh-CN" altLang="en-US" dirty="0" smtClean="0"/>
                  <a:t> </a:t>
                </a:r>
                <a:r>
                  <a:rPr lang="en-US" altLang="zh-CN" dirty="0" smtClean="0"/>
                  <a:t>cos</a:t>
                </a:r>
                <a:r>
                  <a:rPr lang="el-GR" altLang="zh-CN" dirty="0" smtClean="0"/>
                  <a:t>ω</a:t>
                </a:r>
                <a:r>
                  <a:rPr lang="en-US" altLang="zh-CN" baseline="-25000" dirty="0" smtClean="0"/>
                  <a:t>c</a:t>
                </a:r>
                <a:r>
                  <a:rPr lang="en-US" altLang="zh-CN" dirty="0" smtClean="0"/>
                  <a:t>t</a:t>
                </a:r>
                <a:r>
                  <a:rPr lang="zh-CN" altLang="en-US" dirty="0" smtClean="0"/>
                  <a:t> </a:t>
                </a:r>
                <a:r>
                  <a:rPr lang="zh-CN" altLang="en-US" dirty="0"/>
                  <a:t>，本地恢复载波 </a:t>
                </a:r>
                <a:r>
                  <a:rPr lang="en-US" altLang="zh-CN" dirty="0" smtClean="0"/>
                  <a:t>u</a:t>
                </a:r>
                <a:r>
                  <a:rPr lang="en-US" altLang="zh-CN" baseline="-25000" dirty="0" smtClean="0"/>
                  <a:t>r</a:t>
                </a:r>
                <a:r>
                  <a:rPr lang="zh-CN" altLang="en-US" dirty="0" smtClean="0"/>
                  <a:t>＝ </a:t>
                </a:r>
                <a:r>
                  <a:rPr lang="en-US" altLang="zh-CN" dirty="0" smtClean="0"/>
                  <a:t>U</a:t>
                </a:r>
                <a:r>
                  <a:rPr lang="en-US" altLang="zh-CN" baseline="-25000" dirty="0" smtClean="0"/>
                  <a:t>r</a:t>
                </a:r>
                <a:r>
                  <a:rPr lang="zh-CN" altLang="en-US" dirty="0" smtClean="0"/>
                  <a:t> </a:t>
                </a:r>
                <a:r>
                  <a:rPr lang="en-US" altLang="zh-CN" dirty="0" smtClean="0"/>
                  <a:t>cos(</a:t>
                </a:r>
                <a:r>
                  <a:rPr lang="el-GR" altLang="zh-CN" dirty="0" smtClean="0"/>
                  <a:t>ω</a:t>
                </a:r>
                <a:r>
                  <a:rPr lang="en-US" altLang="zh-CN" baseline="-25000" dirty="0" smtClean="0"/>
                  <a:t>r</a:t>
                </a:r>
                <a:r>
                  <a:rPr lang="en-US" altLang="zh-CN" dirty="0" smtClean="0"/>
                  <a:t>t</a:t>
                </a:r>
                <a:r>
                  <a:rPr lang="zh-CN" altLang="en-US" dirty="0" smtClean="0"/>
                  <a:t>＋</a:t>
                </a:r>
                <a14:m>
                  <m:oMath xmlns:m="http://schemas.openxmlformats.org/officeDocument/2006/math">
                    <m:r>
                      <a:rPr lang="zh-CN" altLang="en-US" i="1" smtClean="0">
                        <a:latin typeface="Cambria Math" panose="02040503050406030204" pitchFamily="18" charset="0"/>
                      </a:rPr>
                      <m:t>𝜑</m:t>
                    </m:r>
                  </m:oMath>
                </a14:m>
                <a:r>
                  <a:rPr lang="en-US" altLang="zh-CN" dirty="0" smtClean="0"/>
                  <a:t>)</a:t>
                </a:r>
                <a:r>
                  <a:rPr lang="zh-CN" altLang="el-GR" dirty="0" smtClean="0"/>
                  <a:t>，</a:t>
                </a:r>
                <a:r>
                  <a:rPr lang="zh-CN" altLang="en-US" dirty="0" smtClean="0"/>
                  <a:t>这</a:t>
                </a:r>
                <a:r>
                  <a:rPr lang="zh-CN" altLang="en-US" dirty="0"/>
                  <a:t>两个信号相乘</a:t>
                </a:r>
                <a:r>
                  <a:rPr lang="zh-CN" altLang="en-US" dirty="0" smtClean="0"/>
                  <a:t>：</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zh-CN" altLang="en-US" dirty="0"/>
                  <a:t>经低通滤波器输出，且考</a:t>
                </a:r>
                <a:r>
                  <a:rPr lang="zh-CN" altLang="en-US" dirty="0" smtClean="0"/>
                  <a:t>虑</a:t>
                </a:r>
                <a:r>
                  <a:rPr lang="el-GR" altLang="zh-CN" dirty="0" smtClean="0"/>
                  <a:t>ω</a:t>
                </a:r>
                <a:r>
                  <a:rPr lang="en-US" altLang="zh-CN" baseline="-25000" dirty="0" smtClean="0"/>
                  <a:t>r</a:t>
                </a:r>
                <a:r>
                  <a:rPr lang="zh-CN" altLang="en-US" dirty="0" smtClean="0"/>
                  <a:t>－ </a:t>
                </a:r>
                <a:r>
                  <a:rPr lang="el-GR" altLang="zh-CN" dirty="0" smtClean="0"/>
                  <a:t>ω</a:t>
                </a:r>
                <a:r>
                  <a:rPr lang="en-US" altLang="zh-CN" baseline="-25000" dirty="0" smtClean="0"/>
                  <a:t>c</a:t>
                </a:r>
                <a:r>
                  <a:rPr lang="zh-CN" altLang="en-US" dirty="0" smtClean="0"/>
                  <a:t>＝ </a:t>
                </a:r>
                <a:r>
                  <a:rPr lang="el-GR" altLang="zh-CN" dirty="0"/>
                  <a:t>Δ </a:t>
                </a:r>
                <a:r>
                  <a:rPr lang="el-GR" altLang="zh-CN" dirty="0" smtClean="0"/>
                  <a:t>ω</a:t>
                </a:r>
                <a:r>
                  <a:rPr lang="en-US" altLang="zh-CN" baseline="-25000" dirty="0" smtClean="0"/>
                  <a:t>c</a:t>
                </a:r>
                <a:r>
                  <a:rPr lang="zh-CN" altLang="en-US" dirty="0" smtClean="0"/>
                  <a:t>在</a:t>
                </a:r>
                <a:r>
                  <a:rPr lang="zh-CN" altLang="en-US" dirty="0"/>
                  <a:t>低通滤波器频带内，有 </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由</a:t>
                </a:r>
                <a:r>
                  <a:rPr lang="zh-CN" altLang="en-US" dirty="0"/>
                  <a:t>上式可以看出，当恢复载波与发射载波同频同相时，</a:t>
                </a:r>
                <a:r>
                  <a:rPr lang="zh-CN" altLang="en-US" dirty="0" smtClean="0"/>
                  <a:t>即</a:t>
                </a:r>
                <a:r>
                  <a:rPr lang="el-GR" altLang="zh-CN" dirty="0" smtClean="0"/>
                  <a:t>ω</a:t>
                </a:r>
                <a:r>
                  <a:rPr lang="en-US" altLang="zh-CN" baseline="-25000" dirty="0" smtClean="0"/>
                  <a:t>r</a:t>
                </a:r>
                <a:r>
                  <a:rPr lang="zh-CN" altLang="en-US" dirty="0" smtClean="0"/>
                  <a:t>＝</a:t>
                </a:r>
                <a:r>
                  <a:rPr lang="el-GR" altLang="zh-CN" dirty="0" smtClean="0"/>
                  <a:t>ω</a:t>
                </a:r>
                <a:r>
                  <a:rPr lang="en-US" altLang="zh-CN" baseline="-25000" dirty="0" smtClean="0"/>
                  <a:t>c</a:t>
                </a:r>
                <a:r>
                  <a:rPr lang="zh-CN" altLang="en-US" dirty="0" smtClean="0"/>
                  <a:t>，</a:t>
                </a:r>
                <a14:m>
                  <m:oMath xmlns:m="http://schemas.openxmlformats.org/officeDocument/2006/math">
                    <m:r>
                      <a:rPr lang="zh-CN" altLang="en-US" i="1">
                        <a:latin typeface="Cambria Math" panose="02040503050406030204" pitchFamily="18" charset="0"/>
                      </a:rPr>
                      <m:t>𝜑</m:t>
                    </m:r>
                  </m:oMath>
                </a14:m>
                <a:r>
                  <a:rPr lang="zh-CN" altLang="el-GR" dirty="0" smtClean="0"/>
                  <a:t>＝</a:t>
                </a:r>
                <a:r>
                  <a:rPr lang="en-US" altLang="zh-CN" dirty="0" smtClean="0"/>
                  <a:t>0</a:t>
                </a:r>
                <a:r>
                  <a:rPr lang="zh-CN" altLang="el-GR" dirty="0" smtClean="0"/>
                  <a:t>，</a:t>
                </a:r>
                <a:r>
                  <a:rPr lang="zh-CN" altLang="en-US" dirty="0"/>
                  <a:t>则：</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1082"/>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628650" y="2118325"/>
            <a:ext cx="8041898" cy="1002827"/>
          </a:xfrm>
          <a:prstGeom prst="rect">
            <a:avLst/>
          </a:prstGeom>
        </p:spPr>
      </p:pic>
      <p:pic>
        <p:nvPicPr>
          <p:cNvPr id="4" name="图片 3"/>
          <p:cNvPicPr>
            <a:picLocks noChangeAspect="1"/>
          </p:cNvPicPr>
          <p:nvPr/>
        </p:nvPicPr>
        <p:blipFill>
          <a:blip r:embed="rId4"/>
          <a:stretch>
            <a:fillRect/>
          </a:stretch>
        </p:blipFill>
        <p:spPr>
          <a:xfrm>
            <a:off x="2391674" y="4440011"/>
            <a:ext cx="4360651" cy="452745"/>
          </a:xfrm>
          <a:prstGeom prst="rect">
            <a:avLst/>
          </a:prstGeom>
        </p:spPr>
      </p:pic>
      <p:sp>
        <p:nvSpPr>
          <p:cNvPr id="5" name="矩形 4"/>
          <p:cNvSpPr/>
          <p:nvPr/>
        </p:nvSpPr>
        <p:spPr>
          <a:xfrm>
            <a:off x="7488591" y="3088084"/>
            <a:ext cx="931665" cy="461665"/>
          </a:xfrm>
          <a:prstGeom prst="rect">
            <a:avLst/>
          </a:prstGeom>
        </p:spPr>
        <p:txBody>
          <a:bodyPr wrap="none">
            <a:spAutoFit/>
          </a:bodyPr>
          <a:lstStyle/>
          <a:p>
            <a:r>
              <a:rPr lang="en-US" altLang="zh-CN" sz="2400" dirty="0" smtClean="0"/>
              <a:t>(6-50)</a:t>
            </a:r>
            <a:endParaRPr lang="zh-CN" altLang="en-US" sz="2400" dirty="0"/>
          </a:p>
        </p:txBody>
      </p:sp>
      <p:sp>
        <p:nvSpPr>
          <p:cNvPr id="6" name="矩形 5"/>
          <p:cNvSpPr/>
          <p:nvPr/>
        </p:nvSpPr>
        <p:spPr>
          <a:xfrm>
            <a:off x="7459260" y="4431091"/>
            <a:ext cx="931665" cy="461665"/>
          </a:xfrm>
          <a:prstGeom prst="rect">
            <a:avLst/>
          </a:prstGeom>
        </p:spPr>
        <p:txBody>
          <a:bodyPr wrap="none">
            <a:spAutoFit/>
          </a:bodyPr>
          <a:lstStyle/>
          <a:p>
            <a:r>
              <a:rPr lang="en-US" altLang="zh-CN" sz="2400" dirty="0" smtClean="0"/>
              <a:t>(6-51)</a:t>
            </a:r>
            <a:endParaRPr lang="zh-CN" altLang="en-US" sz="2400" dirty="0"/>
          </a:p>
        </p:txBody>
      </p:sp>
    </p:spTree>
    <p:extLst>
      <p:ext uri="{BB962C8B-B14F-4D97-AF65-F5344CB8AC3E}">
        <p14:creationId xmlns:p14="http://schemas.microsoft.com/office/powerpoint/2010/main" val="1348933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en-US" altLang="zh-CN" dirty="0" smtClean="0"/>
                  <a:t/>
                </a:r>
                <a:br>
                  <a:rPr lang="en-US" altLang="zh-CN" dirty="0" smtClean="0"/>
                </a:br>
                <a:r>
                  <a:rPr lang="en-US" altLang="zh-CN" dirty="0" smtClean="0"/>
                  <a:t>       </a:t>
                </a:r>
                <a:r>
                  <a:rPr lang="zh-CN" altLang="en-US" dirty="0" smtClean="0"/>
                  <a:t>无</a:t>
                </a:r>
                <a:r>
                  <a:rPr lang="zh-CN" altLang="en-US" dirty="0"/>
                  <a:t>失真地将调制信号恢复出来。若恢复载波与发射载频有一定的频差，</a:t>
                </a:r>
                <a:r>
                  <a:rPr lang="zh-CN" altLang="en-US" dirty="0" smtClean="0"/>
                  <a:t>即</a:t>
                </a:r>
                <a:r>
                  <a:rPr lang="el-GR" altLang="zh-CN" dirty="0" smtClean="0"/>
                  <a:t>ω</a:t>
                </a:r>
                <a:r>
                  <a:rPr lang="en-US" altLang="zh-CN" baseline="-25000" dirty="0" smtClean="0"/>
                  <a:t>r</a:t>
                </a:r>
                <a:r>
                  <a:rPr lang="zh-CN" altLang="en-US" dirty="0" smtClean="0"/>
                  <a:t>＝</a:t>
                </a:r>
                <a:r>
                  <a:rPr lang="el-GR" altLang="zh-CN" dirty="0" smtClean="0"/>
                  <a:t>ω</a:t>
                </a:r>
                <a:r>
                  <a:rPr lang="en-US" altLang="zh-CN" baseline="-25000" dirty="0" smtClean="0"/>
                  <a:t>c</a:t>
                </a:r>
                <a:r>
                  <a:rPr lang="zh-CN" altLang="en-US" dirty="0" smtClean="0"/>
                  <a:t>＋</a:t>
                </a:r>
                <a:r>
                  <a:rPr lang="el-GR" altLang="zh-CN" dirty="0" smtClean="0"/>
                  <a:t>Δ ω</a:t>
                </a:r>
                <a:r>
                  <a:rPr lang="en-US" altLang="zh-CN" baseline="-25000" dirty="0" smtClean="0"/>
                  <a:t>c</a:t>
                </a:r>
                <a:r>
                  <a:rPr lang="zh-CN" altLang="en-US" dirty="0" smtClean="0"/>
                  <a:t>，</a:t>
                </a:r>
                <a:r>
                  <a:rPr lang="zh-CN" altLang="en-US" dirty="0"/>
                  <a:t>则</a:t>
                </a:r>
                <a:r>
                  <a:rPr lang="zh-CN" altLang="en-US" dirty="0" smtClean="0"/>
                  <a:t>：</a:t>
                </a:r>
                <a:r>
                  <a:rPr lang="en-US" altLang="zh-CN" dirty="0" smtClean="0"/>
                  <a:t/>
                </a:r>
                <a:br>
                  <a:rPr lang="en-US" altLang="zh-CN" dirty="0" smtClean="0"/>
                </a:br>
                <a:r>
                  <a:rPr lang="en-US" altLang="zh-CN" dirty="0"/>
                  <a:t/>
                </a:r>
                <a:br>
                  <a:rPr lang="en-US" altLang="zh-CN" dirty="0"/>
                </a:br>
                <a:r>
                  <a:rPr lang="zh-CN" altLang="en-US" dirty="0"/>
                  <a:t>引起振幅失真。若有一定的相差，则</a:t>
                </a:r>
                <a:r>
                  <a:rPr lang="zh-CN" altLang="en-US" dirty="0" smtClean="0"/>
                  <a:t>：</a:t>
                </a:r>
                <a:r>
                  <a:rPr lang="en-US" altLang="zh-CN" dirty="0" smtClean="0"/>
                  <a:t/>
                </a:r>
                <a:br>
                  <a:rPr lang="en-US" altLang="zh-CN" dirty="0" smtClean="0"/>
                </a:br>
                <a:r>
                  <a:rPr lang="en-US" altLang="zh-CN" dirty="0"/>
                  <a:t/>
                </a:r>
                <a:br>
                  <a:rPr lang="en-US" altLang="zh-CN" dirty="0"/>
                </a:br>
                <a:r>
                  <a:rPr lang="zh-CN" altLang="en-US" dirty="0"/>
                  <a:t>相当于引入一个振幅的衰减因子</a:t>
                </a:r>
                <a:r>
                  <a:rPr lang="en-US" altLang="zh-CN" dirty="0" smtClean="0"/>
                  <a:t>c</a:t>
                </a:r>
                <a14:m>
                  <m:oMath xmlns:m="http://schemas.openxmlformats.org/officeDocument/2006/math">
                    <m:r>
                      <m:rPr>
                        <m:sty m:val="p"/>
                      </m:rPr>
                      <a:rPr lang="en-US" altLang="zh-CN" b="0" i="0" smtClean="0">
                        <a:latin typeface="Cambria Math" panose="02040503050406030204" pitchFamily="18" charset="0"/>
                      </a:rPr>
                      <m:t>os</m:t>
                    </m:r>
                    <m:r>
                      <a:rPr lang="zh-CN" altLang="en-US" i="1" smtClean="0">
                        <a:latin typeface="Cambria Math" panose="02040503050406030204" pitchFamily="18" charset="0"/>
                      </a:rPr>
                      <m:t>𝜑</m:t>
                    </m:r>
                  </m:oMath>
                </a14:m>
                <a:r>
                  <a:rPr lang="zh-CN" altLang="el-GR" dirty="0" smtClean="0"/>
                  <a:t>，</a:t>
                </a:r>
                <a:r>
                  <a:rPr lang="zh-CN" altLang="en-US" dirty="0"/>
                  <a:t>当</a:t>
                </a:r>
                <a14:m>
                  <m:oMath xmlns:m="http://schemas.openxmlformats.org/officeDocument/2006/math">
                    <m:r>
                      <a:rPr lang="zh-CN" altLang="en-US" i="1">
                        <a:latin typeface="Cambria Math" panose="02040503050406030204" pitchFamily="18" charset="0"/>
                      </a:rPr>
                      <m:t>𝜑</m:t>
                    </m:r>
                  </m:oMath>
                </a14:m>
                <a:r>
                  <a:rPr lang="zh-CN" altLang="el-GR" dirty="0"/>
                  <a:t>＝</a:t>
                </a:r>
                <a:r>
                  <a:rPr lang="el-GR" altLang="zh-CN" dirty="0" smtClean="0"/>
                  <a:t>π</a:t>
                </a:r>
                <a:r>
                  <a:rPr lang="en-US" altLang="zh-CN" dirty="0" smtClean="0"/>
                  <a:t>/2</a:t>
                </a:r>
                <a:r>
                  <a:rPr lang="zh-CN" altLang="en-US" dirty="0" smtClean="0"/>
                  <a:t>时</a:t>
                </a:r>
                <a:r>
                  <a:rPr lang="zh-CN" altLang="en-US" dirty="0"/>
                  <a:t>， </a:t>
                </a:r>
                <a:r>
                  <a:rPr lang="en-US" altLang="zh-CN" dirty="0" smtClean="0"/>
                  <a:t>u</a:t>
                </a:r>
                <a:r>
                  <a:rPr lang="en-US" altLang="zh-CN" baseline="-25000" dirty="0" smtClean="0"/>
                  <a:t>o</a:t>
                </a:r>
                <a:r>
                  <a:rPr lang="zh-CN" altLang="en-US" dirty="0" smtClean="0"/>
                  <a:t>＝</a:t>
                </a:r>
                <a:r>
                  <a:rPr lang="en-US" altLang="zh-CN" dirty="0" smtClean="0"/>
                  <a:t>0</a:t>
                </a:r>
                <a:r>
                  <a:rPr lang="zh-CN" altLang="en-US" dirty="0" smtClean="0"/>
                  <a:t>。</a:t>
                </a:r>
                <a:r>
                  <a:rPr lang="zh-CN" altLang="en-US" dirty="0"/>
                  <a:t>当</a:t>
                </a:r>
                <a14:m>
                  <m:oMath xmlns:m="http://schemas.openxmlformats.org/officeDocument/2006/math">
                    <m:r>
                      <a:rPr lang="zh-CN" altLang="en-US" i="1">
                        <a:latin typeface="Cambria Math" panose="02040503050406030204" pitchFamily="18" charset="0"/>
                      </a:rPr>
                      <m:t>𝜑</m:t>
                    </m:r>
                  </m:oMath>
                </a14:m>
                <a:r>
                  <a:rPr lang="zh-CN" altLang="en-US" dirty="0"/>
                  <a:t>是一个随时间变化的</a:t>
                </a:r>
                <a:r>
                  <a:rPr lang="zh-CN" altLang="en-US" dirty="0" smtClean="0"/>
                  <a:t>变量</a:t>
                </a:r>
                <a:r>
                  <a:rPr lang="zh-CN" altLang="en-US" dirty="0"/>
                  <a:t>时，</a:t>
                </a:r>
                <a:r>
                  <a:rPr lang="zh-CN" altLang="en-US" dirty="0" smtClean="0"/>
                  <a:t>即</a:t>
                </a:r>
                <a14:m>
                  <m:oMath xmlns:m="http://schemas.openxmlformats.org/officeDocument/2006/math">
                    <m:r>
                      <a:rPr lang="zh-CN" altLang="en-US" i="1">
                        <a:latin typeface="Cambria Math" panose="02040503050406030204" pitchFamily="18" charset="0"/>
                      </a:rPr>
                      <m:t>𝜑</m:t>
                    </m:r>
                  </m:oMath>
                </a14:m>
                <a:r>
                  <a:rPr lang="zh-CN" altLang="el-GR" dirty="0"/>
                  <a:t>＝</a:t>
                </a:r>
                <a14:m>
                  <m:oMath xmlns:m="http://schemas.openxmlformats.org/officeDocument/2006/math">
                    <m:r>
                      <a:rPr lang="zh-CN" altLang="en-US" i="1">
                        <a:latin typeface="Cambria Math" panose="02040503050406030204" pitchFamily="18" charset="0"/>
                      </a:rPr>
                      <m:t>𝜑</m:t>
                    </m:r>
                  </m:oMath>
                </a14:m>
                <a:r>
                  <a:rPr lang="en-US" altLang="zh-CN" dirty="0" smtClean="0"/>
                  <a:t>(t)</a:t>
                </a:r>
                <a:r>
                  <a:rPr lang="zh-CN" altLang="en-US" dirty="0" smtClean="0"/>
                  <a:t>时</a:t>
                </a:r>
                <a:r>
                  <a:rPr lang="zh-CN" altLang="en-US" dirty="0"/>
                  <a:t>，恢复出的解调信号将产生振幅失真。</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3303636" y="998484"/>
            <a:ext cx="2536728" cy="507346"/>
          </a:xfrm>
          <a:prstGeom prst="rect">
            <a:avLst/>
          </a:prstGeom>
        </p:spPr>
      </p:pic>
      <p:pic>
        <p:nvPicPr>
          <p:cNvPr id="4" name="图片 3"/>
          <p:cNvPicPr>
            <a:picLocks noChangeAspect="1"/>
          </p:cNvPicPr>
          <p:nvPr/>
        </p:nvPicPr>
        <p:blipFill>
          <a:blip r:embed="rId4"/>
          <a:stretch>
            <a:fillRect/>
          </a:stretch>
        </p:blipFill>
        <p:spPr>
          <a:xfrm>
            <a:off x="2715677" y="2570978"/>
            <a:ext cx="3715600" cy="403870"/>
          </a:xfrm>
          <a:prstGeom prst="rect">
            <a:avLst/>
          </a:prstGeom>
        </p:spPr>
      </p:pic>
      <p:pic>
        <p:nvPicPr>
          <p:cNvPr id="5" name="图片 4"/>
          <p:cNvPicPr>
            <a:picLocks noChangeAspect="1"/>
          </p:cNvPicPr>
          <p:nvPr/>
        </p:nvPicPr>
        <p:blipFill>
          <a:blip r:embed="rId5"/>
          <a:stretch>
            <a:fillRect/>
          </a:stretch>
        </p:blipFill>
        <p:spPr>
          <a:xfrm>
            <a:off x="3039741" y="3453191"/>
            <a:ext cx="3064518" cy="488737"/>
          </a:xfrm>
          <a:prstGeom prst="rect">
            <a:avLst/>
          </a:prstGeom>
        </p:spPr>
      </p:pic>
      <p:sp>
        <p:nvSpPr>
          <p:cNvPr id="6" name="矩形 5"/>
          <p:cNvSpPr/>
          <p:nvPr/>
        </p:nvSpPr>
        <p:spPr>
          <a:xfrm>
            <a:off x="7122831" y="1021324"/>
            <a:ext cx="931665" cy="461665"/>
          </a:xfrm>
          <a:prstGeom prst="rect">
            <a:avLst/>
          </a:prstGeom>
        </p:spPr>
        <p:txBody>
          <a:bodyPr wrap="none">
            <a:spAutoFit/>
          </a:bodyPr>
          <a:lstStyle/>
          <a:p>
            <a:r>
              <a:rPr lang="en-US" altLang="zh-CN" sz="2400" dirty="0" smtClean="0"/>
              <a:t>(6-52)</a:t>
            </a:r>
            <a:endParaRPr lang="zh-CN" altLang="en-US" sz="2400" dirty="0"/>
          </a:p>
        </p:txBody>
      </p:sp>
      <p:sp>
        <p:nvSpPr>
          <p:cNvPr id="7" name="矩形 6"/>
          <p:cNvSpPr/>
          <p:nvPr/>
        </p:nvSpPr>
        <p:spPr>
          <a:xfrm>
            <a:off x="7122830" y="2513183"/>
            <a:ext cx="931665" cy="461665"/>
          </a:xfrm>
          <a:prstGeom prst="rect">
            <a:avLst/>
          </a:prstGeom>
        </p:spPr>
        <p:txBody>
          <a:bodyPr wrap="none">
            <a:spAutoFit/>
          </a:bodyPr>
          <a:lstStyle/>
          <a:p>
            <a:r>
              <a:rPr lang="en-US" altLang="zh-CN" sz="2400" dirty="0" smtClean="0"/>
              <a:t>(6-53)</a:t>
            </a:r>
            <a:endParaRPr lang="zh-CN" altLang="en-US" sz="2400" dirty="0"/>
          </a:p>
        </p:txBody>
      </p:sp>
      <p:sp>
        <p:nvSpPr>
          <p:cNvPr id="10" name="矩形 9"/>
          <p:cNvSpPr/>
          <p:nvPr/>
        </p:nvSpPr>
        <p:spPr>
          <a:xfrm>
            <a:off x="7122830" y="3374216"/>
            <a:ext cx="931665" cy="461665"/>
          </a:xfrm>
          <a:prstGeom prst="rect">
            <a:avLst/>
          </a:prstGeom>
        </p:spPr>
        <p:txBody>
          <a:bodyPr wrap="none">
            <a:spAutoFit/>
          </a:bodyPr>
          <a:lstStyle/>
          <a:p>
            <a:r>
              <a:rPr lang="en-US" altLang="zh-CN" sz="2400" dirty="0" smtClean="0"/>
              <a:t>(6-54)</a:t>
            </a:r>
            <a:endParaRPr lang="zh-CN" altLang="en-US" sz="2400" dirty="0"/>
          </a:p>
        </p:txBody>
      </p:sp>
    </p:spTree>
    <p:extLst>
      <p:ext uri="{BB962C8B-B14F-4D97-AF65-F5344CB8AC3E}">
        <p14:creationId xmlns:p14="http://schemas.microsoft.com/office/powerpoint/2010/main" val="1773726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r>
            <a:br>
              <a:rPr lang="en-US" altLang="zh-CN" dirty="0" smtClean="0"/>
            </a:br>
            <a:r>
              <a:rPr lang="en-US" altLang="zh-CN" dirty="0"/>
              <a:t> </a:t>
            </a:r>
            <a:r>
              <a:rPr lang="en-US" altLang="zh-CN" dirty="0" smtClean="0"/>
              <a:t>       </a:t>
            </a:r>
            <a:r>
              <a:rPr lang="zh-CN" altLang="en-US" dirty="0" smtClean="0"/>
              <a:t>３</a:t>
            </a:r>
            <a:r>
              <a:rPr lang="zh-CN" altLang="en-US" dirty="0"/>
              <a:t>）调幅波的功率 平均功率（简称功率）是对恒定幅度、恒定频率的正弦波而言的。调幅波的幅度是变化的， 所以它存在几种状态下的功率，如载波功率、最大功率及最小功率、调幅波的平均功率等。 </a:t>
            </a:r>
            <a:r>
              <a:rPr lang="en-US" altLang="zh-CN" dirty="0" smtClean="0"/>
              <a:t/>
            </a:r>
            <a:br>
              <a:rPr lang="en-US" altLang="zh-CN" dirty="0" smtClean="0"/>
            </a:br>
            <a:r>
              <a:rPr lang="en-US" altLang="zh-CN" dirty="0" smtClean="0"/>
              <a:t>         </a:t>
            </a:r>
            <a:r>
              <a:rPr lang="zh-CN" altLang="en-US" dirty="0" smtClean="0"/>
              <a:t>在</a:t>
            </a:r>
            <a:r>
              <a:rPr lang="zh-CN" altLang="en-US" dirty="0"/>
              <a:t>负载电</a:t>
            </a:r>
            <a:r>
              <a:rPr lang="zh-CN" altLang="en-US" dirty="0" smtClean="0"/>
              <a:t>阻</a:t>
            </a:r>
            <a:r>
              <a:rPr lang="en-US" altLang="zh-CN" dirty="0" smtClean="0"/>
              <a:t>R</a:t>
            </a:r>
            <a:r>
              <a:rPr lang="en-US" altLang="zh-CN" baseline="-25000" dirty="0" smtClean="0"/>
              <a:t>L</a:t>
            </a:r>
            <a:r>
              <a:rPr lang="zh-CN" altLang="en-US" dirty="0" smtClean="0"/>
              <a:t>上</a:t>
            </a:r>
            <a:r>
              <a:rPr lang="zh-CN" altLang="en-US" dirty="0"/>
              <a:t>消耗的载波功率为</a:t>
            </a:r>
          </a:p>
        </p:txBody>
      </p:sp>
      <p:pic>
        <p:nvPicPr>
          <p:cNvPr id="4" name="图片 3"/>
          <p:cNvPicPr>
            <a:picLocks noChangeAspect="1"/>
          </p:cNvPicPr>
          <p:nvPr/>
        </p:nvPicPr>
        <p:blipFill>
          <a:blip r:embed="rId2"/>
          <a:stretch>
            <a:fillRect/>
          </a:stretch>
        </p:blipFill>
        <p:spPr>
          <a:xfrm>
            <a:off x="2303894" y="4234053"/>
            <a:ext cx="3950057" cy="908514"/>
          </a:xfrm>
          <a:prstGeom prst="rect">
            <a:avLst/>
          </a:prstGeom>
        </p:spPr>
      </p:pic>
      <p:sp>
        <p:nvSpPr>
          <p:cNvPr id="5" name="矩形 4"/>
          <p:cNvSpPr/>
          <p:nvPr/>
        </p:nvSpPr>
        <p:spPr>
          <a:xfrm>
            <a:off x="7093822" y="4457477"/>
            <a:ext cx="776175" cy="461665"/>
          </a:xfrm>
          <a:prstGeom prst="rect">
            <a:avLst/>
          </a:prstGeom>
        </p:spPr>
        <p:txBody>
          <a:bodyPr wrap="none">
            <a:spAutoFit/>
          </a:bodyPr>
          <a:lstStyle/>
          <a:p>
            <a:r>
              <a:rPr lang="en-US" altLang="zh-CN" sz="2400" dirty="0" smtClean="0"/>
              <a:t>(6-8)</a:t>
            </a:r>
            <a:endParaRPr lang="zh-CN" altLang="en-US" sz="2400" dirty="0"/>
          </a:p>
        </p:txBody>
      </p:sp>
    </p:spTree>
    <p:extLst>
      <p:ext uri="{BB962C8B-B14F-4D97-AF65-F5344CB8AC3E}">
        <p14:creationId xmlns:p14="http://schemas.microsoft.com/office/powerpoint/2010/main" val="25393824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类</a:t>
            </a:r>
            <a:r>
              <a:rPr lang="zh-CN" altLang="en-US" dirty="0"/>
              <a:t>似的分析也可以用</a:t>
            </a:r>
            <a:r>
              <a:rPr lang="zh-CN" altLang="en-US" dirty="0" smtClean="0"/>
              <a:t>于</a:t>
            </a:r>
            <a:r>
              <a:rPr lang="en-US" altLang="zh-CN" dirty="0" smtClean="0"/>
              <a:t>AM</a:t>
            </a:r>
            <a:r>
              <a:rPr lang="zh-CN" altLang="en-US" dirty="0" smtClean="0"/>
              <a:t>波和</a:t>
            </a:r>
            <a:r>
              <a:rPr lang="en-US" altLang="zh-CN" dirty="0" smtClean="0"/>
              <a:t>SSB</a:t>
            </a:r>
            <a:r>
              <a:rPr lang="zh-CN" altLang="en-US" dirty="0" smtClean="0"/>
              <a:t>波</a:t>
            </a:r>
            <a:r>
              <a:rPr lang="zh-CN" altLang="en-US" dirty="0"/>
              <a:t>。这种解调方式关键在于获得两个信号的乘 积，因此，第五章介绍的频谱线性搬移电路均可用于乘积型同步检波。</a:t>
            </a:r>
            <a:r>
              <a:rPr lang="zh-CN" altLang="en-US" dirty="0" smtClean="0"/>
              <a:t>图</a:t>
            </a:r>
            <a:r>
              <a:rPr lang="en-US" altLang="zh-CN" dirty="0" smtClean="0"/>
              <a:t>6-48</a:t>
            </a:r>
            <a:r>
              <a:rPr lang="zh-CN" altLang="en-US" dirty="0" smtClean="0"/>
              <a:t>为</a:t>
            </a:r>
            <a:r>
              <a:rPr lang="zh-CN" altLang="en-US" dirty="0"/>
              <a:t>几种乘 积型解调器的实际线路。</a:t>
            </a:r>
            <a:br>
              <a:rPr lang="zh-CN" altLang="en-US" dirty="0"/>
            </a:br>
            <a:endParaRPr lang="zh-CN" altLang="en-US" dirty="0"/>
          </a:p>
        </p:txBody>
      </p:sp>
    </p:spTree>
    <p:extLst>
      <p:ext uri="{BB962C8B-B14F-4D97-AF65-F5344CB8AC3E}">
        <p14:creationId xmlns:p14="http://schemas.microsoft.com/office/powerpoint/2010/main" val="32548429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696" y="998484"/>
            <a:ext cx="7865654" cy="4500108"/>
          </a:xfrm>
          <a:prstGeom prst="rect">
            <a:avLst/>
          </a:prstGeom>
        </p:spPr>
      </p:pic>
      <p:sp>
        <p:nvSpPr>
          <p:cNvPr id="4" name="矩形 3"/>
          <p:cNvSpPr/>
          <p:nvPr/>
        </p:nvSpPr>
        <p:spPr>
          <a:xfrm>
            <a:off x="2044705" y="5749950"/>
            <a:ext cx="5054589" cy="461665"/>
          </a:xfrm>
          <a:prstGeom prst="rect">
            <a:avLst/>
          </a:prstGeom>
        </p:spPr>
        <p:txBody>
          <a:bodyPr wrap="none">
            <a:spAutoFit/>
          </a:bodyPr>
          <a:lstStyle/>
          <a:p>
            <a:pPr algn="ctr"/>
            <a:r>
              <a:rPr lang="zh-CN" altLang="en-US" sz="2400" dirty="0" smtClean="0"/>
              <a:t>图</a:t>
            </a:r>
            <a:r>
              <a:rPr lang="en-US" altLang="zh-CN" sz="2400" dirty="0" smtClean="0"/>
              <a:t>6-48</a:t>
            </a:r>
            <a:r>
              <a:rPr lang="zh-CN" altLang="en-US" sz="2400" dirty="0"/>
              <a:t>　几种乘积型解调器实际线路</a:t>
            </a:r>
          </a:p>
        </p:txBody>
      </p:sp>
    </p:spTree>
    <p:extLst>
      <p:ext uri="{BB962C8B-B14F-4D97-AF65-F5344CB8AC3E}">
        <p14:creationId xmlns:p14="http://schemas.microsoft.com/office/powerpoint/2010/main" val="3437229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２</a:t>
            </a:r>
            <a:r>
              <a:rPr lang="zh-CN" altLang="en-US" b="1" dirty="0"/>
              <a:t>．叠加型 </a:t>
            </a:r>
            <a:r>
              <a:rPr lang="en-US" altLang="zh-CN" dirty="0" smtClean="0"/>
              <a:t/>
            </a:r>
            <a:br>
              <a:rPr lang="en-US" altLang="zh-CN" dirty="0" smtClean="0"/>
            </a:br>
            <a:r>
              <a:rPr lang="en-US" altLang="zh-CN" dirty="0"/>
              <a:t> </a:t>
            </a:r>
            <a:r>
              <a:rPr lang="en-US" altLang="zh-CN" dirty="0" smtClean="0"/>
              <a:t>      </a:t>
            </a:r>
            <a:r>
              <a:rPr lang="zh-CN" altLang="en-US" dirty="0" smtClean="0"/>
              <a:t>叠</a:t>
            </a:r>
            <a:r>
              <a:rPr lang="zh-CN" altLang="en-US" dirty="0"/>
              <a:t>加型同步检波是将双边带或单边带信号插入恢复载波，使之成为或近似为振幅调制信号，再利用包络检波器将调制信号恢复出来。对双边带信号而言，只要加入的恢复载波 电压在数值上满足一定的关系，就可得到一个不失真的振幅调制波。</a:t>
            </a:r>
            <a:r>
              <a:rPr lang="zh-CN" altLang="en-US" dirty="0" smtClean="0"/>
              <a:t>图</a:t>
            </a:r>
            <a:r>
              <a:rPr lang="en-US" altLang="zh-CN" dirty="0" smtClean="0"/>
              <a:t>6-49</a:t>
            </a:r>
            <a:r>
              <a:rPr lang="zh-CN" altLang="en-US" dirty="0" smtClean="0"/>
              <a:t>就</a:t>
            </a:r>
            <a:r>
              <a:rPr lang="zh-CN" altLang="en-US" dirty="0"/>
              <a:t>是一叠加 型同步检波器原理电路。下面分析单边带信号的叠加型同步检波。</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4974131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6368" y="1299972"/>
            <a:ext cx="5471263" cy="3735324"/>
          </a:xfrm>
          <a:prstGeom prst="rect">
            <a:avLst/>
          </a:prstGeom>
        </p:spPr>
      </p:pic>
      <p:sp>
        <p:nvSpPr>
          <p:cNvPr id="4" name="矩形 3"/>
          <p:cNvSpPr/>
          <p:nvPr/>
        </p:nvSpPr>
        <p:spPr>
          <a:xfrm>
            <a:off x="2010240" y="5413695"/>
            <a:ext cx="5123518" cy="461665"/>
          </a:xfrm>
          <a:prstGeom prst="rect">
            <a:avLst/>
          </a:prstGeom>
        </p:spPr>
        <p:txBody>
          <a:bodyPr wrap="none">
            <a:spAutoFit/>
          </a:bodyPr>
          <a:lstStyle/>
          <a:p>
            <a:pPr algn="ctr"/>
            <a:r>
              <a:rPr lang="zh-CN" altLang="en-US" sz="2400" dirty="0" smtClean="0"/>
              <a:t>图</a:t>
            </a:r>
            <a:r>
              <a:rPr lang="en-US" altLang="zh-CN" sz="2400" dirty="0" smtClean="0"/>
              <a:t>6-49</a:t>
            </a:r>
            <a:r>
              <a:rPr lang="zh-CN" altLang="en-US" sz="2400" dirty="0"/>
              <a:t>　叠加型同步检波器原理电路 </a:t>
            </a:r>
          </a:p>
        </p:txBody>
      </p:sp>
    </p:spTree>
    <p:extLst>
      <p:ext uri="{BB962C8B-B14F-4D97-AF65-F5344CB8AC3E}">
        <p14:creationId xmlns:p14="http://schemas.microsoft.com/office/powerpoint/2010/main" val="23350891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设</a:t>
            </a:r>
            <a:r>
              <a:rPr lang="zh-CN" altLang="en-US" dirty="0"/>
              <a:t>单频调制的单边带信号（上边带）</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恢</a:t>
            </a:r>
            <a:r>
              <a:rPr lang="zh-CN" altLang="en-US" dirty="0"/>
              <a:t>复载波</a:t>
            </a:r>
            <a:r>
              <a:rPr lang="zh-CN" altLang="en-US" dirty="0" smtClean="0"/>
              <a:t>为</a:t>
            </a:r>
            <a:r>
              <a:rPr lang="en-US" altLang="zh-CN" dirty="0" smtClean="0"/>
              <a:t/>
            </a:r>
            <a:br>
              <a:rPr lang="en-US" altLang="zh-CN" dirty="0" smtClean="0"/>
            </a:br>
            <a:r>
              <a:rPr lang="en-US" altLang="zh-CN" dirty="0"/>
              <a:t/>
            </a:r>
            <a:br>
              <a:rPr lang="en-US" altLang="zh-CN" dirty="0"/>
            </a:br>
            <a:r>
              <a:rPr lang="zh-CN" altLang="en-US" dirty="0" smtClean="0"/>
              <a:t>则</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a:t>式中</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628650" y="1596378"/>
            <a:ext cx="7797151" cy="366533"/>
          </a:xfrm>
          <a:prstGeom prst="rect">
            <a:avLst/>
          </a:prstGeom>
        </p:spPr>
      </p:pic>
      <p:pic>
        <p:nvPicPr>
          <p:cNvPr id="4" name="图片 3"/>
          <p:cNvPicPr>
            <a:picLocks noChangeAspect="1"/>
          </p:cNvPicPr>
          <p:nvPr/>
        </p:nvPicPr>
        <p:blipFill>
          <a:blip r:embed="rId3"/>
          <a:stretch>
            <a:fillRect/>
          </a:stretch>
        </p:blipFill>
        <p:spPr>
          <a:xfrm>
            <a:off x="2437964" y="2549098"/>
            <a:ext cx="4268072" cy="371694"/>
          </a:xfrm>
          <a:prstGeom prst="rect">
            <a:avLst/>
          </a:prstGeom>
        </p:spPr>
      </p:pic>
      <p:pic>
        <p:nvPicPr>
          <p:cNvPr id="5" name="图片 4"/>
          <p:cNvPicPr>
            <a:picLocks noChangeAspect="1"/>
          </p:cNvPicPr>
          <p:nvPr/>
        </p:nvPicPr>
        <p:blipFill>
          <a:blip r:embed="rId4"/>
          <a:stretch>
            <a:fillRect/>
          </a:stretch>
        </p:blipFill>
        <p:spPr>
          <a:xfrm>
            <a:off x="831899" y="3506979"/>
            <a:ext cx="7035733" cy="839749"/>
          </a:xfrm>
          <a:prstGeom prst="rect">
            <a:avLst/>
          </a:prstGeom>
        </p:spPr>
      </p:pic>
      <p:pic>
        <p:nvPicPr>
          <p:cNvPr id="6" name="图片 5"/>
          <p:cNvPicPr>
            <a:picLocks noChangeAspect="1"/>
          </p:cNvPicPr>
          <p:nvPr/>
        </p:nvPicPr>
        <p:blipFill>
          <a:blip r:embed="rId5"/>
          <a:stretch>
            <a:fillRect/>
          </a:stretch>
        </p:blipFill>
        <p:spPr>
          <a:xfrm>
            <a:off x="1348851" y="4932915"/>
            <a:ext cx="6001828" cy="1278700"/>
          </a:xfrm>
          <a:prstGeom prst="rect">
            <a:avLst/>
          </a:prstGeom>
        </p:spPr>
      </p:pic>
      <p:sp>
        <p:nvSpPr>
          <p:cNvPr id="7" name="矩形 6"/>
          <p:cNvSpPr/>
          <p:nvPr/>
        </p:nvSpPr>
        <p:spPr>
          <a:xfrm>
            <a:off x="7583685" y="3926853"/>
            <a:ext cx="931665" cy="461665"/>
          </a:xfrm>
          <a:prstGeom prst="rect">
            <a:avLst/>
          </a:prstGeom>
        </p:spPr>
        <p:txBody>
          <a:bodyPr wrap="none">
            <a:spAutoFit/>
          </a:bodyPr>
          <a:lstStyle/>
          <a:p>
            <a:r>
              <a:rPr lang="en-US" altLang="zh-CN" sz="2400" dirty="0" smtClean="0"/>
              <a:t>(6-55)</a:t>
            </a:r>
            <a:endParaRPr lang="zh-CN" altLang="en-US" sz="2400" dirty="0"/>
          </a:p>
        </p:txBody>
      </p:sp>
      <p:sp>
        <p:nvSpPr>
          <p:cNvPr id="8" name="矩形 7"/>
          <p:cNvSpPr/>
          <p:nvPr/>
        </p:nvSpPr>
        <p:spPr>
          <a:xfrm>
            <a:off x="7583684" y="5749950"/>
            <a:ext cx="931665" cy="461665"/>
          </a:xfrm>
          <a:prstGeom prst="rect">
            <a:avLst/>
          </a:prstGeom>
        </p:spPr>
        <p:txBody>
          <a:bodyPr wrap="none">
            <a:spAutoFit/>
          </a:bodyPr>
          <a:lstStyle/>
          <a:p>
            <a:r>
              <a:rPr lang="en-US" altLang="zh-CN" sz="2400" dirty="0" smtClean="0"/>
              <a:t>(6-57)</a:t>
            </a:r>
            <a:endParaRPr lang="zh-CN" altLang="en-US" sz="2400" dirty="0"/>
          </a:p>
        </p:txBody>
      </p:sp>
      <p:sp>
        <p:nvSpPr>
          <p:cNvPr id="9" name="矩形 8"/>
          <p:cNvSpPr/>
          <p:nvPr/>
        </p:nvSpPr>
        <p:spPr>
          <a:xfrm>
            <a:off x="7583683" y="4891280"/>
            <a:ext cx="931665" cy="461665"/>
          </a:xfrm>
          <a:prstGeom prst="rect">
            <a:avLst/>
          </a:prstGeom>
        </p:spPr>
        <p:txBody>
          <a:bodyPr wrap="none">
            <a:spAutoFit/>
          </a:bodyPr>
          <a:lstStyle/>
          <a:p>
            <a:r>
              <a:rPr lang="en-US" altLang="zh-CN" sz="2400" dirty="0" smtClean="0"/>
              <a:t>(6-56)</a:t>
            </a:r>
            <a:endParaRPr lang="zh-CN" altLang="en-US" sz="2400" dirty="0"/>
          </a:p>
        </p:txBody>
      </p:sp>
    </p:spTree>
    <p:extLst>
      <p:ext uri="{BB962C8B-B14F-4D97-AF65-F5344CB8AC3E}">
        <p14:creationId xmlns:p14="http://schemas.microsoft.com/office/powerpoint/2010/main" val="47665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lnSpc>
                    <a:spcPct val="100000"/>
                  </a:lnSpc>
                </a:pPr>
                <a:r>
                  <a:rPr lang="zh-CN" altLang="en-US" dirty="0" smtClean="0"/>
                  <a:t>        后</a:t>
                </a:r>
                <a:r>
                  <a:rPr lang="zh-CN" altLang="en-US" dirty="0"/>
                  <a:t>面接包络检波器，包络检波器对相位不敏感，只关心包络的变化。当 </a:t>
                </a:r>
                <a:r>
                  <a:rPr lang="en-US" altLang="zh-CN" dirty="0" smtClean="0"/>
                  <a:t>U</a:t>
                </a:r>
                <a:r>
                  <a:rPr lang="en-US" altLang="zh-CN" baseline="-25000" dirty="0" smtClean="0"/>
                  <a:t>r</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r>
                      <a:rPr lang="en-US" altLang="zh-CN" b="0" i="1" baseline="-25000" smtClean="0">
                        <a:latin typeface="Cambria Math" panose="02040503050406030204" pitchFamily="18" charset="0"/>
                        <a:ea typeface="Cambria Math" panose="02040503050406030204" pitchFamily="18" charset="0"/>
                      </a:rPr>
                      <m:t>𝑠</m:t>
                    </m:r>
                  </m:oMath>
                </a14:m>
                <a:r>
                  <a:rPr lang="zh-CN" altLang="en-US" dirty="0" smtClean="0"/>
                  <a:t>时</a:t>
                </a:r>
                <a:r>
                  <a:rPr lang="zh-CN" altLang="en-US" dirty="0"/>
                  <a:t>，输出电压</a:t>
                </a:r>
                <a:r>
                  <a:rPr lang="zh-CN" altLang="en-US" dirty="0" smtClean="0"/>
                  <a:t>：</a:t>
                </a:r>
                <a:r>
                  <a:rPr lang="en-US" altLang="zh-CN" dirty="0" smtClean="0"/>
                  <a:t/>
                </a:r>
                <a:br>
                  <a:rPr lang="en-US" altLang="zh-CN" dirty="0" smtClean="0"/>
                </a:br>
                <a:r>
                  <a:rPr lang="en-US" altLang="zh-CN" dirty="0"/>
                  <a:t/>
                </a:r>
                <a:br>
                  <a:rPr lang="en-US" altLang="zh-CN" dirty="0"/>
                </a:br>
                <a:r>
                  <a:rPr lang="en-US" altLang="zh-CN" dirty="0"/>
                  <a:t/>
                </a:r>
                <a:br>
                  <a:rPr lang="en-US" altLang="zh-CN" dirty="0"/>
                </a:br>
                <a:r>
                  <a:rPr lang="zh-CN" altLang="en-US" dirty="0" smtClean="0"/>
                  <a:t>经</a:t>
                </a:r>
                <a:r>
                  <a:rPr lang="zh-CN" altLang="en-US" dirty="0"/>
                  <a:t>隔直后，就可将调制信号恢复出来</a:t>
                </a:r>
                <a:r>
                  <a:rPr lang="zh-CN" altLang="en-US" dirty="0" smtClean="0"/>
                  <a:t>。</a:t>
                </a:r>
                <a:r>
                  <a:rPr lang="en-US" altLang="zh-CN" dirty="0" smtClean="0"/>
                  <a:t/>
                </a:r>
                <a:br>
                  <a:rPr lang="en-US" altLang="zh-CN" dirty="0" smtClean="0"/>
                </a:br>
                <a:r>
                  <a:rPr lang="en-US" altLang="zh-CN" dirty="0" smtClean="0"/>
                  <a:t>         </a:t>
                </a:r>
                <a:r>
                  <a:rPr lang="zh-CN" altLang="en-US" dirty="0" smtClean="0"/>
                  <a:t>采</a:t>
                </a:r>
                <a:r>
                  <a:rPr lang="zh-CN" altLang="en-US" dirty="0"/>
                  <a:t>用</a:t>
                </a:r>
                <a:r>
                  <a:rPr lang="zh-CN" altLang="en-US" dirty="0" smtClean="0"/>
                  <a:t>图</a:t>
                </a:r>
                <a:r>
                  <a:rPr lang="en-US" altLang="zh-CN" dirty="0" smtClean="0"/>
                  <a:t>6-50</a:t>
                </a:r>
                <a:r>
                  <a:rPr lang="zh-CN" altLang="en-US" dirty="0" smtClean="0"/>
                  <a:t>所</a:t>
                </a:r>
                <a:r>
                  <a:rPr lang="zh-CN" altLang="en-US" dirty="0"/>
                  <a:t>示的同步检波电路可以减小解调器输出电压的非线性失真。它由两个 检波器构成平衡电路，上检波器输出如式（ </a:t>
                </a:r>
                <a:r>
                  <a:rPr lang="en-US" altLang="zh-CN" dirty="0" smtClean="0"/>
                  <a:t>6-58</a:t>
                </a:r>
                <a:r>
                  <a:rPr lang="zh-CN" altLang="en-US" dirty="0" smtClean="0"/>
                  <a:t>）</a:t>
                </a:r>
                <a:r>
                  <a:rPr lang="zh-CN" altLang="en-US" dirty="0"/>
                  <a:t>，下检波器的输出</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a:t>则总的输出为</a:t>
                </a:r>
                <a:br>
                  <a:rPr lang="zh-CN" altLang="en-US"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r>
                <a:br>
                  <a:rPr lang="en-US" altLang="zh-CN" dirty="0" smtClean="0"/>
                </a:br>
                <a:r>
                  <a:rPr lang="en-US" altLang="zh-CN" dirty="0"/>
                  <a:t/>
                </a:r>
                <a:br>
                  <a:rPr lang="en-US" altLang="zh-CN" dirty="0"/>
                </a:br>
                <a:r>
                  <a:rPr lang="zh-CN" altLang="en-US" dirty="0"/>
                  <a:t/>
                </a:r>
                <a:br>
                  <a:rPr lang="zh-CN" altLang="en-US" dirty="0"/>
                </a:br>
                <a:r>
                  <a:rPr lang="zh-CN" altLang="en-US" dirty="0"/>
                  <a:t/>
                </a:r>
                <a:br>
                  <a:rPr lang="zh-CN" altLang="en-US"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404" r="-100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968584" y="1783769"/>
            <a:ext cx="5200312" cy="700451"/>
          </a:xfrm>
          <a:prstGeom prst="rect">
            <a:avLst/>
          </a:prstGeom>
        </p:spPr>
      </p:pic>
      <p:pic>
        <p:nvPicPr>
          <p:cNvPr id="5" name="图片 4"/>
          <p:cNvPicPr>
            <a:picLocks noChangeAspect="1"/>
          </p:cNvPicPr>
          <p:nvPr/>
        </p:nvPicPr>
        <p:blipFill>
          <a:blip r:embed="rId4"/>
          <a:stretch>
            <a:fillRect/>
          </a:stretch>
        </p:blipFill>
        <p:spPr>
          <a:xfrm>
            <a:off x="2702265" y="4001186"/>
            <a:ext cx="3738566" cy="692734"/>
          </a:xfrm>
          <a:prstGeom prst="rect">
            <a:avLst/>
          </a:prstGeom>
        </p:spPr>
      </p:pic>
      <p:pic>
        <p:nvPicPr>
          <p:cNvPr id="6" name="图片 5"/>
          <p:cNvPicPr>
            <a:picLocks noChangeAspect="1"/>
          </p:cNvPicPr>
          <p:nvPr/>
        </p:nvPicPr>
        <p:blipFill>
          <a:blip r:embed="rId5"/>
          <a:stretch>
            <a:fillRect/>
          </a:stretch>
        </p:blipFill>
        <p:spPr>
          <a:xfrm>
            <a:off x="2127080" y="5305190"/>
            <a:ext cx="4883320" cy="494843"/>
          </a:xfrm>
          <a:prstGeom prst="rect">
            <a:avLst/>
          </a:prstGeom>
        </p:spPr>
      </p:pic>
      <p:sp>
        <p:nvSpPr>
          <p:cNvPr id="7" name="矩形 6"/>
          <p:cNvSpPr/>
          <p:nvPr/>
        </p:nvSpPr>
        <p:spPr>
          <a:xfrm>
            <a:off x="7486018" y="1903161"/>
            <a:ext cx="931665" cy="461665"/>
          </a:xfrm>
          <a:prstGeom prst="rect">
            <a:avLst/>
          </a:prstGeom>
        </p:spPr>
        <p:txBody>
          <a:bodyPr wrap="none">
            <a:spAutoFit/>
          </a:bodyPr>
          <a:lstStyle/>
          <a:p>
            <a:r>
              <a:rPr lang="en-US" altLang="zh-CN" sz="2400" dirty="0" smtClean="0"/>
              <a:t>(6-58)</a:t>
            </a:r>
            <a:endParaRPr lang="zh-CN" altLang="en-US" sz="2400" dirty="0"/>
          </a:p>
        </p:txBody>
      </p:sp>
      <p:sp>
        <p:nvSpPr>
          <p:cNvPr id="8" name="矩形 7"/>
          <p:cNvSpPr/>
          <p:nvPr/>
        </p:nvSpPr>
        <p:spPr>
          <a:xfrm>
            <a:off x="7486017" y="4116720"/>
            <a:ext cx="931665" cy="461665"/>
          </a:xfrm>
          <a:prstGeom prst="rect">
            <a:avLst/>
          </a:prstGeom>
        </p:spPr>
        <p:txBody>
          <a:bodyPr wrap="none">
            <a:spAutoFit/>
          </a:bodyPr>
          <a:lstStyle/>
          <a:p>
            <a:r>
              <a:rPr lang="en-US" altLang="zh-CN" sz="2400" dirty="0" smtClean="0"/>
              <a:t>(6-59)</a:t>
            </a:r>
            <a:endParaRPr lang="zh-CN" altLang="en-US" sz="2400" dirty="0"/>
          </a:p>
        </p:txBody>
      </p:sp>
      <p:sp>
        <p:nvSpPr>
          <p:cNvPr id="9" name="矩形 8"/>
          <p:cNvSpPr/>
          <p:nvPr/>
        </p:nvSpPr>
        <p:spPr>
          <a:xfrm>
            <a:off x="7486017" y="5321778"/>
            <a:ext cx="931665" cy="461665"/>
          </a:xfrm>
          <a:prstGeom prst="rect">
            <a:avLst/>
          </a:prstGeom>
        </p:spPr>
        <p:txBody>
          <a:bodyPr wrap="none">
            <a:spAutoFit/>
          </a:bodyPr>
          <a:lstStyle/>
          <a:p>
            <a:r>
              <a:rPr lang="en-US" altLang="zh-CN" sz="2400" dirty="0" smtClean="0"/>
              <a:t>(6-60)</a:t>
            </a:r>
            <a:endParaRPr lang="zh-CN" altLang="en-US" sz="2400" dirty="0"/>
          </a:p>
        </p:txBody>
      </p:sp>
    </p:spTree>
    <p:extLst>
      <p:ext uri="{BB962C8B-B14F-4D97-AF65-F5344CB8AC3E}">
        <p14:creationId xmlns:p14="http://schemas.microsoft.com/office/powerpoint/2010/main" val="14877208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2976" y="1320546"/>
            <a:ext cx="6498048" cy="3824478"/>
          </a:xfrm>
          <a:prstGeom prst="rect">
            <a:avLst/>
          </a:prstGeom>
        </p:spPr>
      </p:pic>
      <p:sp>
        <p:nvSpPr>
          <p:cNvPr id="4" name="矩形 3"/>
          <p:cNvSpPr/>
          <p:nvPr/>
        </p:nvSpPr>
        <p:spPr>
          <a:xfrm>
            <a:off x="2660258" y="5661308"/>
            <a:ext cx="3823483" cy="461665"/>
          </a:xfrm>
          <a:prstGeom prst="rect">
            <a:avLst/>
          </a:prstGeom>
        </p:spPr>
        <p:txBody>
          <a:bodyPr wrap="none">
            <a:spAutoFit/>
          </a:bodyPr>
          <a:lstStyle/>
          <a:p>
            <a:r>
              <a:rPr lang="zh-CN" altLang="en-US" sz="2400" dirty="0" smtClean="0"/>
              <a:t>图</a:t>
            </a:r>
            <a:r>
              <a:rPr lang="en-US" altLang="zh-CN" sz="2400" dirty="0" smtClean="0"/>
              <a:t>6-50</a:t>
            </a:r>
            <a:r>
              <a:rPr lang="zh-CN" altLang="en-US" sz="2400" dirty="0"/>
              <a:t>　平衡同步检波电路</a:t>
            </a:r>
          </a:p>
        </p:txBody>
      </p:sp>
    </p:spTree>
    <p:extLst>
      <p:ext uri="{BB962C8B-B14F-4D97-AF65-F5344CB8AC3E}">
        <p14:creationId xmlns:p14="http://schemas.microsoft.com/office/powerpoint/2010/main" val="2858798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由</a:t>
            </a:r>
            <a:r>
              <a:rPr lang="zh-CN" altLang="en-US" dirty="0"/>
              <a:t>以上分析可知，实现同步检波的关键是要产生出一个与载波信号同频同相的恢复 载波。 </a:t>
            </a:r>
            <a:r>
              <a:rPr lang="en-US" altLang="zh-CN" dirty="0" smtClean="0"/>
              <a:t/>
            </a:r>
            <a:br>
              <a:rPr lang="en-US" altLang="zh-CN" dirty="0" smtClean="0"/>
            </a:br>
            <a:r>
              <a:rPr lang="en-US" altLang="zh-CN" dirty="0"/>
              <a:t> </a:t>
            </a:r>
            <a:r>
              <a:rPr lang="en-US" altLang="zh-CN" dirty="0" smtClean="0"/>
              <a:t>       </a:t>
            </a:r>
            <a:r>
              <a:rPr lang="zh-CN" altLang="en-US" dirty="0" smtClean="0"/>
              <a:t>对</a:t>
            </a:r>
            <a:r>
              <a:rPr lang="zh-CN" altLang="en-US" dirty="0"/>
              <a:t>于振幅调制波来说，同步信号可直接从信号中提取。振幅调制波通过限幅器就能去 除其包络变化，得到等幅载波信号，这就是所需同频同相的恢复载波。而对双边带信号， 将其取平方，从中取出角频率</a:t>
            </a:r>
            <a:r>
              <a:rPr lang="zh-CN" altLang="en-US" dirty="0" smtClean="0"/>
              <a:t>为</a:t>
            </a:r>
            <a:r>
              <a:rPr lang="en-US" altLang="zh-CN" dirty="0" smtClean="0"/>
              <a:t>2</a:t>
            </a:r>
            <a:r>
              <a:rPr lang="el-GR" altLang="zh-CN" dirty="0"/>
              <a:t> </a:t>
            </a:r>
            <a:r>
              <a:rPr lang="el-GR" altLang="zh-CN" dirty="0" smtClean="0"/>
              <a:t>ω</a:t>
            </a:r>
            <a:r>
              <a:rPr lang="en-US" altLang="zh-CN" baseline="-25000" dirty="0" smtClean="0"/>
              <a:t>c</a:t>
            </a:r>
            <a:r>
              <a:rPr lang="zh-CN" altLang="en-US" dirty="0" smtClean="0"/>
              <a:t>的</a:t>
            </a:r>
            <a:r>
              <a:rPr lang="zh-CN" altLang="en-US" dirty="0"/>
              <a:t>分量，再经二分频器就可得到角频率为 </a:t>
            </a:r>
            <a:r>
              <a:rPr lang="el-GR" altLang="zh-CN" dirty="0"/>
              <a:t>ω</a:t>
            </a:r>
            <a:r>
              <a:rPr lang="en-US" altLang="zh-CN" baseline="-25000" dirty="0"/>
              <a:t>c</a:t>
            </a:r>
            <a:r>
              <a:rPr lang="zh-CN" altLang="en-US" dirty="0" smtClean="0"/>
              <a:t>的</a:t>
            </a:r>
            <a:r>
              <a:rPr lang="zh-CN" altLang="en-US" dirty="0"/>
              <a:t>恢复载 波。对于单边带信号，恢复载波无法从信号中直接提取。在这种情况下，为了产生恢复载 波，往往在发射机发射单边带信号的同时，附带发射一个载波信号，称为导频信号，它的功 率远低于单边带信号的功率。接收端就可用高选择性的窄带滤</a:t>
            </a:r>
            <a:r>
              <a:rPr lang="zh-CN" altLang="en-US" dirty="0" smtClean="0"/>
              <a:t>波</a:t>
            </a:r>
            <a:endParaRPr lang="zh-CN" altLang="en-US" dirty="0"/>
          </a:p>
        </p:txBody>
      </p:sp>
    </p:spTree>
    <p:extLst>
      <p:ext uri="{BB962C8B-B14F-4D97-AF65-F5344CB8AC3E}">
        <p14:creationId xmlns:p14="http://schemas.microsoft.com/office/powerpoint/2010/main" val="401677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器从输入信号中取出该导 频信号，导频信号经放大后就可作为恢复载波信号。如果发射机不附带发射导频信号，接 收机就只能采用高稳定度晶体振荡器产生指定频率的恢复载波，显然在这种情况下，要使 恢复载波与载波信号严格同步是不可能的，而只能要求频率和相位的不同步量限制在允许 的范围内。</a:t>
            </a:r>
          </a:p>
        </p:txBody>
      </p:sp>
    </p:spTree>
    <p:extLst>
      <p:ext uri="{BB962C8B-B14F-4D97-AF65-F5344CB8AC3E}">
        <p14:creationId xmlns:p14="http://schemas.microsoft.com/office/powerpoint/2010/main" val="24179383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例</a:t>
            </a:r>
            <a:r>
              <a:rPr lang="en-US" altLang="zh-CN" b="1" dirty="0" smtClean="0"/>
              <a:t>6-3</a:t>
            </a:r>
            <a:r>
              <a:rPr lang="zh-CN" altLang="en-US" dirty="0"/>
              <a:t>　</a:t>
            </a:r>
            <a:r>
              <a:rPr lang="zh-CN" altLang="en-US" dirty="0" smtClean="0"/>
              <a:t>图</a:t>
            </a:r>
            <a:r>
              <a:rPr lang="en-US" altLang="zh-CN" dirty="0" smtClean="0"/>
              <a:t>6-51</a:t>
            </a:r>
            <a:r>
              <a:rPr lang="zh-CN" altLang="en-US" dirty="0" smtClean="0"/>
              <a:t>为</a:t>
            </a:r>
            <a:r>
              <a:rPr lang="zh-CN" altLang="en-US" dirty="0"/>
              <a:t>斩波放大器模型，试画出 Ａ、Ｂ、Ｃ、Ｄ各点的电压波形。</a:t>
            </a:r>
            <a:br>
              <a:rPr lang="zh-CN" altLang="en-US" dirty="0"/>
            </a:b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345" y="2223924"/>
            <a:ext cx="7961309" cy="2957676"/>
          </a:xfrm>
          <a:prstGeom prst="rect">
            <a:avLst/>
          </a:prstGeom>
        </p:spPr>
      </p:pic>
      <p:sp>
        <p:nvSpPr>
          <p:cNvPr id="4" name="矩形 3"/>
          <p:cNvSpPr/>
          <p:nvPr/>
        </p:nvSpPr>
        <p:spPr>
          <a:xfrm>
            <a:off x="2814146" y="5749950"/>
            <a:ext cx="3515706" cy="461665"/>
          </a:xfrm>
          <a:prstGeom prst="rect">
            <a:avLst/>
          </a:prstGeom>
        </p:spPr>
        <p:txBody>
          <a:bodyPr wrap="none">
            <a:spAutoFit/>
          </a:bodyPr>
          <a:lstStyle/>
          <a:p>
            <a:r>
              <a:rPr lang="zh-CN" altLang="en-US" sz="2400" dirty="0" smtClean="0"/>
              <a:t>图</a:t>
            </a:r>
            <a:r>
              <a:rPr lang="en-US" altLang="zh-CN" sz="2400" dirty="0" smtClean="0"/>
              <a:t>6-51</a:t>
            </a:r>
            <a:r>
              <a:rPr lang="zh-CN" altLang="en-US" sz="2400" dirty="0"/>
              <a:t>　斩波放大器模型</a:t>
            </a:r>
          </a:p>
        </p:txBody>
      </p:sp>
    </p:spTree>
    <p:extLst>
      <p:ext uri="{BB962C8B-B14F-4D97-AF65-F5344CB8AC3E}">
        <p14:creationId xmlns:p14="http://schemas.microsoft.com/office/powerpoint/2010/main" val="290973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dirty="0" smtClean="0"/>
              <a:t>在</a:t>
            </a:r>
            <a:r>
              <a:rPr lang="zh-CN" altLang="en-US" dirty="0"/>
              <a:t>负载电</a:t>
            </a:r>
            <a:r>
              <a:rPr lang="zh-CN" altLang="en-US" dirty="0" smtClean="0"/>
              <a:t>阻</a:t>
            </a:r>
            <a:r>
              <a:rPr lang="en-US" altLang="zh-CN" dirty="0" smtClean="0"/>
              <a:t>R</a:t>
            </a:r>
            <a:r>
              <a:rPr lang="en-US" altLang="zh-CN" baseline="-25000" dirty="0" smtClean="0"/>
              <a:t>L</a:t>
            </a:r>
            <a:r>
              <a:rPr lang="zh-CN" altLang="en-US" dirty="0" smtClean="0"/>
              <a:t>上</a:t>
            </a:r>
            <a:r>
              <a:rPr lang="zh-CN" altLang="en-US" dirty="0"/>
              <a:t>，一个载波周期内调幅波消耗的功率</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由</a:t>
            </a:r>
            <a:r>
              <a:rPr lang="zh-CN" altLang="en-US" dirty="0"/>
              <a:t>此可见， </a:t>
            </a:r>
            <a:r>
              <a:rPr lang="en-US" altLang="zh-CN" dirty="0" smtClean="0"/>
              <a:t>P</a:t>
            </a:r>
            <a:r>
              <a:rPr lang="zh-CN" altLang="en-US" dirty="0" smtClean="0"/>
              <a:t>是</a:t>
            </a:r>
            <a:r>
              <a:rPr lang="zh-CN" altLang="en-US" dirty="0"/>
              <a:t>调制信号的函数，是随时间变化的。上、下边频的平均功率均</a:t>
            </a:r>
            <a:r>
              <a:rPr lang="zh-CN" altLang="en-US" dirty="0" smtClean="0"/>
              <a:t>为</a:t>
            </a:r>
            <a:endParaRPr lang="zh-CN" altLang="en-US" dirty="0"/>
          </a:p>
        </p:txBody>
      </p:sp>
      <p:pic>
        <p:nvPicPr>
          <p:cNvPr id="4" name="图片 3"/>
          <p:cNvPicPr>
            <a:picLocks noChangeAspect="1"/>
          </p:cNvPicPr>
          <p:nvPr/>
        </p:nvPicPr>
        <p:blipFill>
          <a:blip r:embed="rId2"/>
          <a:stretch>
            <a:fillRect/>
          </a:stretch>
        </p:blipFill>
        <p:spPr>
          <a:xfrm>
            <a:off x="369467" y="2018977"/>
            <a:ext cx="8405064" cy="714374"/>
          </a:xfrm>
          <a:prstGeom prst="rect">
            <a:avLst/>
          </a:prstGeom>
        </p:spPr>
      </p:pic>
      <p:pic>
        <p:nvPicPr>
          <p:cNvPr id="5" name="图片 4"/>
          <p:cNvPicPr>
            <a:picLocks noChangeAspect="1"/>
          </p:cNvPicPr>
          <p:nvPr/>
        </p:nvPicPr>
        <p:blipFill>
          <a:blip r:embed="rId3"/>
          <a:stretch>
            <a:fillRect/>
          </a:stretch>
        </p:blipFill>
        <p:spPr>
          <a:xfrm>
            <a:off x="2771881" y="4217143"/>
            <a:ext cx="3834696" cy="688868"/>
          </a:xfrm>
          <a:prstGeom prst="rect">
            <a:avLst/>
          </a:prstGeom>
        </p:spPr>
      </p:pic>
      <p:sp>
        <p:nvSpPr>
          <p:cNvPr id="9" name="矩形 8"/>
          <p:cNvSpPr/>
          <p:nvPr/>
        </p:nvSpPr>
        <p:spPr>
          <a:xfrm>
            <a:off x="7899683" y="2591026"/>
            <a:ext cx="776175" cy="461665"/>
          </a:xfrm>
          <a:prstGeom prst="rect">
            <a:avLst/>
          </a:prstGeom>
        </p:spPr>
        <p:txBody>
          <a:bodyPr wrap="none">
            <a:spAutoFit/>
          </a:bodyPr>
          <a:lstStyle/>
          <a:p>
            <a:r>
              <a:rPr lang="en-US" altLang="zh-CN" sz="2400" dirty="0" smtClean="0"/>
              <a:t>(6-9)</a:t>
            </a:r>
            <a:endParaRPr lang="zh-CN" altLang="en-US" sz="2400" dirty="0"/>
          </a:p>
        </p:txBody>
      </p:sp>
      <p:sp>
        <p:nvSpPr>
          <p:cNvPr id="10" name="矩形 9"/>
          <p:cNvSpPr/>
          <p:nvPr/>
        </p:nvSpPr>
        <p:spPr>
          <a:xfrm>
            <a:off x="7899683" y="4330744"/>
            <a:ext cx="931665" cy="461665"/>
          </a:xfrm>
          <a:prstGeom prst="rect">
            <a:avLst/>
          </a:prstGeom>
        </p:spPr>
        <p:txBody>
          <a:bodyPr wrap="none">
            <a:spAutoFit/>
          </a:bodyPr>
          <a:lstStyle/>
          <a:p>
            <a:r>
              <a:rPr lang="en-US" altLang="zh-CN" sz="2400" dirty="0" smtClean="0"/>
              <a:t>(6-10)</a:t>
            </a:r>
            <a:endParaRPr lang="zh-CN" altLang="en-US" sz="2400" dirty="0"/>
          </a:p>
        </p:txBody>
      </p:sp>
    </p:spTree>
    <p:extLst>
      <p:ext uri="{BB962C8B-B14F-4D97-AF65-F5344CB8AC3E}">
        <p14:creationId xmlns:p14="http://schemas.microsoft.com/office/powerpoint/2010/main" val="1433428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题</a:t>
            </a:r>
            <a:r>
              <a:rPr lang="zh-CN" altLang="en-US" dirty="0"/>
              <a:t>意分析：斩波电路是用开关函</a:t>
            </a:r>
            <a:r>
              <a:rPr lang="zh-CN" altLang="en-US" dirty="0" smtClean="0"/>
              <a:t>数</a:t>
            </a:r>
            <a:r>
              <a:rPr lang="en-US" altLang="zh-CN" dirty="0" smtClean="0"/>
              <a:t>K(</a:t>
            </a:r>
            <a:r>
              <a:rPr lang="el-GR" altLang="zh-CN" dirty="0" smtClean="0"/>
              <a:t>ω</a:t>
            </a:r>
            <a:r>
              <a:rPr lang="en-US" altLang="zh-CN" baseline="-25000" dirty="0" smtClean="0"/>
              <a:t>c</a:t>
            </a:r>
            <a:r>
              <a:rPr lang="en-US" altLang="zh-CN" dirty="0" smtClean="0"/>
              <a:t>t)</a:t>
            </a:r>
            <a:r>
              <a:rPr lang="zh-CN" altLang="en-US" dirty="0" smtClean="0"/>
              <a:t>对</a:t>
            </a:r>
            <a:r>
              <a:rPr lang="zh-CN" altLang="en-US" dirty="0"/>
              <a:t>调制信号 </a:t>
            </a:r>
            <a:r>
              <a:rPr lang="en-US" altLang="zh-CN" dirty="0" smtClean="0"/>
              <a:t>u</a:t>
            </a:r>
            <a:r>
              <a:rPr lang="el-GR" altLang="zh-CN" baseline="-25000" dirty="0" smtClean="0"/>
              <a:t>Ω</a:t>
            </a:r>
            <a:r>
              <a:rPr lang="zh-CN" altLang="en-US" dirty="0" smtClean="0"/>
              <a:t>斩</a:t>
            </a:r>
            <a:r>
              <a:rPr lang="zh-CN" altLang="en-US" dirty="0"/>
              <a:t>波，</a:t>
            </a:r>
            <a:r>
              <a:rPr lang="zh-CN" altLang="en-US" dirty="0" smtClean="0"/>
              <a:t>当</a:t>
            </a:r>
            <a:r>
              <a:rPr lang="en-US" altLang="zh-CN" dirty="0"/>
              <a:t>K(</a:t>
            </a:r>
            <a:r>
              <a:rPr lang="el-GR" altLang="zh-CN" dirty="0"/>
              <a:t>ω</a:t>
            </a:r>
            <a:r>
              <a:rPr lang="en-US" altLang="zh-CN" baseline="-25000" dirty="0"/>
              <a:t>c</a:t>
            </a:r>
            <a:r>
              <a:rPr lang="en-US" altLang="zh-CN" dirty="0"/>
              <a:t>t) </a:t>
            </a:r>
            <a:r>
              <a:rPr lang="zh-CN" altLang="en-US" dirty="0" smtClean="0"/>
              <a:t>＝</a:t>
            </a:r>
            <a:r>
              <a:rPr lang="en-US" altLang="zh-CN" dirty="0" smtClean="0"/>
              <a:t>1</a:t>
            </a:r>
            <a:r>
              <a:rPr lang="zh-CN" altLang="en-US" dirty="0" smtClean="0"/>
              <a:t>时</a:t>
            </a:r>
            <a:r>
              <a:rPr lang="zh-CN" altLang="en-US" dirty="0"/>
              <a:t>，斩波</a:t>
            </a:r>
            <a:r>
              <a:rPr lang="zh-CN" altLang="en-US" dirty="0" smtClean="0"/>
              <a:t>电路</a:t>
            </a:r>
            <a:r>
              <a:rPr lang="zh-CN" altLang="en-US" dirty="0"/>
              <a:t>的输出为调制信</a:t>
            </a:r>
            <a:r>
              <a:rPr lang="zh-CN" altLang="en-US" dirty="0" smtClean="0"/>
              <a:t>号</a:t>
            </a:r>
            <a:r>
              <a:rPr lang="en-US" altLang="zh-CN" dirty="0"/>
              <a:t>u</a:t>
            </a:r>
            <a:r>
              <a:rPr lang="el-GR" altLang="zh-CN" baseline="-25000" dirty="0" smtClean="0"/>
              <a:t>Ω</a:t>
            </a:r>
            <a:r>
              <a:rPr lang="zh-CN" altLang="el-GR" dirty="0" smtClean="0"/>
              <a:t>；</a:t>
            </a:r>
            <a:r>
              <a:rPr lang="zh-CN" altLang="en-US" dirty="0" smtClean="0"/>
              <a:t>当</a:t>
            </a:r>
            <a:r>
              <a:rPr lang="en-US" altLang="zh-CN" dirty="0" smtClean="0"/>
              <a:t>K(</a:t>
            </a:r>
            <a:r>
              <a:rPr lang="el-GR" altLang="zh-CN" dirty="0"/>
              <a:t>ω</a:t>
            </a:r>
            <a:r>
              <a:rPr lang="en-US" altLang="zh-CN" baseline="-25000" dirty="0"/>
              <a:t>c</a:t>
            </a:r>
            <a:r>
              <a:rPr lang="en-US" altLang="zh-CN" dirty="0"/>
              <a:t>t) </a:t>
            </a:r>
            <a:r>
              <a:rPr lang="zh-CN" altLang="en-US" dirty="0" smtClean="0"/>
              <a:t>＝</a:t>
            </a:r>
            <a:r>
              <a:rPr lang="en-US" altLang="zh-CN" dirty="0" smtClean="0"/>
              <a:t>0</a:t>
            </a:r>
            <a:r>
              <a:rPr lang="zh-CN" altLang="en-US" dirty="0" smtClean="0"/>
              <a:t>时</a:t>
            </a:r>
            <a:r>
              <a:rPr lang="zh-CN" altLang="en-US" dirty="0"/>
              <a:t>，电路的输出</a:t>
            </a:r>
            <a:r>
              <a:rPr lang="zh-CN" altLang="en-US" dirty="0" smtClean="0"/>
              <a:t>为</a:t>
            </a:r>
            <a:r>
              <a:rPr lang="en-US" altLang="zh-CN" dirty="0" smtClean="0"/>
              <a:t>0</a:t>
            </a:r>
            <a:r>
              <a:rPr lang="zh-CN" altLang="en-US" dirty="0" smtClean="0"/>
              <a:t>；将</a:t>
            </a:r>
            <a:r>
              <a:rPr lang="en-US" altLang="zh-CN" dirty="0" smtClean="0"/>
              <a:t>K(</a:t>
            </a:r>
            <a:r>
              <a:rPr lang="el-GR" altLang="zh-CN" dirty="0"/>
              <a:t>ω</a:t>
            </a:r>
            <a:r>
              <a:rPr lang="en-US" altLang="zh-CN" baseline="-25000" dirty="0"/>
              <a:t>c</a:t>
            </a:r>
            <a:r>
              <a:rPr lang="en-US" altLang="zh-CN" dirty="0"/>
              <a:t>t)</a:t>
            </a:r>
            <a:r>
              <a:rPr lang="zh-CN" altLang="en-US" dirty="0" smtClean="0"/>
              <a:t>与 </a:t>
            </a:r>
            <a:r>
              <a:rPr lang="en-US" altLang="zh-CN" dirty="0"/>
              <a:t>u</a:t>
            </a:r>
            <a:r>
              <a:rPr lang="el-GR" altLang="zh-CN" baseline="-25000" dirty="0" smtClean="0"/>
              <a:t>Ω</a:t>
            </a:r>
            <a:r>
              <a:rPr lang="zh-CN" altLang="en-US" dirty="0" smtClean="0"/>
              <a:t>相</a:t>
            </a:r>
            <a:r>
              <a:rPr lang="zh-CN" altLang="en-US" dirty="0"/>
              <a:t>乘，其作用</a:t>
            </a:r>
            <a:r>
              <a:rPr lang="zh-CN" altLang="en-US" dirty="0" smtClean="0"/>
              <a:t>与二</a:t>
            </a:r>
            <a:r>
              <a:rPr lang="zh-CN" altLang="en-US" dirty="0"/>
              <a:t>极管平衡调制器相同。因此</a:t>
            </a:r>
            <a:r>
              <a:rPr lang="zh-CN" altLang="en-US" dirty="0" smtClean="0"/>
              <a:t>，</a:t>
            </a:r>
            <a:r>
              <a:rPr lang="en-US" altLang="zh-CN" dirty="0" smtClean="0"/>
              <a:t>A</a:t>
            </a:r>
            <a:r>
              <a:rPr lang="zh-CN" altLang="en-US" dirty="0" smtClean="0"/>
              <a:t>点</a:t>
            </a:r>
            <a:r>
              <a:rPr lang="zh-CN" altLang="en-US" dirty="0"/>
              <a:t>的波形</a:t>
            </a:r>
            <a:r>
              <a:rPr lang="zh-CN" altLang="en-US" dirty="0" smtClean="0"/>
              <a:t>为</a:t>
            </a:r>
            <a:r>
              <a:rPr lang="en-US" altLang="zh-CN" dirty="0" smtClean="0"/>
              <a:t>K(</a:t>
            </a:r>
            <a:r>
              <a:rPr lang="el-GR" altLang="zh-CN" dirty="0"/>
              <a:t>ω</a:t>
            </a:r>
            <a:r>
              <a:rPr lang="en-US" altLang="zh-CN" baseline="-25000" dirty="0"/>
              <a:t>c</a:t>
            </a:r>
            <a:r>
              <a:rPr lang="en-US" altLang="zh-CN" dirty="0"/>
              <a:t>t</a:t>
            </a:r>
            <a:r>
              <a:rPr lang="en-US" altLang="zh-CN" dirty="0" smtClean="0"/>
              <a:t>)</a:t>
            </a:r>
            <a:r>
              <a:rPr lang="en-US" altLang="zh-CN" dirty="0"/>
              <a:t> u</a:t>
            </a:r>
            <a:r>
              <a:rPr lang="el-GR" altLang="zh-CN" baseline="-25000" dirty="0"/>
              <a:t>Ω</a:t>
            </a:r>
            <a:r>
              <a:rPr lang="en-US" altLang="zh-CN" dirty="0" smtClean="0"/>
              <a:t> </a:t>
            </a:r>
            <a:r>
              <a:rPr lang="zh-CN" altLang="el-GR" dirty="0" smtClean="0"/>
              <a:t>，</a:t>
            </a:r>
            <a:r>
              <a:rPr lang="zh-CN" altLang="en-US" dirty="0"/>
              <a:t>与二极管平衡调制器输出电流（未</a:t>
            </a:r>
            <a:r>
              <a:rPr lang="zh-CN" altLang="en-US" dirty="0" smtClean="0"/>
              <a:t>滤波</a:t>
            </a:r>
            <a:r>
              <a:rPr lang="zh-CN" altLang="en-US" dirty="0"/>
              <a:t>）是相同的</a:t>
            </a:r>
            <a:r>
              <a:rPr lang="zh-CN" altLang="en-US" dirty="0" smtClean="0"/>
              <a:t>。</a:t>
            </a:r>
            <a:r>
              <a:rPr lang="en-US" altLang="zh-CN" dirty="0" smtClean="0"/>
              <a:t>A</a:t>
            </a:r>
            <a:r>
              <a:rPr lang="zh-CN" altLang="en-US" dirty="0" smtClean="0"/>
              <a:t>点</a:t>
            </a:r>
            <a:r>
              <a:rPr lang="zh-CN" altLang="en-US" dirty="0"/>
              <a:t>波形经带通放大器滤波放大，由滤波器特性可知，只有 </a:t>
            </a:r>
            <a:r>
              <a:rPr lang="el-GR" altLang="zh-CN" dirty="0" smtClean="0"/>
              <a:t>ω</a:t>
            </a:r>
            <a:r>
              <a:rPr lang="en-US" altLang="zh-CN" baseline="-25000" dirty="0" smtClean="0"/>
              <a:t>c</a:t>
            </a:r>
            <a:r>
              <a:rPr lang="zh-CN" altLang="en-US" dirty="0" smtClean="0"/>
              <a:t>－ </a:t>
            </a:r>
            <a:r>
              <a:rPr lang="el-GR" altLang="zh-CN" dirty="0"/>
              <a:t>Ω </a:t>
            </a:r>
            <a:r>
              <a:rPr lang="zh-CN" altLang="el-GR" dirty="0"/>
              <a:t>～ </a:t>
            </a:r>
            <a:r>
              <a:rPr lang="el-GR" altLang="zh-CN" dirty="0" smtClean="0"/>
              <a:t>ω</a:t>
            </a:r>
            <a:r>
              <a:rPr lang="en-US" altLang="zh-CN" baseline="-25000" dirty="0" smtClean="0"/>
              <a:t>c</a:t>
            </a:r>
            <a:r>
              <a:rPr lang="zh-CN" altLang="en-US" dirty="0" smtClean="0"/>
              <a:t>＋ </a:t>
            </a:r>
            <a:r>
              <a:rPr lang="el-GR" altLang="zh-CN" dirty="0"/>
              <a:t>Ω </a:t>
            </a:r>
            <a:r>
              <a:rPr lang="zh-CN" altLang="en-US" dirty="0"/>
              <a:t>的 频率分量能够通过滤波器，因此</a:t>
            </a:r>
            <a:r>
              <a:rPr lang="zh-CN" altLang="en-US" dirty="0" smtClean="0"/>
              <a:t>，</a:t>
            </a:r>
            <a:r>
              <a:rPr lang="en-US" altLang="zh-CN" dirty="0" smtClean="0"/>
              <a:t>B</a:t>
            </a:r>
            <a:r>
              <a:rPr lang="zh-CN" altLang="en-US" dirty="0" smtClean="0"/>
              <a:t>点</a:t>
            </a:r>
            <a:r>
              <a:rPr lang="zh-CN" altLang="en-US" dirty="0"/>
              <a:t>应是</a:t>
            </a:r>
            <a:r>
              <a:rPr lang="zh-CN" altLang="en-US" dirty="0" smtClean="0"/>
              <a:t>一</a:t>
            </a:r>
            <a:r>
              <a:rPr lang="en-US" altLang="zh-CN" dirty="0" smtClean="0"/>
              <a:t>DSB</a:t>
            </a:r>
            <a:r>
              <a:rPr lang="zh-CN" altLang="en-US" dirty="0" smtClean="0"/>
              <a:t>信</a:t>
            </a:r>
            <a:r>
              <a:rPr lang="zh-CN" altLang="en-US" dirty="0"/>
              <a:t>号。放大器的输</a:t>
            </a:r>
            <a:r>
              <a:rPr lang="zh-CN" altLang="en-US" dirty="0" smtClean="0"/>
              <a:t>出</a:t>
            </a:r>
            <a:r>
              <a:rPr lang="en-US" altLang="zh-CN" dirty="0" smtClean="0"/>
              <a:t>DSB</a:t>
            </a:r>
            <a:r>
              <a:rPr lang="zh-CN" altLang="en-US" dirty="0" smtClean="0"/>
              <a:t>信</a:t>
            </a:r>
            <a:r>
              <a:rPr lang="zh-CN" altLang="en-US" dirty="0"/>
              <a:t>号再与 </a:t>
            </a:r>
            <a:r>
              <a:rPr lang="en-US" altLang="zh-CN" dirty="0"/>
              <a:t>K(</a:t>
            </a:r>
            <a:r>
              <a:rPr lang="el-GR" altLang="zh-CN" dirty="0"/>
              <a:t>ω</a:t>
            </a:r>
            <a:r>
              <a:rPr lang="en-US" altLang="zh-CN" baseline="-25000" dirty="0"/>
              <a:t>c</a:t>
            </a:r>
            <a:r>
              <a:rPr lang="en-US" altLang="zh-CN" dirty="0"/>
              <a:t>t)</a:t>
            </a:r>
            <a:r>
              <a:rPr lang="zh-CN" altLang="en-US" dirty="0" smtClean="0"/>
              <a:t>相</a:t>
            </a:r>
            <a:r>
              <a:rPr lang="zh-CN" altLang="en-US" dirty="0"/>
              <a:t>乘，其过程可以认为是同步检波，通过低通滤波器后</a:t>
            </a:r>
            <a:r>
              <a:rPr lang="zh-CN" altLang="en-US" dirty="0" smtClean="0"/>
              <a:t>，</a:t>
            </a:r>
            <a:r>
              <a:rPr lang="en-US" altLang="zh-CN" dirty="0" smtClean="0"/>
              <a:t>D</a:t>
            </a:r>
            <a:r>
              <a:rPr lang="zh-CN" altLang="en-US" dirty="0" smtClean="0"/>
              <a:t>点</a:t>
            </a:r>
            <a:r>
              <a:rPr lang="zh-CN" altLang="en-US" dirty="0"/>
              <a:t>应是恢复出来的调制信号。由</a:t>
            </a:r>
            <a:r>
              <a:rPr lang="zh-CN" altLang="en-US" dirty="0" smtClean="0"/>
              <a:t>此可</a:t>
            </a:r>
            <a:r>
              <a:rPr lang="zh-CN" altLang="en-US" dirty="0"/>
              <a:t>见，</a:t>
            </a:r>
            <a:r>
              <a:rPr lang="zh-CN" altLang="en-US" dirty="0" smtClean="0"/>
              <a:t>图</a:t>
            </a:r>
            <a:r>
              <a:rPr lang="en-US" altLang="zh-CN" dirty="0" smtClean="0"/>
              <a:t>6-51</a:t>
            </a:r>
            <a:r>
              <a:rPr lang="zh-CN" altLang="en-US" dirty="0" smtClean="0"/>
              <a:t>所</a:t>
            </a:r>
            <a:r>
              <a:rPr lang="zh-CN" altLang="en-US" dirty="0"/>
              <a:t>示的斩波放大器电路，可以认为是一调制一解调电路。 </a:t>
            </a:r>
          </a:p>
        </p:txBody>
      </p:sp>
    </p:spTree>
    <p:extLst>
      <p:ext uri="{BB962C8B-B14F-4D97-AF65-F5344CB8AC3E}">
        <p14:creationId xmlns:p14="http://schemas.microsoft.com/office/powerpoint/2010/main" val="19891455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解</a:t>
                </a:r>
                <a:r>
                  <a:rPr lang="zh-CN" altLang="en-US" dirty="0"/>
                  <a:t>　首先求出各点的电压表达式，</a:t>
                </a:r>
                <a:r>
                  <a:rPr lang="zh-CN" altLang="en-US" dirty="0" smtClean="0"/>
                  <a:t>有</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u</a:t>
                </a:r>
                <a:r>
                  <a:rPr lang="en-US" altLang="zh-CN" baseline="-25000" dirty="0" smtClean="0"/>
                  <a:t>A</a:t>
                </a:r>
                <a:r>
                  <a:rPr lang="zh-CN" altLang="en-US" dirty="0" smtClean="0"/>
                  <a:t>中</a:t>
                </a:r>
                <a:r>
                  <a:rPr lang="zh-CN" altLang="en-US" dirty="0"/>
                  <a:t>包含</a:t>
                </a:r>
                <a:r>
                  <a:rPr lang="zh-CN" altLang="en-US" dirty="0" smtClean="0"/>
                  <a:t>有</a:t>
                </a:r>
                <a:r>
                  <a:rPr lang="en-US" altLang="zh-CN" dirty="0" smtClean="0"/>
                  <a:t>F</a:t>
                </a:r>
                <a:r>
                  <a:rPr lang="zh-CN" altLang="en-US" dirty="0" smtClean="0"/>
                  <a:t> 、</a:t>
                </a:r>
                <a:r>
                  <a:rPr lang="en-US" altLang="zh-CN" dirty="0"/>
                  <a:t> (</a:t>
                </a:r>
                <a:r>
                  <a:rPr lang="en-US" altLang="zh-CN" dirty="0" smtClean="0"/>
                  <a:t>2n</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r>
                  <a:rPr lang="en-US" altLang="zh-CN" dirty="0" smtClean="0"/>
                  <a:t>)</a:t>
                </a:r>
                <a:r>
                  <a:rPr lang="zh-CN" altLang="en-US" dirty="0" smtClean="0"/>
                  <a:t> </a:t>
                </a:r>
                <a:r>
                  <a:rPr lang="en-US" altLang="zh-CN" i="1" dirty="0" smtClean="0"/>
                  <a:t>f</a:t>
                </a:r>
                <a:r>
                  <a:rPr lang="en-US" altLang="zh-CN" baseline="-25000" dirty="0" smtClean="0"/>
                  <a:t>c</a:t>
                </a:r>
                <a:r>
                  <a:rPr lang="en-US" altLang="zh-CN" dirty="0" smtClean="0"/>
                  <a:t>± F</a:t>
                </a:r>
                <a:r>
                  <a:rPr lang="zh-CN" altLang="en-US" dirty="0" smtClean="0"/>
                  <a:t>，</a:t>
                </a:r>
                <a:r>
                  <a:rPr lang="en-US" altLang="zh-CN" dirty="0" smtClean="0"/>
                  <a:t>n</a:t>
                </a:r>
                <a:r>
                  <a:rPr lang="zh-CN" altLang="en-US" dirty="0" smtClean="0"/>
                  <a:t> </a:t>
                </a:r>
                <a:r>
                  <a:rPr lang="zh-CN" altLang="en-US" dirty="0"/>
                  <a:t>＝１，２，</a:t>
                </a:r>
                <a:r>
                  <a:rPr lang="en-US" altLang="zh-CN" dirty="0"/>
                  <a:t>…</a:t>
                </a:r>
                <a:r>
                  <a:rPr lang="zh-CN" altLang="en-US" dirty="0"/>
                  <a:t>，分量，能通过滤波器的分量只有 </a:t>
                </a:r>
                <a:r>
                  <a:rPr lang="en-US" altLang="zh-CN" i="1" dirty="0"/>
                  <a:t>f</a:t>
                </a:r>
                <a:r>
                  <a:rPr lang="en-US" altLang="zh-CN" baseline="-25000" dirty="0"/>
                  <a:t>c</a:t>
                </a:r>
                <a:r>
                  <a:rPr lang="en-US" altLang="zh-CN" dirty="0"/>
                  <a:t>± </a:t>
                </a:r>
                <a:r>
                  <a:rPr lang="en-US" altLang="zh-CN" dirty="0" smtClean="0"/>
                  <a:t>F</a:t>
                </a:r>
                <a:r>
                  <a:rPr lang="zh-CN" altLang="en-US" dirty="0" smtClean="0"/>
                  <a:t>，故</a:t>
                </a:r>
                <a:r>
                  <a:rPr lang="zh-CN" altLang="en-US" dirty="0"/>
                  <a:t>：</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864179" y="1597118"/>
            <a:ext cx="7415641" cy="1133890"/>
          </a:xfrm>
          <a:prstGeom prst="rect">
            <a:avLst/>
          </a:prstGeom>
        </p:spPr>
      </p:pic>
      <p:pic>
        <p:nvPicPr>
          <p:cNvPr id="4" name="图片 3"/>
          <p:cNvPicPr>
            <a:picLocks noChangeAspect="1"/>
          </p:cNvPicPr>
          <p:nvPr/>
        </p:nvPicPr>
        <p:blipFill>
          <a:blip r:embed="rId4"/>
          <a:stretch>
            <a:fillRect/>
          </a:stretch>
        </p:blipFill>
        <p:spPr>
          <a:xfrm>
            <a:off x="2648111" y="3963904"/>
            <a:ext cx="3847776" cy="608095"/>
          </a:xfrm>
          <a:prstGeom prst="rect">
            <a:avLst/>
          </a:prstGeom>
        </p:spPr>
      </p:pic>
      <p:pic>
        <p:nvPicPr>
          <p:cNvPr id="5" name="图片 4"/>
          <p:cNvPicPr>
            <a:picLocks noChangeAspect="1"/>
          </p:cNvPicPr>
          <p:nvPr/>
        </p:nvPicPr>
        <p:blipFill>
          <a:blip r:embed="rId5"/>
          <a:stretch>
            <a:fillRect/>
          </a:stretch>
        </p:blipFill>
        <p:spPr>
          <a:xfrm>
            <a:off x="690935" y="4782517"/>
            <a:ext cx="7762128" cy="1022378"/>
          </a:xfrm>
          <a:prstGeom prst="rect">
            <a:avLst/>
          </a:prstGeom>
        </p:spPr>
      </p:pic>
    </p:spTree>
    <p:extLst>
      <p:ext uri="{BB962C8B-B14F-4D97-AF65-F5344CB8AC3E}">
        <p14:creationId xmlns:p14="http://schemas.microsoft.com/office/powerpoint/2010/main" val="17061699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u</a:t>
            </a:r>
            <a:r>
              <a:rPr lang="en-US" altLang="zh-CN" baseline="-25000" dirty="0" smtClean="0"/>
              <a:t>c</a:t>
            </a:r>
            <a:r>
              <a:rPr lang="zh-CN" altLang="en-US" dirty="0" smtClean="0"/>
              <a:t>中</a:t>
            </a:r>
            <a:r>
              <a:rPr lang="zh-CN" altLang="en-US" dirty="0"/>
              <a:t>包</a:t>
            </a:r>
            <a:r>
              <a:rPr lang="zh-CN" altLang="en-US" dirty="0" smtClean="0"/>
              <a:t>含</a:t>
            </a:r>
            <a:r>
              <a:rPr lang="en-US" altLang="zh-CN" i="1" dirty="0"/>
              <a:t>f</a:t>
            </a:r>
            <a:r>
              <a:rPr lang="en-US" altLang="zh-CN" baseline="-25000" dirty="0"/>
              <a:t>c</a:t>
            </a:r>
            <a:r>
              <a:rPr lang="en-US" altLang="zh-CN" dirty="0"/>
              <a:t>± F </a:t>
            </a:r>
            <a:r>
              <a:rPr lang="zh-CN" altLang="en-US" dirty="0"/>
              <a:t>，</a:t>
            </a:r>
            <a:r>
              <a:rPr lang="en-US" altLang="zh-CN" dirty="0"/>
              <a:t>2n</a:t>
            </a:r>
            <a:r>
              <a:rPr lang="en-US" altLang="zh-CN" i="1" dirty="0"/>
              <a:t> f</a:t>
            </a:r>
            <a:r>
              <a:rPr lang="en-US" altLang="zh-CN" baseline="-25000" dirty="0"/>
              <a:t>c</a:t>
            </a:r>
            <a:r>
              <a:rPr lang="en-US" altLang="zh-CN" dirty="0"/>
              <a:t>± F </a:t>
            </a:r>
            <a:r>
              <a:rPr lang="zh-CN" altLang="en-US" dirty="0" smtClean="0"/>
              <a:t>，</a:t>
            </a:r>
            <a:r>
              <a:rPr lang="en-US" altLang="zh-CN" dirty="0" smtClean="0"/>
              <a:t>n</a:t>
            </a:r>
            <a:r>
              <a:rPr lang="zh-CN" altLang="en-US" dirty="0" smtClean="0"/>
              <a:t> </a:t>
            </a:r>
            <a:r>
              <a:rPr lang="zh-CN" altLang="en-US" dirty="0"/>
              <a:t>＝０，１，２，</a:t>
            </a:r>
            <a:r>
              <a:rPr lang="en-US" altLang="zh-CN" dirty="0"/>
              <a:t>…</a:t>
            </a:r>
            <a:r>
              <a:rPr lang="zh-CN" altLang="en-US" dirty="0"/>
              <a:t>，低通滤波器的截止频</a:t>
            </a:r>
            <a:r>
              <a:rPr lang="zh-CN" altLang="en-US" dirty="0" smtClean="0"/>
              <a:t>为</a:t>
            </a:r>
            <a:r>
              <a:rPr lang="en-US" altLang="zh-CN" dirty="0" smtClean="0"/>
              <a:t>F</a:t>
            </a:r>
            <a:r>
              <a:rPr lang="zh-CN" altLang="en-US" dirty="0" smtClean="0"/>
              <a:t>，</a:t>
            </a:r>
            <a:r>
              <a:rPr lang="zh-CN" altLang="en-US" dirty="0"/>
              <a:t>故只</a:t>
            </a:r>
            <a:r>
              <a:rPr lang="zh-CN" altLang="en-US" dirty="0" smtClean="0"/>
              <a:t>有</a:t>
            </a:r>
            <a:r>
              <a:rPr lang="en-US" altLang="zh-CN" dirty="0" smtClean="0"/>
              <a:t>0~F</a:t>
            </a:r>
            <a:r>
              <a:rPr lang="zh-CN" altLang="en-US" dirty="0" smtClean="0"/>
              <a:t>的</a:t>
            </a:r>
            <a:r>
              <a:rPr lang="zh-CN" altLang="en-US" dirty="0"/>
              <a:t>频率能通过滤波器，故</a:t>
            </a:r>
            <a:r>
              <a:rPr lang="zh-CN" altLang="en-US" dirty="0" smtClean="0"/>
              <a:t>：</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u</a:t>
            </a:r>
            <a:r>
              <a:rPr lang="en-US" altLang="zh-CN" baseline="-25000" dirty="0" smtClean="0"/>
              <a:t>A</a:t>
            </a:r>
            <a:r>
              <a:rPr lang="zh-CN" altLang="en-US" dirty="0" smtClean="0"/>
              <a:t>、 </a:t>
            </a:r>
            <a:r>
              <a:rPr lang="en-US" altLang="zh-CN" dirty="0" smtClean="0"/>
              <a:t>u</a:t>
            </a:r>
            <a:r>
              <a:rPr lang="en-US" altLang="zh-CN" baseline="-25000" dirty="0" smtClean="0"/>
              <a:t>B</a:t>
            </a:r>
            <a:r>
              <a:rPr lang="zh-CN" altLang="en-US" dirty="0" smtClean="0"/>
              <a:t>、 </a:t>
            </a:r>
            <a:r>
              <a:rPr lang="en-US" altLang="zh-CN" dirty="0" smtClean="0"/>
              <a:t>u</a:t>
            </a:r>
            <a:r>
              <a:rPr lang="en-US" altLang="zh-CN" baseline="-25000" dirty="0" smtClean="0"/>
              <a:t>C</a:t>
            </a:r>
            <a:r>
              <a:rPr lang="zh-CN" altLang="en-US" dirty="0" smtClean="0"/>
              <a:t>和</a:t>
            </a:r>
            <a:r>
              <a:rPr lang="en-US" altLang="zh-CN" dirty="0" smtClean="0"/>
              <a:t>u</a:t>
            </a:r>
            <a:r>
              <a:rPr lang="en-US" altLang="zh-CN" baseline="-25000" dirty="0" smtClean="0"/>
              <a:t>D</a:t>
            </a:r>
            <a:r>
              <a:rPr lang="zh-CN" altLang="en-US" dirty="0"/>
              <a:t>的波形如</a:t>
            </a:r>
            <a:r>
              <a:rPr lang="zh-CN" altLang="en-US" dirty="0" smtClean="0"/>
              <a:t>图</a:t>
            </a:r>
            <a:r>
              <a:rPr lang="en-US" altLang="zh-CN" dirty="0" smtClean="0"/>
              <a:t>6-52</a:t>
            </a:r>
            <a:r>
              <a:rPr lang="zh-CN" altLang="en-US" dirty="0" smtClean="0"/>
              <a:t>所</a:t>
            </a:r>
            <a:r>
              <a:rPr lang="zh-CN" altLang="en-US" dirty="0"/>
              <a:t>示。</a:t>
            </a:r>
            <a:br>
              <a:rPr lang="zh-CN" altLang="en-US" dirty="0"/>
            </a:br>
            <a:r>
              <a:rPr lang="zh-CN" altLang="en-US" dirty="0" smtClean="0"/>
              <a:t/>
            </a:r>
            <a:br>
              <a:rPr lang="zh-CN" altLang="en-US" dirty="0" smtClean="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1852478" y="2470382"/>
            <a:ext cx="5439044" cy="821458"/>
          </a:xfrm>
          <a:prstGeom prst="rect">
            <a:avLst/>
          </a:prstGeom>
        </p:spPr>
      </p:pic>
    </p:spTree>
    <p:extLst>
      <p:ext uri="{BB962C8B-B14F-4D97-AF65-F5344CB8AC3E}">
        <p14:creationId xmlns:p14="http://schemas.microsoft.com/office/powerpoint/2010/main" val="11329493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6333" y="1112520"/>
            <a:ext cx="5211334" cy="4081272"/>
          </a:xfrm>
          <a:prstGeom prst="rect">
            <a:avLst/>
          </a:prstGeom>
        </p:spPr>
      </p:pic>
      <p:sp>
        <p:nvSpPr>
          <p:cNvPr id="4" name="矩形 3"/>
          <p:cNvSpPr/>
          <p:nvPr/>
        </p:nvSpPr>
        <p:spPr>
          <a:xfrm>
            <a:off x="3241347" y="5658350"/>
            <a:ext cx="2661306" cy="461665"/>
          </a:xfrm>
          <a:prstGeom prst="rect">
            <a:avLst/>
          </a:prstGeom>
        </p:spPr>
        <p:txBody>
          <a:bodyPr wrap="none">
            <a:spAutoFit/>
          </a:bodyPr>
          <a:lstStyle/>
          <a:p>
            <a:pPr algn="ctr"/>
            <a:r>
              <a:rPr lang="zh-CN" altLang="en-US" sz="2400" dirty="0" smtClean="0"/>
              <a:t>图</a:t>
            </a:r>
            <a:r>
              <a:rPr lang="en-US" altLang="zh-CN" sz="2400" dirty="0" smtClean="0"/>
              <a:t>6-52</a:t>
            </a:r>
            <a:r>
              <a:rPr lang="zh-CN" altLang="en-US" sz="2400" dirty="0"/>
              <a:t>　各点波形 </a:t>
            </a:r>
          </a:p>
        </p:txBody>
      </p:sp>
    </p:spTree>
    <p:extLst>
      <p:ext uri="{BB962C8B-B14F-4D97-AF65-F5344CB8AC3E}">
        <p14:creationId xmlns:p14="http://schemas.microsoft.com/office/powerpoint/2010/main" val="188977137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本</a:t>
            </a:r>
            <a:r>
              <a:rPr lang="zh-CN" altLang="en-US" dirty="0"/>
              <a:t>题可以认为是一简单的通信系统，包含调制与解调两大部分。调制是用调制信</a:t>
            </a:r>
            <a:r>
              <a:rPr lang="zh-CN" altLang="en-US" dirty="0" smtClean="0"/>
              <a:t>号</a:t>
            </a:r>
            <a:r>
              <a:rPr lang="en-US" altLang="zh-CN" dirty="0" smtClean="0"/>
              <a:t>u</a:t>
            </a:r>
            <a:r>
              <a:rPr lang="el-GR" altLang="zh-CN" baseline="-25000" dirty="0" smtClean="0"/>
              <a:t>Ω</a:t>
            </a:r>
            <a:r>
              <a:rPr lang="zh-CN" altLang="en-US" dirty="0" smtClean="0"/>
              <a:t>调</a:t>
            </a:r>
            <a:r>
              <a:rPr lang="zh-CN" altLang="en-US" dirty="0"/>
              <a:t>制单向开关函</a:t>
            </a:r>
            <a:r>
              <a:rPr lang="zh-CN" altLang="en-US" dirty="0" smtClean="0"/>
              <a:t>数</a:t>
            </a:r>
            <a:r>
              <a:rPr lang="en-US" altLang="zh-CN" dirty="0" smtClean="0"/>
              <a:t>K(</a:t>
            </a:r>
            <a:r>
              <a:rPr lang="el-GR" altLang="zh-CN" dirty="0"/>
              <a:t>ω</a:t>
            </a:r>
            <a:r>
              <a:rPr lang="en-US" altLang="zh-CN" baseline="-25000" dirty="0"/>
              <a:t>c</a:t>
            </a:r>
            <a:r>
              <a:rPr lang="en-US" altLang="zh-CN" dirty="0"/>
              <a:t>t) </a:t>
            </a:r>
            <a:r>
              <a:rPr lang="zh-CN" altLang="en-US" dirty="0" smtClean="0"/>
              <a:t>，</a:t>
            </a:r>
            <a:r>
              <a:rPr lang="zh-CN" altLang="en-US" dirty="0"/>
              <a:t>即用开关函</a:t>
            </a:r>
            <a:r>
              <a:rPr lang="zh-CN" altLang="en-US" dirty="0" smtClean="0"/>
              <a:t>数</a:t>
            </a:r>
            <a:r>
              <a:rPr lang="en-US" altLang="zh-CN" dirty="0" smtClean="0"/>
              <a:t>K(</a:t>
            </a:r>
            <a:r>
              <a:rPr lang="el-GR" altLang="zh-CN" dirty="0"/>
              <a:t>ω</a:t>
            </a:r>
            <a:r>
              <a:rPr lang="en-US" altLang="zh-CN" baseline="-25000" dirty="0"/>
              <a:t>c</a:t>
            </a:r>
            <a:r>
              <a:rPr lang="en-US" altLang="zh-CN" dirty="0"/>
              <a:t>t)</a:t>
            </a:r>
            <a:r>
              <a:rPr lang="zh-CN" altLang="en-US" dirty="0" smtClean="0"/>
              <a:t>作</a:t>
            </a:r>
            <a:r>
              <a:rPr lang="zh-CN" altLang="en-US" dirty="0"/>
              <a:t>为载波。</a:t>
            </a:r>
            <a:r>
              <a:rPr lang="zh-CN" altLang="en-US" dirty="0" smtClean="0"/>
              <a:t>由</a:t>
            </a:r>
            <a:r>
              <a:rPr lang="en-US" altLang="zh-CN" dirty="0" smtClean="0"/>
              <a:t>K(</a:t>
            </a:r>
            <a:r>
              <a:rPr lang="el-GR" altLang="zh-CN" dirty="0"/>
              <a:t>ω</a:t>
            </a:r>
            <a:r>
              <a:rPr lang="en-US" altLang="zh-CN" baseline="-25000" dirty="0"/>
              <a:t>c</a:t>
            </a:r>
            <a:r>
              <a:rPr lang="en-US" altLang="zh-CN" dirty="0"/>
              <a:t>t)</a:t>
            </a:r>
            <a:r>
              <a:rPr lang="zh-CN" altLang="en-US" dirty="0" smtClean="0"/>
              <a:t>的</a:t>
            </a:r>
            <a:r>
              <a:rPr lang="zh-CN" altLang="en-US" dirty="0"/>
              <a:t>傅里叶级数可</a:t>
            </a:r>
            <a:r>
              <a:rPr lang="zh-CN" altLang="en-US" dirty="0" smtClean="0"/>
              <a:t>以看</a:t>
            </a:r>
            <a:r>
              <a:rPr lang="zh-CN" altLang="en-US" dirty="0"/>
              <a:t>出，它包含有载波频率 </a:t>
            </a:r>
            <a:r>
              <a:rPr lang="el-GR" altLang="zh-CN" dirty="0" smtClean="0"/>
              <a:t>ω</a:t>
            </a:r>
            <a:r>
              <a:rPr lang="en-US" altLang="zh-CN" baseline="-25000" dirty="0" smtClean="0"/>
              <a:t>c</a:t>
            </a:r>
            <a:r>
              <a:rPr lang="zh-CN" altLang="en-US" dirty="0" smtClean="0"/>
              <a:t>及</a:t>
            </a:r>
            <a:r>
              <a:rPr lang="zh-CN" altLang="en-US" dirty="0"/>
              <a:t>其谐波分量，通过滤波器滤波就可以得</a:t>
            </a:r>
            <a:r>
              <a:rPr lang="zh-CN" altLang="en-US" dirty="0" smtClean="0"/>
              <a:t>到</a:t>
            </a:r>
            <a:r>
              <a:rPr lang="en-US" altLang="zh-CN" dirty="0" smtClean="0"/>
              <a:t>DSB</a:t>
            </a:r>
            <a:r>
              <a:rPr lang="zh-CN" altLang="en-US" dirty="0" smtClean="0"/>
              <a:t>信</a:t>
            </a:r>
            <a:r>
              <a:rPr lang="zh-CN" altLang="en-US" dirty="0"/>
              <a:t>号。由此可 见，调制时，载波可以用正弦波，也可用其他的周期性信号，如方波、三角波、锯齿波等， 通过滤波后，就可得</a:t>
            </a:r>
            <a:r>
              <a:rPr lang="zh-CN" altLang="en-US" dirty="0" smtClean="0"/>
              <a:t>到</a:t>
            </a:r>
            <a:r>
              <a:rPr lang="en-US" altLang="zh-CN" dirty="0" smtClean="0"/>
              <a:t>DSB</a:t>
            </a:r>
            <a:r>
              <a:rPr lang="zh-CN" altLang="en-US" dirty="0" smtClean="0"/>
              <a:t>信</a:t>
            </a:r>
            <a:r>
              <a:rPr lang="zh-CN" altLang="en-US" dirty="0"/>
              <a:t>号，完成调制功能。</a:t>
            </a:r>
            <a:br>
              <a:rPr lang="zh-CN" altLang="en-US" dirty="0"/>
            </a:br>
            <a:endParaRPr lang="zh-CN" altLang="en-US" dirty="0"/>
          </a:p>
        </p:txBody>
      </p:sp>
      <p:pic>
        <p:nvPicPr>
          <p:cNvPr id="4" name="图片 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775" y="6338521"/>
            <a:ext cx="400050" cy="323850"/>
          </a:xfrm>
          <a:prstGeom prst="rect">
            <a:avLst/>
          </a:prstGeom>
        </p:spPr>
      </p:pic>
    </p:spTree>
    <p:extLst>
      <p:ext uri="{BB962C8B-B14F-4D97-AF65-F5344CB8AC3E}">
        <p14:creationId xmlns:p14="http://schemas.microsoft.com/office/powerpoint/2010/main" val="100299760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sz="3200" b="1" dirty="0" smtClean="0"/>
              <a:t>第</a:t>
            </a:r>
            <a:r>
              <a:rPr lang="zh-CN" altLang="en-US" sz="3200" b="1" dirty="0"/>
              <a:t>三节　混　　</a:t>
            </a:r>
            <a:r>
              <a:rPr lang="zh-CN" altLang="en-US" sz="3200" b="1" dirty="0" smtClean="0"/>
              <a:t>频</a:t>
            </a:r>
            <a:r>
              <a:rPr lang="en-US" altLang="zh-CN" sz="3200" b="1" dirty="0" smtClean="0"/>
              <a:t/>
            </a:r>
            <a:br>
              <a:rPr lang="en-US" altLang="zh-CN" sz="3200" b="1" dirty="0" smtClean="0"/>
            </a:br>
            <a:r>
              <a:rPr lang="zh-CN" altLang="en-US" b="1" dirty="0"/>
              <a:t>一、混频的概</a:t>
            </a:r>
            <a:r>
              <a:rPr lang="zh-CN" altLang="en-US" b="1" dirty="0" smtClean="0"/>
              <a:t>述</a:t>
            </a:r>
            <a:r>
              <a:rPr lang="en-US" altLang="zh-CN" dirty="0" smtClean="0"/>
              <a:t/>
            </a:r>
            <a:br>
              <a:rPr lang="en-US" altLang="zh-CN" dirty="0" smtClean="0"/>
            </a:br>
            <a:r>
              <a:rPr lang="en-US" altLang="zh-CN" dirty="0" smtClean="0"/>
              <a:t>       </a:t>
            </a:r>
            <a:r>
              <a:rPr lang="zh-CN" altLang="en-US" b="1" dirty="0" smtClean="0"/>
              <a:t>１</a:t>
            </a:r>
            <a:r>
              <a:rPr lang="zh-CN" altLang="en-US" b="1" dirty="0"/>
              <a:t>．混频器的功能 </a:t>
            </a:r>
            <a:r>
              <a:rPr lang="en-US" altLang="zh-CN" dirty="0" smtClean="0"/>
              <a:t/>
            </a:r>
            <a:br>
              <a:rPr lang="en-US" altLang="zh-CN" dirty="0" smtClean="0"/>
            </a:br>
            <a:r>
              <a:rPr lang="en-US" altLang="zh-CN" dirty="0"/>
              <a:t> </a:t>
            </a:r>
            <a:r>
              <a:rPr lang="en-US" altLang="zh-CN" dirty="0" smtClean="0"/>
              <a:t>       </a:t>
            </a:r>
            <a:r>
              <a:rPr lang="zh-CN" altLang="en-US" dirty="0" smtClean="0"/>
              <a:t>混</a:t>
            </a:r>
            <a:r>
              <a:rPr lang="zh-CN" altLang="en-US" dirty="0"/>
              <a:t>频器是频谱线性搬移电路，是一个六端网络。它有两个输入电压</a:t>
            </a:r>
            <a:r>
              <a:rPr lang="en-US" altLang="zh-CN" dirty="0" smtClean="0"/>
              <a:t>—— </a:t>
            </a:r>
            <a:r>
              <a:rPr lang="zh-CN" altLang="en-US" dirty="0"/>
              <a:t>输入信</a:t>
            </a:r>
            <a:r>
              <a:rPr lang="zh-CN" altLang="en-US" dirty="0" smtClean="0"/>
              <a:t>号</a:t>
            </a:r>
            <a:r>
              <a:rPr lang="en-US" altLang="zh-CN" dirty="0" smtClean="0"/>
              <a:t>u</a:t>
            </a:r>
            <a:r>
              <a:rPr lang="en-US" altLang="zh-CN" baseline="-25000" dirty="0" smtClean="0"/>
              <a:t>S</a:t>
            </a:r>
            <a:r>
              <a:rPr lang="zh-CN" altLang="en-US" dirty="0"/>
              <a:t>和本地振荡信</a:t>
            </a:r>
            <a:r>
              <a:rPr lang="zh-CN" altLang="en-US" dirty="0" smtClean="0"/>
              <a:t>号</a:t>
            </a:r>
            <a:r>
              <a:rPr lang="en-US" altLang="zh-CN" dirty="0" smtClean="0"/>
              <a:t>u</a:t>
            </a:r>
            <a:r>
              <a:rPr lang="en-US" altLang="zh-CN" baseline="-25000" dirty="0" smtClean="0"/>
              <a:t>L</a:t>
            </a:r>
            <a:r>
              <a:rPr lang="zh-CN" altLang="en-US" dirty="0"/>
              <a:t>，其工作频率分别为</a:t>
            </a:r>
            <a:r>
              <a:rPr lang="en-US" altLang="zh-CN" i="1" dirty="0"/>
              <a:t>f</a:t>
            </a:r>
            <a:r>
              <a:rPr lang="en-US" altLang="zh-CN" baseline="-25000" dirty="0"/>
              <a:t>c</a:t>
            </a:r>
            <a:r>
              <a:rPr lang="zh-CN" altLang="en-US" dirty="0"/>
              <a:t>和</a:t>
            </a:r>
            <a:r>
              <a:rPr lang="en-US" altLang="zh-CN" i="1" dirty="0" smtClean="0"/>
              <a:t>f</a:t>
            </a:r>
            <a:r>
              <a:rPr lang="en-US" altLang="zh-CN" baseline="-25000" dirty="0" smtClean="0"/>
              <a:t>L</a:t>
            </a:r>
            <a:r>
              <a:rPr lang="zh-CN" altLang="en-US" dirty="0"/>
              <a:t> ；输出信号</a:t>
            </a:r>
            <a:r>
              <a:rPr lang="zh-CN" altLang="en-US" dirty="0" smtClean="0"/>
              <a:t>为</a:t>
            </a:r>
            <a:r>
              <a:rPr lang="en-US" altLang="zh-CN" dirty="0"/>
              <a:t>u</a:t>
            </a:r>
            <a:r>
              <a:rPr lang="en-US" altLang="zh-CN" baseline="-25000" dirty="0"/>
              <a:t>I</a:t>
            </a:r>
            <a:r>
              <a:rPr lang="zh-CN" altLang="en-US" dirty="0"/>
              <a:t>，称为中频信号，其频率</a:t>
            </a:r>
            <a:r>
              <a:rPr lang="zh-CN" altLang="en-US" dirty="0" smtClean="0"/>
              <a:t>是</a:t>
            </a:r>
            <a:r>
              <a:rPr lang="en-US" altLang="zh-CN" dirty="0" smtClean="0"/>
              <a:t>f</a:t>
            </a:r>
            <a:r>
              <a:rPr lang="en-US" altLang="zh-CN" baseline="-25000" dirty="0" smtClean="0"/>
              <a:t>c</a:t>
            </a:r>
            <a:r>
              <a:rPr lang="zh-CN" altLang="en-US" dirty="0" smtClean="0"/>
              <a:t>和</a:t>
            </a:r>
            <a:r>
              <a:rPr lang="en-US" altLang="zh-CN" dirty="0" smtClean="0"/>
              <a:t>f</a:t>
            </a:r>
            <a:r>
              <a:rPr lang="en-US" altLang="zh-CN" baseline="-25000" dirty="0" smtClean="0"/>
              <a:t>L</a:t>
            </a:r>
            <a:r>
              <a:rPr lang="zh-CN" altLang="en-US" dirty="0"/>
              <a:t>的差频或和频，称为中</a:t>
            </a:r>
            <a:r>
              <a:rPr lang="zh-CN" altLang="en-US" dirty="0" smtClean="0"/>
              <a:t>频</a:t>
            </a:r>
            <a:r>
              <a:rPr lang="en-US" altLang="zh-CN" dirty="0" smtClean="0"/>
              <a:t>f</a:t>
            </a:r>
            <a:r>
              <a:rPr lang="en-US" altLang="zh-CN" baseline="-25000" dirty="0" smtClean="0"/>
              <a:t>I</a:t>
            </a:r>
            <a:r>
              <a:rPr lang="zh-CN" altLang="en-US" dirty="0"/>
              <a:t> ， </a:t>
            </a:r>
            <a:r>
              <a:rPr lang="en-US" altLang="zh-CN" dirty="0"/>
              <a:t>f</a:t>
            </a:r>
            <a:r>
              <a:rPr lang="en-US" altLang="zh-CN" baseline="-25000" dirty="0"/>
              <a:t>I </a:t>
            </a:r>
            <a:r>
              <a:rPr lang="zh-CN" altLang="en-US" dirty="0"/>
              <a:t>＝</a:t>
            </a:r>
            <a:r>
              <a:rPr lang="en-US" altLang="zh-CN" i="1" dirty="0"/>
              <a:t>f</a:t>
            </a:r>
            <a:r>
              <a:rPr lang="en-US" altLang="zh-CN" baseline="-25000" dirty="0"/>
              <a:t>L</a:t>
            </a:r>
            <a:r>
              <a:rPr lang="zh-CN" altLang="en-US" dirty="0"/>
              <a:t> </a:t>
            </a:r>
            <a:r>
              <a:rPr lang="en-US" altLang="zh-CN" dirty="0"/>
              <a:t>± </a:t>
            </a:r>
            <a:r>
              <a:rPr lang="en-US" altLang="zh-CN" i="1" dirty="0"/>
              <a:t>f</a:t>
            </a:r>
            <a:r>
              <a:rPr lang="en-US" altLang="zh-CN" baseline="-25000" dirty="0"/>
              <a:t>c </a:t>
            </a:r>
            <a:r>
              <a:rPr lang="zh-CN" altLang="en-US" dirty="0"/>
              <a:t>（同时也可采用谐波的差频或和频）。由</a:t>
            </a:r>
            <a:r>
              <a:rPr lang="zh-CN" altLang="en-US" dirty="0" smtClean="0"/>
              <a:t>此</a:t>
            </a:r>
            <a:r>
              <a:rPr lang="zh-CN" altLang="en-US" dirty="0"/>
              <a:t>可见，混频器在频域上起着减（加）法器的作用。</a:t>
            </a:r>
            <a:r>
              <a:rPr lang="zh-CN" altLang="en-US" dirty="0" smtClean="0"/>
              <a:t/>
            </a:r>
            <a:br>
              <a:rPr lang="zh-CN" altLang="en-US" dirty="0" smtClean="0"/>
            </a:br>
            <a:r>
              <a:rPr lang="zh-CN" altLang="en-US" dirty="0"/>
              <a:t/>
            </a:r>
            <a:br>
              <a:rPr lang="zh-CN" altLang="en-US" dirty="0"/>
            </a:br>
            <a:r>
              <a:rPr lang="zh-CN" altLang="en-US" sz="3200" b="1" dirty="0"/>
              <a:t/>
            </a:r>
            <a:br>
              <a:rPr lang="zh-CN" altLang="en-US" sz="3200" b="1" dirty="0"/>
            </a:br>
            <a:r>
              <a:rPr lang="zh-CN" altLang="en-US" sz="3200" b="1" dirty="0"/>
              <a:t/>
            </a:r>
            <a:br>
              <a:rPr lang="zh-CN" altLang="en-US" sz="3200" b="1" dirty="0"/>
            </a:br>
            <a:endParaRPr lang="zh-CN" altLang="en-US" b="1" dirty="0"/>
          </a:p>
        </p:txBody>
      </p:sp>
    </p:spTree>
    <p:extLst>
      <p:ext uri="{BB962C8B-B14F-4D97-AF65-F5344CB8AC3E}">
        <p14:creationId xmlns:p14="http://schemas.microsoft.com/office/powerpoint/2010/main" val="183284961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在</a:t>
            </a:r>
            <a:r>
              <a:rPr lang="zh-CN" altLang="en-US" dirty="0"/>
              <a:t>超外</a:t>
            </a:r>
            <a:r>
              <a:rPr lang="zh-CN" altLang="en-US" dirty="0" smtClean="0"/>
              <a:t>差接收机 </a:t>
            </a:r>
            <a:r>
              <a:rPr lang="zh-CN" altLang="en-US" dirty="0"/>
              <a:t>中，</a:t>
            </a:r>
            <a:r>
              <a:rPr lang="zh-CN" altLang="en-US" dirty="0" smtClean="0"/>
              <a:t>混频器将已调信号 </a:t>
            </a:r>
            <a:r>
              <a:rPr lang="zh-CN" altLang="en-US" dirty="0"/>
              <a:t>（</a:t>
            </a:r>
            <a:r>
              <a:rPr lang="zh-CN" altLang="en-US" dirty="0" smtClean="0"/>
              <a:t>其载频可在波段中变化</a:t>
            </a:r>
            <a:r>
              <a:rPr lang="zh-CN" altLang="en-US" dirty="0"/>
              <a:t>，</a:t>
            </a:r>
            <a:r>
              <a:rPr lang="zh-CN" altLang="en-US" dirty="0" smtClean="0"/>
              <a:t>如</a:t>
            </a:r>
            <a:r>
              <a:rPr lang="en-US" altLang="zh-CN" dirty="0" smtClean="0"/>
              <a:t>HF</a:t>
            </a:r>
            <a:r>
              <a:rPr lang="zh-CN" altLang="en-US" dirty="0" smtClean="0"/>
              <a:t>波段 </a:t>
            </a:r>
            <a:r>
              <a:rPr lang="en-US" altLang="zh-CN" dirty="0" smtClean="0"/>
              <a:t>2~30MHz</a:t>
            </a:r>
            <a:r>
              <a:rPr lang="zh-CN" altLang="en-US" dirty="0" smtClean="0"/>
              <a:t>，</a:t>
            </a:r>
            <a:r>
              <a:rPr lang="en-US" altLang="zh-CN" dirty="0" smtClean="0"/>
              <a:t>VHF</a:t>
            </a:r>
            <a:r>
              <a:rPr lang="zh-CN" altLang="en-US" dirty="0" smtClean="0"/>
              <a:t>波段</a:t>
            </a:r>
            <a:r>
              <a:rPr lang="en-US" altLang="zh-CN" dirty="0" smtClean="0"/>
              <a:t>30~90MHz</a:t>
            </a:r>
            <a:r>
              <a:rPr lang="zh-CN" altLang="en-US" dirty="0" smtClean="0"/>
              <a:t>等</a:t>
            </a:r>
            <a:r>
              <a:rPr lang="zh-CN" altLang="en-US" dirty="0"/>
              <a:t>）变为频率固定的中频信号。混频器的输入信号 </a:t>
            </a:r>
            <a:r>
              <a:rPr lang="en-US" altLang="zh-CN" dirty="0" smtClean="0"/>
              <a:t>u</a:t>
            </a:r>
            <a:r>
              <a:rPr lang="en-US" altLang="zh-CN" baseline="-25000" dirty="0" smtClean="0"/>
              <a:t>S</a:t>
            </a:r>
            <a:r>
              <a:rPr lang="zh-CN" altLang="en-US" dirty="0" smtClean="0"/>
              <a:t>、</a:t>
            </a:r>
            <a:r>
              <a:rPr lang="zh-CN" altLang="en-US" dirty="0"/>
              <a:t>本振 </a:t>
            </a:r>
            <a:r>
              <a:rPr lang="en-US" altLang="zh-CN" dirty="0" smtClean="0"/>
              <a:t>u</a:t>
            </a:r>
            <a:r>
              <a:rPr lang="en-US" altLang="zh-CN" baseline="-25000" dirty="0" smtClean="0"/>
              <a:t>L</a:t>
            </a:r>
            <a:r>
              <a:rPr lang="zh-CN" altLang="en-US" dirty="0" smtClean="0"/>
              <a:t>都</a:t>
            </a:r>
            <a:r>
              <a:rPr lang="zh-CN" altLang="en-US" dirty="0"/>
              <a:t>是高频信号，中频信号也是已调波，除了中心频率与输入信号不同外，由于 是频谱的线性搬移，其频谱结构与输入信号 </a:t>
            </a:r>
            <a:r>
              <a:rPr lang="en-US" altLang="zh-CN" dirty="0" smtClean="0"/>
              <a:t>u</a:t>
            </a:r>
            <a:r>
              <a:rPr lang="en-US" altLang="zh-CN" baseline="-25000" dirty="0" smtClean="0"/>
              <a:t>S</a:t>
            </a:r>
            <a:r>
              <a:rPr lang="zh-CN" altLang="en-US" dirty="0" smtClean="0"/>
              <a:t>的</a:t>
            </a:r>
            <a:r>
              <a:rPr lang="zh-CN" altLang="en-US" dirty="0"/>
              <a:t>频谱结构完全相同。表现在波形上：中</a:t>
            </a:r>
            <a:r>
              <a:rPr lang="zh-CN" altLang="en-US" dirty="0" smtClean="0"/>
              <a:t>频输</a:t>
            </a:r>
            <a:r>
              <a:rPr lang="zh-CN" altLang="en-US" dirty="0"/>
              <a:t>出信号与输入信号的包络形状相同，只是填充频率不同（内部波形疏密程度不同）。图 </a:t>
            </a:r>
            <a:r>
              <a:rPr lang="en-US" altLang="zh-CN" dirty="0" smtClean="0"/>
              <a:t>6-53</a:t>
            </a:r>
            <a:r>
              <a:rPr lang="zh-CN" altLang="en-US" dirty="0" smtClean="0"/>
              <a:t>表</a:t>
            </a:r>
            <a:r>
              <a:rPr lang="zh-CN" altLang="en-US" dirty="0"/>
              <a:t>示了这一变换过程。这也就是说，理想的混频器（只有和频或差频的混频）能将</a:t>
            </a:r>
            <a:r>
              <a:rPr lang="zh-CN" altLang="en-US" dirty="0" smtClean="0"/>
              <a:t>输入</a:t>
            </a:r>
            <a:r>
              <a:rPr lang="zh-CN" altLang="en-US" dirty="0"/>
              <a:t>已调信号不失真地变换为中频信号。</a:t>
            </a:r>
            <a:br>
              <a:rPr lang="zh-CN" altLang="en-US" dirty="0"/>
            </a:br>
            <a:endParaRPr lang="zh-CN" altLang="en-US" dirty="0"/>
          </a:p>
        </p:txBody>
      </p:sp>
    </p:spTree>
    <p:extLst>
      <p:ext uri="{BB962C8B-B14F-4D97-AF65-F5344CB8AC3E}">
        <p14:creationId xmlns:p14="http://schemas.microsoft.com/office/powerpoint/2010/main" val="1251139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3622" y="998484"/>
            <a:ext cx="6016756" cy="4622028"/>
          </a:xfrm>
          <a:prstGeom prst="rect">
            <a:avLst/>
          </a:prstGeom>
        </p:spPr>
      </p:pic>
      <p:sp>
        <p:nvSpPr>
          <p:cNvPr id="4" name="矩形 3"/>
          <p:cNvSpPr/>
          <p:nvPr/>
        </p:nvSpPr>
        <p:spPr>
          <a:xfrm>
            <a:off x="2506370" y="5749950"/>
            <a:ext cx="4131259" cy="461665"/>
          </a:xfrm>
          <a:prstGeom prst="rect">
            <a:avLst/>
          </a:prstGeom>
        </p:spPr>
        <p:txBody>
          <a:bodyPr wrap="none">
            <a:spAutoFit/>
          </a:bodyPr>
          <a:lstStyle/>
          <a:p>
            <a:pPr algn="ctr"/>
            <a:r>
              <a:rPr lang="zh-CN" altLang="en-US" sz="2400" dirty="0" smtClean="0"/>
              <a:t>图</a:t>
            </a:r>
            <a:r>
              <a:rPr lang="en-US" altLang="zh-CN" sz="2400" dirty="0" smtClean="0"/>
              <a:t>6-53</a:t>
            </a:r>
            <a:r>
              <a:rPr lang="zh-CN" altLang="en-US" sz="2400" dirty="0"/>
              <a:t>　混频器的功能示意图</a:t>
            </a:r>
          </a:p>
        </p:txBody>
      </p:sp>
    </p:spTree>
    <p:extLst>
      <p:ext uri="{BB962C8B-B14F-4D97-AF65-F5344CB8AC3E}">
        <p14:creationId xmlns:p14="http://schemas.microsoft.com/office/powerpoint/2010/main" val="248791363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中频</a:t>
            </a:r>
            <a:r>
              <a:rPr lang="en-US" altLang="zh-CN" i="1" dirty="0" smtClean="0"/>
              <a:t>f</a:t>
            </a:r>
            <a:r>
              <a:rPr lang="en-US" altLang="zh-CN" baseline="-25000" dirty="0" smtClean="0"/>
              <a:t>I</a:t>
            </a:r>
            <a:r>
              <a:rPr lang="zh-CN" altLang="en-US" baseline="-25000" dirty="0" smtClean="0"/>
              <a:t> </a:t>
            </a:r>
            <a:r>
              <a:rPr lang="zh-CN" altLang="en-US" dirty="0" smtClean="0"/>
              <a:t>与</a:t>
            </a:r>
            <a:r>
              <a:rPr lang="en-US" altLang="zh-CN" i="1" dirty="0" smtClean="0"/>
              <a:t>f</a:t>
            </a:r>
            <a:r>
              <a:rPr lang="en-US" altLang="zh-CN" baseline="-25000" dirty="0" smtClean="0"/>
              <a:t>c</a:t>
            </a:r>
            <a:r>
              <a:rPr lang="zh-CN" altLang="en-US" dirty="0" smtClean="0"/>
              <a:t>、</a:t>
            </a:r>
            <a:r>
              <a:rPr lang="zh-CN" altLang="en-US" i="1" dirty="0" smtClean="0"/>
              <a:t> </a:t>
            </a:r>
            <a:r>
              <a:rPr lang="en-US" altLang="zh-CN" i="1" dirty="0" smtClean="0"/>
              <a:t>f</a:t>
            </a:r>
            <a:r>
              <a:rPr lang="en-US" altLang="zh-CN" i="1" baseline="-25000" dirty="0" smtClean="0"/>
              <a:t>L</a:t>
            </a:r>
            <a:r>
              <a:rPr lang="zh-CN" altLang="en-US" dirty="0" smtClean="0"/>
              <a:t>的</a:t>
            </a:r>
            <a:r>
              <a:rPr lang="zh-CN" altLang="en-US" dirty="0"/>
              <a:t>关系有几种情况：当混频器输出取差频时，</a:t>
            </a:r>
            <a:r>
              <a:rPr lang="zh-CN" altLang="en-US" dirty="0" smtClean="0"/>
              <a:t>有</a:t>
            </a:r>
            <a:r>
              <a:rPr lang="en-US" altLang="zh-CN" i="1" dirty="0" smtClean="0"/>
              <a:t>f</a:t>
            </a:r>
            <a:r>
              <a:rPr lang="en-US" altLang="zh-CN" baseline="-25000" dirty="0" smtClean="0"/>
              <a:t>I</a:t>
            </a:r>
            <a:r>
              <a:rPr lang="zh-CN" altLang="en-US" baseline="-25000" dirty="0" smtClean="0"/>
              <a:t> </a:t>
            </a:r>
            <a:r>
              <a:rPr lang="zh-CN" altLang="en-US" dirty="0" smtClean="0"/>
              <a:t>＝</a:t>
            </a:r>
            <a:r>
              <a:rPr lang="en-US" altLang="zh-CN" i="1" dirty="0" smtClean="0"/>
              <a:t>f</a:t>
            </a:r>
            <a:r>
              <a:rPr lang="en-US" altLang="zh-CN" i="1" baseline="-25000" dirty="0" smtClean="0"/>
              <a:t>L </a:t>
            </a:r>
            <a:r>
              <a:rPr lang="zh-CN" altLang="en-US" dirty="0" smtClean="0"/>
              <a:t>－</a:t>
            </a:r>
            <a:r>
              <a:rPr lang="en-US" altLang="zh-CN" i="1" dirty="0" smtClean="0"/>
              <a:t>f</a:t>
            </a:r>
            <a:r>
              <a:rPr lang="en-US" altLang="zh-CN" baseline="-25000" dirty="0" smtClean="0"/>
              <a:t>c</a:t>
            </a:r>
            <a:r>
              <a:rPr lang="zh-CN" altLang="en-US" dirty="0" smtClean="0"/>
              <a:t>或</a:t>
            </a:r>
            <a:r>
              <a:rPr lang="en-US" altLang="zh-CN" i="1" dirty="0" smtClean="0"/>
              <a:t>f</a:t>
            </a:r>
            <a:r>
              <a:rPr lang="en-US" altLang="zh-CN" baseline="-25000" dirty="0" smtClean="0"/>
              <a:t>I </a:t>
            </a:r>
            <a:r>
              <a:rPr lang="zh-CN" altLang="en-US" dirty="0" smtClean="0"/>
              <a:t>＝</a:t>
            </a:r>
            <a:r>
              <a:rPr lang="en-US" altLang="zh-CN" i="1" dirty="0" smtClean="0"/>
              <a:t>f</a:t>
            </a:r>
            <a:r>
              <a:rPr lang="en-US" altLang="zh-CN" baseline="-25000" dirty="0" smtClean="0"/>
              <a:t>c </a:t>
            </a:r>
            <a:r>
              <a:rPr lang="zh-CN" altLang="en-US" dirty="0" smtClean="0"/>
              <a:t>－ </a:t>
            </a:r>
            <a:r>
              <a:rPr lang="en-US" altLang="zh-CN" i="1" dirty="0"/>
              <a:t>f</a:t>
            </a:r>
            <a:r>
              <a:rPr lang="en-US" altLang="zh-CN" i="1" baseline="-25000" dirty="0"/>
              <a:t>L </a:t>
            </a:r>
            <a:r>
              <a:rPr lang="zh-CN" altLang="en-US" dirty="0" smtClean="0"/>
              <a:t>；</a:t>
            </a:r>
            <a:r>
              <a:rPr lang="zh-CN" altLang="en-US" dirty="0"/>
              <a:t>取和频时</a:t>
            </a:r>
            <a:r>
              <a:rPr lang="zh-CN" altLang="en-US" dirty="0" smtClean="0"/>
              <a:t>有</a:t>
            </a:r>
            <a:r>
              <a:rPr lang="en-US" altLang="zh-CN" i="1" dirty="0" smtClean="0"/>
              <a:t>f</a:t>
            </a:r>
            <a:r>
              <a:rPr lang="en-US" altLang="zh-CN" baseline="-25000" dirty="0" smtClean="0"/>
              <a:t>I</a:t>
            </a:r>
            <a:r>
              <a:rPr lang="zh-CN" altLang="en-US" baseline="-25000" dirty="0" smtClean="0"/>
              <a:t> </a:t>
            </a:r>
            <a:r>
              <a:rPr lang="zh-CN" altLang="en-US" dirty="0" smtClean="0"/>
              <a:t>＝</a:t>
            </a:r>
            <a:r>
              <a:rPr lang="en-US" altLang="zh-CN" i="1" dirty="0" smtClean="0"/>
              <a:t>f</a:t>
            </a:r>
            <a:r>
              <a:rPr lang="en-US" altLang="zh-CN" i="1" baseline="-25000" dirty="0" smtClean="0"/>
              <a:t>L </a:t>
            </a:r>
            <a:r>
              <a:rPr lang="zh-CN" altLang="en-US" dirty="0" smtClean="0"/>
              <a:t>＋ </a:t>
            </a:r>
            <a:r>
              <a:rPr lang="en-US" altLang="zh-CN" i="1" dirty="0"/>
              <a:t>f</a:t>
            </a:r>
            <a:r>
              <a:rPr lang="en-US" altLang="zh-CN" baseline="-25000" dirty="0"/>
              <a:t>c </a:t>
            </a:r>
            <a:r>
              <a:rPr lang="zh-CN" altLang="en-US" dirty="0" smtClean="0"/>
              <a:t>。当</a:t>
            </a:r>
            <a:r>
              <a:rPr lang="en-US" altLang="zh-CN" i="1" dirty="0" smtClean="0"/>
              <a:t>f</a:t>
            </a:r>
            <a:r>
              <a:rPr lang="en-US" altLang="zh-CN" baseline="-25000" dirty="0" smtClean="0"/>
              <a:t>I</a:t>
            </a:r>
            <a:r>
              <a:rPr lang="zh-CN" altLang="en-US" baseline="-25000" dirty="0" smtClean="0"/>
              <a:t> </a:t>
            </a:r>
            <a:r>
              <a:rPr lang="zh-CN" altLang="en-US" dirty="0" smtClean="0"/>
              <a:t>＜</a:t>
            </a:r>
            <a:r>
              <a:rPr lang="en-US" altLang="zh-CN" i="1" dirty="0" smtClean="0"/>
              <a:t>f</a:t>
            </a:r>
            <a:r>
              <a:rPr lang="en-US" altLang="zh-CN" baseline="-25000" dirty="0" smtClean="0"/>
              <a:t>c</a:t>
            </a:r>
            <a:r>
              <a:rPr lang="zh-CN" altLang="en-US" dirty="0" smtClean="0"/>
              <a:t>时</a:t>
            </a:r>
            <a:r>
              <a:rPr lang="zh-CN" altLang="en-US" dirty="0"/>
              <a:t>，称为向下变频，输出低中频；</a:t>
            </a:r>
            <a:r>
              <a:rPr lang="zh-CN" altLang="en-US" dirty="0" smtClean="0"/>
              <a:t>当</a:t>
            </a:r>
            <a:r>
              <a:rPr lang="en-US" altLang="zh-CN" i="1" dirty="0" smtClean="0"/>
              <a:t>f</a:t>
            </a:r>
            <a:r>
              <a:rPr lang="en-US" altLang="zh-CN" baseline="-25000" dirty="0" smtClean="0"/>
              <a:t>I</a:t>
            </a:r>
            <a:r>
              <a:rPr lang="zh-CN" altLang="en-US" baseline="-25000" dirty="0" smtClean="0"/>
              <a:t> </a:t>
            </a:r>
            <a:r>
              <a:rPr lang="zh-CN" altLang="en-US" dirty="0" smtClean="0"/>
              <a:t>＞</a:t>
            </a:r>
            <a:r>
              <a:rPr lang="en-US" altLang="zh-CN" i="1" dirty="0" smtClean="0"/>
              <a:t>f</a:t>
            </a:r>
            <a:r>
              <a:rPr lang="en-US" altLang="zh-CN" baseline="-25000" dirty="0" smtClean="0"/>
              <a:t>c</a:t>
            </a:r>
            <a:r>
              <a:rPr lang="zh-CN" altLang="en-US" dirty="0" smtClean="0"/>
              <a:t>时</a:t>
            </a:r>
            <a:r>
              <a:rPr lang="zh-CN" altLang="en-US" dirty="0"/>
              <a:t>，称为向上变频，输出高中频。虽然高中频比此时输入的高频信号的频率还</a:t>
            </a:r>
            <a:r>
              <a:rPr lang="zh-CN" altLang="en-US" dirty="0" smtClean="0"/>
              <a:t>要高</a:t>
            </a:r>
            <a:r>
              <a:rPr lang="zh-CN" altLang="en-US" dirty="0"/>
              <a:t>，仍将其称为中频。根据信号频率范围的不同，常用的中频数值为</a:t>
            </a:r>
            <a:r>
              <a:rPr lang="zh-CN" altLang="en-US" dirty="0" smtClean="0"/>
              <a:t>：</a:t>
            </a:r>
            <a:r>
              <a:rPr lang="en-US" altLang="zh-CN" dirty="0" smtClean="0"/>
              <a:t>465</a:t>
            </a:r>
            <a:r>
              <a:rPr lang="zh-CN" altLang="en-US" dirty="0" smtClean="0"/>
              <a:t>（ </a:t>
            </a:r>
            <a:r>
              <a:rPr lang="en-US" altLang="zh-CN" dirty="0" smtClean="0"/>
              <a:t>455</a:t>
            </a:r>
            <a:r>
              <a:rPr lang="zh-CN" altLang="en-US" dirty="0" smtClean="0"/>
              <a:t>）、</a:t>
            </a:r>
            <a:r>
              <a:rPr lang="en-US" altLang="zh-CN" dirty="0" smtClean="0"/>
              <a:t>500kHz</a:t>
            </a:r>
            <a:r>
              <a:rPr lang="zh-CN" altLang="en-US" dirty="0" smtClean="0"/>
              <a:t>； </a:t>
            </a:r>
            <a:r>
              <a:rPr lang="en-US" altLang="zh-CN" dirty="0" smtClean="0"/>
              <a:t>1</a:t>
            </a:r>
            <a:r>
              <a:rPr lang="zh-CN" altLang="en-US" dirty="0" smtClean="0"/>
              <a:t>、</a:t>
            </a:r>
            <a:r>
              <a:rPr lang="en-US" altLang="zh-CN" dirty="0" smtClean="0"/>
              <a:t>1.5</a:t>
            </a:r>
            <a:r>
              <a:rPr lang="zh-CN" altLang="en-US" dirty="0" smtClean="0"/>
              <a:t>、</a:t>
            </a:r>
            <a:r>
              <a:rPr lang="en-US" altLang="zh-CN" dirty="0" smtClean="0"/>
              <a:t>4.3</a:t>
            </a:r>
            <a:r>
              <a:rPr lang="zh-CN" altLang="en-US" dirty="0" smtClean="0"/>
              <a:t>、</a:t>
            </a:r>
            <a:r>
              <a:rPr lang="en-US" altLang="zh-CN" dirty="0" smtClean="0"/>
              <a:t>5</a:t>
            </a:r>
            <a:r>
              <a:rPr lang="zh-CN" altLang="en-US" dirty="0" smtClean="0"/>
              <a:t>、</a:t>
            </a:r>
            <a:r>
              <a:rPr lang="en-US" altLang="zh-CN" dirty="0" smtClean="0"/>
              <a:t>10.7</a:t>
            </a:r>
            <a:r>
              <a:rPr lang="zh-CN" altLang="en-US" dirty="0" smtClean="0"/>
              <a:t>、</a:t>
            </a:r>
            <a:r>
              <a:rPr lang="en-US" altLang="zh-CN" dirty="0" smtClean="0"/>
              <a:t>21.4</a:t>
            </a:r>
            <a:r>
              <a:rPr lang="zh-CN" altLang="en-US" dirty="0" smtClean="0"/>
              <a:t>、</a:t>
            </a:r>
            <a:r>
              <a:rPr lang="en-US" altLang="zh-CN" dirty="0" smtClean="0"/>
              <a:t>30</a:t>
            </a:r>
            <a:r>
              <a:rPr lang="zh-CN" altLang="en-US" dirty="0" smtClean="0"/>
              <a:t>、</a:t>
            </a:r>
            <a:r>
              <a:rPr lang="en-US" altLang="zh-CN" dirty="0" smtClean="0"/>
              <a:t>70</a:t>
            </a:r>
            <a:r>
              <a:rPr lang="zh-CN" altLang="en-US" dirty="0" smtClean="0"/>
              <a:t>、</a:t>
            </a:r>
            <a:r>
              <a:rPr lang="en-US" altLang="zh-CN" dirty="0" smtClean="0"/>
              <a:t>140MHz</a:t>
            </a:r>
            <a:r>
              <a:rPr lang="zh-CN" altLang="en-US" dirty="0" smtClean="0"/>
              <a:t>等</a:t>
            </a:r>
            <a:r>
              <a:rPr lang="zh-CN" altLang="en-US" dirty="0"/>
              <a:t>。如调幅收音机的中频</a:t>
            </a:r>
            <a:r>
              <a:rPr lang="zh-CN" altLang="en-US" dirty="0" smtClean="0"/>
              <a:t>为</a:t>
            </a:r>
            <a:r>
              <a:rPr lang="en-US" altLang="zh-CN" dirty="0" smtClean="0"/>
              <a:t>465</a:t>
            </a:r>
            <a:r>
              <a:rPr lang="zh-CN" altLang="en-US" dirty="0" smtClean="0"/>
              <a:t>（ </a:t>
            </a:r>
            <a:r>
              <a:rPr lang="en-US" altLang="zh-CN" dirty="0" smtClean="0"/>
              <a:t>455</a:t>
            </a:r>
            <a:r>
              <a:rPr lang="zh-CN" altLang="en-US" dirty="0" smtClean="0"/>
              <a:t>） </a:t>
            </a:r>
            <a:r>
              <a:rPr lang="en-US" altLang="zh-CN" dirty="0" smtClean="0"/>
              <a:t>kHz</a:t>
            </a:r>
            <a:r>
              <a:rPr lang="zh-CN" altLang="en-US" dirty="0" smtClean="0"/>
              <a:t>； </a:t>
            </a:r>
            <a:r>
              <a:rPr lang="zh-CN" altLang="en-US" dirty="0"/>
              <a:t>调频收音机的中频</a:t>
            </a:r>
            <a:r>
              <a:rPr lang="zh-CN" altLang="en-US" dirty="0" smtClean="0"/>
              <a:t>为</a:t>
            </a:r>
            <a:r>
              <a:rPr lang="en-US" altLang="zh-CN" dirty="0" smtClean="0"/>
              <a:t>10.7MHz</a:t>
            </a:r>
            <a:r>
              <a:rPr lang="zh-CN" altLang="en-US" dirty="0" smtClean="0"/>
              <a:t>，</a:t>
            </a:r>
            <a:r>
              <a:rPr lang="zh-CN" altLang="en-US" dirty="0"/>
              <a:t>微波接收机、卫星接收机的中频</a:t>
            </a:r>
            <a:r>
              <a:rPr lang="zh-CN" altLang="en-US" dirty="0" smtClean="0"/>
              <a:t>为</a:t>
            </a:r>
            <a:r>
              <a:rPr lang="en-US" altLang="zh-CN" dirty="0" smtClean="0"/>
              <a:t>70MHz</a:t>
            </a:r>
            <a:r>
              <a:rPr lang="zh-CN" altLang="en-US" dirty="0" smtClean="0"/>
              <a:t>或</a:t>
            </a:r>
            <a:r>
              <a:rPr lang="en-US" altLang="zh-CN" dirty="0" smtClean="0"/>
              <a:t>140MHz</a:t>
            </a:r>
            <a:r>
              <a:rPr lang="zh-CN" altLang="en-US" dirty="0" smtClean="0"/>
              <a:t>， </a:t>
            </a:r>
            <a:r>
              <a:rPr lang="zh-CN" altLang="en-US" dirty="0"/>
              <a:t>等等。</a:t>
            </a:r>
          </a:p>
        </p:txBody>
      </p:sp>
    </p:spTree>
    <p:extLst>
      <p:ext uri="{BB962C8B-B14F-4D97-AF65-F5344CB8AC3E}">
        <p14:creationId xmlns:p14="http://schemas.microsoft.com/office/powerpoint/2010/main" val="35221563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混</a:t>
            </a:r>
            <a:r>
              <a:rPr lang="zh-CN" altLang="en-US" dirty="0"/>
              <a:t>频器是频谱搬移电路，在频域中起加法器和减法器的作用。振幅调制与解调也是频 谱搬移电路，也是在频域上起加法器和减法器的作用，同属频谱的线性搬移。由于频谱搬 移位置的不同，其功能就完全不同。这三种电路都是六端网络，两个输入、一个输出，可用 同样形式的电路完成不同的搬移功能。从实现电路看，输入、输出信号不同，因而输入、输 出回路各异。调制电路的输入信号是调制信号 </a:t>
            </a:r>
            <a:r>
              <a:rPr lang="en-US" altLang="zh-CN" dirty="0" smtClean="0"/>
              <a:t>u</a:t>
            </a:r>
            <a:r>
              <a:rPr lang="el-GR" altLang="zh-CN" baseline="-25000" dirty="0" smtClean="0"/>
              <a:t>Ω</a:t>
            </a:r>
            <a:r>
              <a:rPr lang="el-GR" altLang="zh-CN" dirty="0" smtClean="0"/>
              <a:t> </a:t>
            </a:r>
            <a:r>
              <a:rPr lang="zh-CN" altLang="el-GR" dirty="0"/>
              <a:t>、</a:t>
            </a:r>
            <a:r>
              <a:rPr lang="zh-CN" altLang="en-US" dirty="0"/>
              <a:t>载波 </a:t>
            </a:r>
            <a:r>
              <a:rPr lang="en-US" altLang="zh-CN" dirty="0" smtClean="0"/>
              <a:t>u</a:t>
            </a:r>
            <a:r>
              <a:rPr lang="en-US" altLang="zh-CN" baseline="-25000" dirty="0" smtClean="0"/>
              <a:t>C</a:t>
            </a:r>
            <a:r>
              <a:rPr lang="zh-CN" altLang="en-US" dirty="0" smtClean="0"/>
              <a:t>，</a:t>
            </a:r>
            <a:r>
              <a:rPr lang="zh-CN" altLang="en-US" dirty="0"/>
              <a:t>输出为载波参数受调的已调 波；解调电路的输入信号是已调信号 </a:t>
            </a:r>
            <a:r>
              <a:rPr lang="en-US" altLang="zh-CN" dirty="0" smtClean="0"/>
              <a:t>u</a:t>
            </a:r>
            <a:r>
              <a:rPr lang="en-US" altLang="zh-CN" baseline="-25000" dirty="0" smtClean="0"/>
              <a:t>S</a:t>
            </a:r>
            <a:r>
              <a:rPr lang="zh-CN" altLang="en-US" dirty="0" smtClean="0"/>
              <a:t>、</a:t>
            </a:r>
            <a:r>
              <a:rPr lang="zh-CN" altLang="en-US" dirty="0"/>
              <a:t>本地恢复载波 </a:t>
            </a:r>
            <a:r>
              <a:rPr lang="en-US" altLang="zh-CN" dirty="0" smtClean="0"/>
              <a:t>u</a:t>
            </a:r>
            <a:r>
              <a:rPr lang="en-US" altLang="zh-CN" baseline="-25000" dirty="0" smtClean="0"/>
              <a:t>r</a:t>
            </a:r>
            <a:r>
              <a:rPr lang="zh-CN" altLang="en-US" dirty="0" smtClean="0"/>
              <a:t>（</a:t>
            </a:r>
            <a:r>
              <a:rPr lang="zh-CN" altLang="en-US" dirty="0"/>
              <a:t>同步检测），输出为恢复的调制 信号 </a:t>
            </a:r>
            <a:r>
              <a:rPr lang="en-US" altLang="zh-CN" dirty="0"/>
              <a:t>u</a:t>
            </a:r>
            <a:r>
              <a:rPr lang="el-GR" altLang="zh-CN" baseline="-25000" dirty="0"/>
              <a:t>Ω</a:t>
            </a:r>
            <a:r>
              <a:rPr lang="el-GR" altLang="zh-CN" dirty="0" smtClean="0"/>
              <a:t> </a:t>
            </a:r>
            <a:r>
              <a:rPr lang="zh-CN" altLang="el-GR" dirty="0"/>
              <a:t>；</a:t>
            </a:r>
            <a:r>
              <a:rPr lang="zh-CN" altLang="en-US" dirty="0"/>
              <a:t>而混频器的输入信号是已调信号 </a:t>
            </a:r>
            <a:r>
              <a:rPr lang="en-US" altLang="zh-CN" dirty="0"/>
              <a:t>u</a:t>
            </a:r>
            <a:r>
              <a:rPr lang="en-US" altLang="zh-CN" baseline="-25000" dirty="0"/>
              <a:t>S </a:t>
            </a:r>
            <a:r>
              <a:rPr lang="zh-CN" altLang="en-US" dirty="0" smtClean="0"/>
              <a:t>，</a:t>
            </a:r>
            <a:r>
              <a:rPr lang="zh-CN" altLang="en-US" dirty="0"/>
              <a:t>本地振荡信</a:t>
            </a:r>
            <a:r>
              <a:rPr lang="zh-CN" altLang="en-US" dirty="0" smtClean="0"/>
              <a:t>号</a:t>
            </a:r>
            <a:r>
              <a:rPr lang="en-US" altLang="zh-CN" dirty="0" smtClean="0"/>
              <a:t>u</a:t>
            </a:r>
            <a:r>
              <a:rPr lang="en-US" altLang="zh-CN" baseline="-25000" dirty="0" smtClean="0"/>
              <a:t>L</a:t>
            </a:r>
            <a:r>
              <a:rPr lang="zh-CN" altLang="en-US" dirty="0" smtClean="0"/>
              <a:t>，</a:t>
            </a:r>
            <a:r>
              <a:rPr lang="zh-CN" altLang="en-US" dirty="0"/>
              <a:t>输出是中频信号 </a:t>
            </a:r>
            <a:r>
              <a:rPr lang="en-US" altLang="zh-CN" dirty="0" smtClean="0"/>
              <a:t>u</a:t>
            </a:r>
            <a:r>
              <a:rPr lang="en-US" altLang="zh-CN" baseline="-25000" dirty="0" smtClean="0"/>
              <a:t>I</a:t>
            </a:r>
            <a:r>
              <a:rPr lang="zh-CN" altLang="en-US" dirty="0" smtClean="0"/>
              <a:t>，</a:t>
            </a:r>
            <a:r>
              <a:rPr lang="zh-CN" altLang="en-US" dirty="0"/>
              <a:t/>
            </a:r>
            <a:br>
              <a:rPr lang="zh-CN" altLang="en-US" dirty="0"/>
            </a:br>
            <a:endParaRPr lang="zh-CN" altLang="en-US" dirty="0"/>
          </a:p>
        </p:txBody>
      </p:sp>
    </p:spTree>
    <p:extLst>
      <p:ext uri="{BB962C8B-B14F-4D97-AF65-F5344CB8AC3E}">
        <p14:creationId xmlns:p14="http://schemas.microsoft.com/office/powerpoint/2010/main" val="791909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AM</a:t>
            </a:r>
            <a:r>
              <a:rPr lang="zh-CN" altLang="en-US" dirty="0" smtClean="0"/>
              <a:t> </a:t>
            </a:r>
            <a:r>
              <a:rPr lang="zh-CN" altLang="en-US" dirty="0"/>
              <a:t>信号的平均功率</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由</a:t>
            </a:r>
            <a:r>
              <a:rPr lang="zh-CN" altLang="en-US" dirty="0"/>
              <a:t>式（ </a:t>
            </a:r>
            <a:r>
              <a:rPr lang="en-US" altLang="zh-CN" dirty="0" smtClean="0"/>
              <a:t>6-11</a:t>
            </a:r>
            <a:r>
              <a:rPr lang="zh-CN" altLang="en-US" dirty="0" smtClean="0"/>
              <a:t>）</a:t>
            </a:r>
            <a:r>
              <a:rPr lang="zh-CN" altLang="en-US" dirty="0"/>
              <a:t>可以看出</a:t>
            </a:r>
            <a:r>
              <a:rPr lang="zh-CN" altLang="en-US" dirty="0" smtClean="0"/>
              <a:t>，</a:t>
            </a:r>
            <a:r>
              <a:rPr lang="en-US" altLang="zh-CN" dirty="0" smtClean="0"/>
              <a:t>AM</a:t>
            </a:r>
            <a:r>
              <a:rPr lang="zh-CN" altLang="en-US" dirty="0" smtClean="0"/>
              <a:t> </a:t>
            </a:r>
            <a:r>
              <a:rPr lang="zh-CN" altLang="en-US" dirty="0"/>
              <a:t>波的平均功率为载波功率与两个边带功率之和。而两个边 频功率与载波功率的比值</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1070438" y="1587226"/>
            <a:ext cx="6204641" cy="729254"/>
          </a:xfrm>
          <a:prstGeom prst="rect">
            <a:avLst/>
          </a:prstGeom>
        </p:spPr>
      </p:pic>
      <p:pic>
        <p:nvPicPr>
          <p:cNvPr id="4" name="图片 3"/>
          <p:cNvPicPr>
            <a:picLocks noChangeAspect="1"/>
          </p:cNvPicPr>
          <p:nvPr/>
        </p:nvPicPr>
        <p:blipFill>
          <a:blip r:embed="rId3"/>
          <a:stretch>
            <a:fillRect/>
          </a:stretch>
        </p:blipFill>
        <p:spPr>
          <a:xfrm>
            <a:off x="3471834" y="3934944"/>
            <a:ext cx="2200332" cy="905280"/>
          </a:xfrm>
          <a:prstGeom prst="rect">
            <a:avLst/>
          </a:prstGeom>
        </p:spPr>
      </p:pic>
      <p:sp>
        <p:nvSpPr>
          <p:cNvPr id="5" name="矩形 4"/>
          <p:cNvSpPr/>
          <p:nvPr/>
        </p:nvSpPr>
        <p:spPr>
          <a:xfrm>
            <a:off x="7429382" y="1721020"/>
            <a:ext cx="931665" cy="461665"/>
          </a:xfrm>
          <a:prstGeom prst="rect">
            <a:avLst/>
          </a:prstGeom>
        </p:spPr>
        <p:txBody>
          <a:bodyPr wrap="none">
            <a:spAutoFit/>
          </a:bodyPr>
          <a:lstStyle/>
          <a:p>
            <a:r>
              <a:rPr lang="en-US" altLang="zh-CN" sz="2400" dirty="0" smtClean="0"/>
              <a:t>(6-11)</a:t>
            </a:r>
            <a:endParaRPr lang="zh-CN" altLang="en-US" sz="2400" dirty="0"/>
          </a:p>
        </p:txBody>
      </p:sp>
      <p:sp>
        <p:nvSpPr>
          <p:cNvPr id="6" name="矩形 5"/>
          <p:cNvSpPr/>
          <p:nvPr/>
        </p:nvSpPr>
        <p:spPr>
          <a:xfrm>
            <a:off x="7275079" y="4156751"/>
            <a:ext cx="931665" cy="461665"/>
          </a:xfrm>
          <a:prstGeom prst="rect">
            <a:avLst/>
          </a:prstGeom>
        </p:spPr>
        <p:txBody>
          <a:bodyPr wrap="none">
            <a:spAutoFit/>
          </a:bodyPr>
          <a:lstStyle/>
          <a:p>
            <a:r>
              <a:rPr lang="en-US" altLang="zh-CN" sz="2400" dirty="0" smtClean="0"/>
              <a:t>(6-12)</a:t>
            </a:r>
            <a:endParaRPr lang="zh-CN" altLang="en-US" sz="2400" dirty="0"/>
          </a:p>
        </p:txBody>
      </p:sp>
    </p:spTree>
    <p:extLst>
      <p:ext uri="{BB962C8B-B14F-4D97-AF65-F5344CB8AC3E}">
        <p14:creationId xmlns:p14="http://schemas.microsoft.com/office/powerpoint/2010/main" val="1793573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这三个信号都是高频信号。从频谱搬移看，调制是将低频信号</a:t>
            </a:r>
            <a:r>
              <a:rPr lang="en-US" altLang="zh-CN" dirty="0"/>
              <a:t>u</a:t>
            </a:r>
            <a:r>
              <a:rPr lang="el-GR" altLang="zh-CN" baseline="-25000" dirty="0"/>
              <a:t>Ω</a:t>
            </a:r>
            <a:r>
              <a:rPr lang="zh-CN" altLang="en-US" dirty="0"/>
              <a:t>线性地搬移到载频的位置（搬 移过程中允许只取一部分）；解调是将已调信号的频谱从载频（或中频）线性搬移到低频端；而混频是将位于载频的已调信号频谱线性搬移到中</a:t>
            </a:r>
            <a:r>
              <a:rPr lang="zh-CN" altLang="en-US" dirty="0" smtClean="0"/>
              <a:t>频</a:t>
            </a:r>
            <a:r>
              <a:rPr lang="en-US" altLang="zh-CN" i="1" dirty="0" smtClean="0"/>
              <a:t>f</a:t>
            </a:r>
            <a:r>
              <a:rPr lang="en-US" altLang="zh-CN" baseline="-25000" dirty="0" smtClean="0"/>
              <a:t>I</a:t>
            </a:r>
            <a:r>
              <a:rPr lang="zh-CN" altLang="en-US" dirty="0" smtClean="0"/>
              <a:t>处</a:t>
            </a:r>
            <a:r>
              <a:rPr lang="zh-CN" altLang="en-US" dirty="0"/>
              <a:t>。这三种频谱的线性搬移过</a:t>
            </a:r>
            <a:r>
              <a:rPr lang="zh-CN" altLang="en-US" dirty="0" smtClean="0"/>
              <a:t>程如图</a:t>
            </a:r>
            <a:r>
              <a:rPr lang="en-US" altLang="zh-CN" dirty="0" smtClean="0"/>
              <a:t>6-54</a:t>
            </a:r>
            <a:r>
              <a:rPr lang="zh-CN" altLang="en-US" dirty="0" smtClean="0"/>
              <a:t>所示</a:t>
            </a:r>
            <a:r>
              <a:rPr lang="zh-CN" altLang="en-US" dirty="0"/>
              <a:t>。</a:t>
            </a:r>
            <a:br>
              <a:rPr lang="zh-CN" altLang="en-US" dirty="0"/>
            </a:br>
            <a:endParaRPr lang="zh-CN" altLang="en-US" dirty="0"/>
          </a:p>
        </p:txBody>
      </p:sp>
    </p:spTree>
    <p:extLst>
      <p:ext uri="{BB962C8B-B14F-4D97-AF65-F5344CB8AC3E}">
        <p14:creationId xmlns:p14="http://schemas.microsoft.com/office/powerpoint/2010/main" val="15706613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416558"/>
            <a:ext cx="7897326" cy="3899154"/>
          </a:xfrm>
          <a:prstGeom prst="rect">
            <a:avLst/>
          </a:prstGeom>
        </p:spPr>
      </p:pic>
      <p:sp>
        <p:nvSpPr>
          <p:cNvPr id="4" name="矩形 3"/>
          <p:cNvSpPr/>
          <p:nvPr/>
        </p:nvSpPr>
        <p:spPr>
          <a:xfrm>
            <a:off x="2402976" y="5712948"/>
            <a:ext cx="4338047" cy="461665"/>
          </a:xfrm>
          <a:prstGeom prst="rect">
            <a:avLst/>
          </a:prstGeom>
        </p:spPr>
        <p:txBody>
          <a:bodyPr wrap="none">
            <a:spAutoFit/>
          </a:bodyPr>
          <a:lstStyle/>
          <a:p>
            <a:pPr algn="ctr"/>
            <a:r>
              <a:rPr lang="zh-CN" altLang="en-US" sz="2400" dirty="0" smtClean="0"/>
              <a:t>图</a:t>
            </a:r>
            <a:r>
              <a:rPr lang="en-US" altLang="zh-CN" sz="2400" dirty="0" smtClean="0"/>
              <a:t>6-54   </a:t>
            </a:r>
            <a:r>
              <a:rPr lang="zh-CN" altLang="en-US" sz="2400" dirty="0" smtClean="0"/>
              <a:t>三</a:t>
            </a:r>
            <a:r>
              <a:rPr lang="zh-CN" altLang="en-US" sz="2400" dirty="0"/>
              <a:t>种频谱线性搬移功能</a:t>
            </a:r>
          </a:p>
        </p:txBody>
      </p:sp>
    </p:spTree>
    <p:extLst>
      <p:ext uri="{BB962C8B-B14F-4D97-AF65-F5344CB8AC3E}">
        <p14:creationId xmlns:p14="http://schemas.microsoft.com/office/powerpoint/2010/main" val="128859621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２</a:t>
            </a:r>
            <a:r>
              <a:rPr lang="zh-CN" altLang="en-US" b="1" dirty="0"/>
              <a:t>．混频器的工作原理 </a:t>
            </a:r>
            <a:r>
              <a:rPr lang="en-US" altLang="zh-CN" dirty="0" smtClean="0"/>
              <a:t/>
            </a:r>
            <a:br>
              <a:rPr lang="en-US" altLang="zh-CN" dirty="0" smtClean="0"/>
            </a:br>
            <a:r>
              <a:rPr lang="en-US" altLang="zh-CN" dirty="0"/>
              <a:t> </a:t>
            </a:r>
            <a:r>
              <a:rPr lang="en-US" altLang="zh-CN" dirty="0" smtClean="0"/>
              <a:t>       </a:t>
            </a:r>
            <a:r>
              <a:rPr lang="zh-CN" altLang="en-US" dirty="0" smtClean="0"/>
              <a:t>混</a:t>
            </a:r>
            <a:r>
              <a:rPr lang="zh-CN" altLang="en-US" dirty="0"/>
              <a:t>频是频谱的线性搬移过程。由前面的分析已知，完成频谱的线性搬移功能的关键是 要获得两个输入信号的乘积，能找到这个乘积项，就可完成所需的线性搬移功能。设输入 到混频器中的输入已调信号 </a:t>
            </a:r>
            <a:r>
              <a:rPr lang="en-US" altLang="zh-CN" dirty="0" smtClean="0"/>
              <a:t>u</a:t>
            </a:r>
            <a:r>
              <a:rPr lang="en-US" altLang="zh-CN" baseline="-25000" dirty="0" smtClean="0"/>
              <a:t>S</a:t>
            </a:r>
            <a:r>
              <a:rPr lang="zh-CN" altLang="en-US" dirty="0" smtClean="0"/>
              <a:t>和</a:t>
            </a:r>
            <a:r>
              <a:rPr lang="zh-CN" altLang="en-US" dirty="0"/>
              <a:t>本振电压 </a:t>
            </a:r>
            <a:r>
              <a:rPr lang="en-US" altLang="zh-CN" dirty="0" smtClean="0"/>
              <a:t>u</a:t>
            </a:r>
            <a:r>
              <a:rPr lang="en-US" altLang="zh-CN" baseline="-25000" dirty="0" smtClean="0"/>
              <a:t>L</a:t>
            </a:r>
            <a:r>
              <a:rPr lang="zh-CN" altLang="en-US" dirty="0" smtClean="0"/>
              <a:t>分</a:t>
            </a:r>
            <a:r>
              <a:rPr lang="zh-CN" altLang="en-US" dirty="0"/>
              <a:t>别</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244938" y="3886936"/>
            <a:ext cx="2654124" cy="819175"/>
          </a:xfrm>
          <a:prstGeom prst="rect">
            <a:avLst/>
          </a:prstGeom>
        </p:spPr>
      </p:pic>
    </p:spTree>
    <p:extLst>
      <p:ext uri="{BB962C8B-B14F-4D97-AF65-F5344CB8AC3E}">
        <p14:creationId xmlns:p14="http://schemas.microsoft.com/office/powerpoint/2010/main" val="369417921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这</a:t>
            </a:r>
            <a:r>
              <a:rPr lang="zh-CN" altLang="en-US" dirty="0"/>
              <a:t>两个信号的乘积</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若</a:t>
            </a:r>
            <a:r>
              <a:rPr lang="zh-CN" altLang="en-US" dirty="0"/>
              <a:t>中</a:t>
            </a:r>
            <a:r>
              <a:rPr lang="zh-CN" altLang="en-US" dirty="0" smtClean="0"/>
              <a:t>频</a:t>
            </a:r>
            <a:r>
              <a:rPr lang="en-US" altLang="zh-CN" i="1" dirty="0" smtClean="0"/>
              <a:t>f</a:t>
            </a:r>
            <a:r>
              <a:rPr lang="en-US" altLang="zh-CN" baseline="-25000" dirty="0" smtClean="0"/>
              <a:t>I</a:t>
            </a:r>
            <a:r>
              <a:rPr lang="zh-CN" altLang="en-US" dirty="0" smtClean="0"/>
              <a:t>＝</a:t>
            </a:r>
            <a:r>
              <a:rPr lang="en-US" altLang="zh-CN" i="1" dirty="0" smtClean="0"/>
              <a:t>f</a:t>
            </a:r>
            <a:r>
              <a:rPr lang="en-US" altLang="zh-CN" baseline="-25000" dirty="0" smtClean="0"/>
              <a:t>L</a:t>
            </a:r>
            <a:r>
              <a:rPr lang="zh-CN" altLang="en-US" dirty="0" smtClean="0"/>
              <a:t>－ </a:t>
            </a:r>
            <a:r>
              <a:rPr lang="en-US" altLang="zh-CN" i="1" dirty="0" smtClean="0"/>
              <a:t>f</a:t>
            </a:r>
            <a:r>
              <a:rPr lang="en-US" altLang="zh-CN" baseline="-25000" dirty="0" smtClean="0"/>
              <a:t>c</a:t>
            </a:r>
            <a:r>
              <a:rPr lang="zh-CN" altLang="en-US" dirty="0" smtClean="0"/>
              <a:t>，</a:t>
            </a:r>
            <a:r>
              <a:rPr lang="zh-CN" altLang="en-US" dirty="0"/>
              <a:t>上式经带通滤波器取出所需边带，可得中频电压为 </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由</a:t>
            </a:r>
            <a:r>
              <a:rPr lang="zh-CN" altLang="en-US" dirty="0"/>
              <a:t>此可得完成混频功能的原理框图，如</a:t>
            </a:r>
            <a:r>
              <a:rPr lang="zh-CN" altLang="en-US" dirty="0" smtClean="0"/>
              <a:t>图</a:t>
            </a:r>
            <a:r>
              <a:rPr lang="en-US" altLang="zh-CN" dirty="0" smtClean="0"/>
              <a:t>6-55</a:t>
            </a:r>
            <a:r>
              <a:rPr lang="zh-CN" altLang="en-US" dirty="0" smtClean="0"/>
              <a:t>（ </a:t>
            </a:r>
            <a:r>
              <a:rPr lang="en-US" altLang="zh-CN" dirty="0" smtClean="0"/>
              <a:t>a</a:t>
            </a:r>
            <a:r>
              <a:rPr lang="zh-CN" altLang="en-US" dirty="0" smtClean="0"/>
              <a:t>）</a:t>
            </a:r>
            <a:r>
              <a:rPr lang="zh-CN" altLang="en-US" dirty="0"/>
              <a:t>所示。也可用非线性器件来完成， 如</a:t>
            </a:r>
            <a:r>
              <a:rPr lang="zh-CN" altLang="en-US" dirty="0" smtClean="0"/>
              <a:t>图</a:t>
            </a:r>
            <a:r>
              <a:rPr lang="en-US" altLang="zh-CN" dirty="0" smtClean="0"/>
              <a:t>6-55</a:t>
            </a:r>
            <a:r>
              <a:rPr lang="zh-CN" altLang="en-US" dirty="0" smtClean="0"/>
              <a:t>（ </a:t>
            </a:r>
            <a:r>
              <a:rPr lang="en-US" altLang="zh-CN" dirty="0" smtClean="0"/>
              <a:t>b</a:t>
            </a:r>
            <a:r>
              <a:rPr lang="zh-CN" altLang="en-US" dirty="0" smtClean="0"/>
              <a:t>）</a:t>
            </a:r>
            <a:r>
              <a:rPr lang="zh-CN" altLang="en-US" dirty="0"/>
              <a:t>所示。</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970226" y="1792952"/>
            <a:ext cx="7203545" cy="1157512"/>
          </a:xfrm>
          <a:prstGeom prst="rect">
            <a:avLst/>
          </a:prstGeom>
        </p:spPr>
      </p:pic>
      <p:pic>
        <p:nvPicPr>
          <p:cNvPr id="4" name="图片 3"/>
          <p:cNvPicPr>
            <a:picLocks noChangeAspect="1"/>
          </p:cNvPicPr>
          <p:nvPr/>
        </p:nvPicPr>
        <p:blipFill>
          <a:blip r:embed="rId3"/>
          <a:stretch>
            <a:fillRect/>
          </a:stretch>
        </p:blipFill>
        <p:spPr>
          <a:xfrm>
            <a:off x="3057064" y="4649604"/>
            <a:ext cx="3029870" cy="539215"/>
          </a:xfrm>
          <a:prstGeom prst="rect">
            <a:avLst/>
          </a:prstGeom>
        </p:spPr>
      </p:pic>
      <p:sp>
        <p:nvSpPr>
          <p:cNvPr id="5" name="矩形 4"/>
          <p:cNvSpPr/>
          <p:nvPr/>
        </p:nvSpPr>
        <p:spPr>
          <a:xfrm>
            <a:off x="6947063" y="2950464"/>
            <a:ext cx="931665" cy="461665"/>
          </a:xfrm>
          <a:prstGeom prst="rect">
            <a:avLst/>
          </a:prstGeom>
        </p:spPr>
        <p:txBody>
          <a:bodyPr wrap="none">
            <a:spAutoFit/>
          </a:bodyPr>
          <a:lstStyle/>
          <a:p>
            <a:r>
              <a:rPr lang="en-US" altLang="zh-CN" sz="2400" dirty="0" smtClean="0"/>
              <a:t>(6-61)</a:t>
            </a:r>
            <a:endParaRPr lang="zh-CN" altLang="en-US" sz="2400" dirty="0"/>
          </a:p>
        </p:txBody>
      </p:sp>
      <p:sp>
        <p:nvSpPr>
          <p:cNvPr id="6" name="矩形 5"/>
          <p:cNvSpPr/>
          <p:nvPr/>
        </p:nvSpPr>
        <p:spPr>
          <a:xfrm>
            <a:off x="6947063" y="4688378"/>
            <a:ext cx="931665" cy="461665"/>
          </a:xfrm>
          <a:prstGeom prst="rect">
            <a:avLst/>
          </a:prstGeom>
        </p:spPr>
        <p:txBody>
          <a:bodyPr wrap="none">
            <a:spAutoFit/>
          </a:bodyPr>
          <a:lstStyle/>
          <a:p>
            <a:r>
              <a:rPr lang="en-US" altLang="zh-CN" sz="2400" dirty="0" smtClean="0"/>
              <a:t>(6-62)</a:t>
            </a:r>
            <a:endParaRPr lang="zh-CN" altLang="en-US" sz="2400" dirty="0"/>
          </a:p>
        </p:txBody>
      </p:sp>
    </p:spTree>
    <p:extLst>
      <p:ext uri="{BB962C8B-B14F-4D97-AF65-F5344CB8AC3E}">
        <p14:creationId xmlns:p14="http://schemas.microsoft.com/office/powerpoint/2010/main" val="9748977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512570"/>
            <a:ext cx="7925672" cy="3876294"/>
          </a:xfrm>
          <a:prstGeom prst="rect">
            <a:avLst/>
          </a:prstGeom>
        </p:spPr>
      </p:pic>
      <p:sp>
        <p:nvSpPr>
          <p:cNvPr id="4" name="矩形 3"/>
          <p:cNvSpPr/>
          <p:nvPr/>
        </p:nvSpPr>
        <p:spPr>
          <a:xfrm>
            <a:off x="2660258" y="5749950"/>
            <a:ext cx="3823483" cy="461665"/>
          </a:xfrm>
          <a:prstGeom prst="rect">
            <a:avLst/>
          </a:prstGeom>
        </p:spPr>
        <p:txBody>
          <a:bodyPr wrap="none">
            <a:spAutoFit/>
          </a:bodyPr>
          <a:lstStyle/>
          <a:p>
            <a:pPr algn="ctr"/>
            <a:r>
              <a:rPr lang="zh-CN" altLang="en-US" sz="2400" dirty="0" smtClean="0"/>
              <a:t>图</a:t>
            </a:r>
            <a:r>
              <a:rPr lang="en-US" altLang="zh-CN" sz="2400" dirty="0" smtClean="0"/>
              <a:t>6-55</a:t>
            </a:r>
            <a:r>
              <a:rPr lang="zh-CN" altLang="en-US" sz="2400" dirty="0"/>
              <a:t>　混频器的组成框图</a:t>
            </a:r>
          </a:p>
        </p:txBody>
      </p:sp>
    </p:spTree>
    <p:extLst>
      <p:ext uri="{BB962C8B-B14F-4D97-AF65-F5344CB8AC3E}">
        <p14:creationId xmlns:p14="http://schemas.microsoft.com/office/powerpoint/2010/main" val="32760850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　</a:t>
            </a:r>
            <a:r>
              <a:rPr lang="zh-CN" altLang="en-US" dirty="0" smtClean="0"/>
              <a:t>    下</a:t>
            </a:r>
            <a:r>
              <a:rPr lang="zh-CN" altLang="en-US" dirty="0"/>
              <a:t>面从频域看混频过程。设 </a:t>
            </a:r>
            <a:r>
              <a:rPr lang="en-US" altLang="zh-CN" dirty="0" smtClean="0"/>
              <a:t>u</a:t>
            </a:r>
            <a:r>
              <a:rPr lang="en-US" altLang="zh-CN" baseline="-25000" dirty="0" smtClean="0"/>
              <a:t>S</a:t>
            </a:r>
            <a:r>
              <a:rPr lang="zh-CN" altLang="en-US" dirty="0" smtClean="0"/>
              <a:t>、 </a:t>
            </a:r>
            <a:r>
              <a:rPr lang="en-US" altLang="zh-CN" dirty="0" smtClean="0"/>
              <a:t>u</a:t>
            </a:r>
            <a:r>
              <a:rPr lang="en-US" altLang="zh-CN" baseline="-25000" dirty="0" smtClean="0"/>
              <a:t>L</a:t>
            </a:r>
            <a:r>
              <a:rPr lang="zh-CN" altLang="en-US" dirty="0" smtClean="0"/>
              <a:t>对</a:t>
            </a:r>
            <a:r>
              <a:rPr lang="zh-CN" altLang="en-US" dirty="0"/>
              <a:t>应的频谱</a:t>
            </a:r>
            <a:r>
              <a:rPr lang="zh-CN" altLang="en-US" dirty="0" smtClean="0"/>
              <a:t>为</a:t>
            </a:r>
            <a:r>
              <a:rPr lang="en-US" altLang="zh-CN" dirty="0"/>
              <a:t>F</a:t>
            </a:r>
            <a:r>
              <a:rPr lang="en-US" altLang="zh-CN" baseline="-25000" dirty="0"/>
              <a:t>S</a:t>
            </a:r>
            <a:r>
              <a:rPr lang="en-US" altLang="zh-CN" dirty="0"/>
              <a:t>(</a:t>
            </a:r>
            <a:r>
              <a:rPr lang="el-GR" altLang="zh-CN" dirty="0"/>
              <a:t>ω</a:t>
            </a:r>
            <a:r>
              <a:rPr lang="en-US" altLang="zh-CN" dirty="0"/>
              <a:t>)</a:t>
            </a:r>
            <a:r>
              <a:rPr lang="zh-CN" altLang="en-US" dirty="0" smtClean="0"/>
              <a:t/>
            </a:r>
            <a:br>
              <a:rPr lang="zh-CN" altLang="en-US" dirty="0" smtClean="0"/>
            </a:br>
            <a:r>
              <a:rPr lang="zh-CN" altLang="el-GR" dirty="0" smtClean="0"/>
              <a:t>、 </a:t>
            </a:r>
            <a:r>
              <a:rPr lang="en-US" altLang="zh-CN" dirty="0" smtClean="0"/>
              <a:t>F</a:t>
            </a:r>
            <a:r>
              <a:rPr lang="en-US" altLang="zh-CN" baseline="-25000" dirty="0" smtClean="0"/>
              <a:t>L</a:t>
            </a:r>
            <a:r>
              <a:rPr lang="en-US" altLang="zh-CN" dirty="0" smtClean="0"/>
              <a:t>(</a:t>
            </a:r>
            <a:r>
              <a:rPr lang="el-GR" altLang="zh-CN" dirty="0"/>
              <a:t>ω</a:t>
            </a:r>
            <a:r>
              <a:rPr lang="en-US" altLang="zh-CN" dirty="0"/>
              <a:t>) </a:t>
            </a:r>
            <a:r>
              <a:rPr lang="zh-CN" altLang="el-GR" dirty="0" smtClean="0"/>
              <a:t>，</a:t>
            </a:r>
            <a:r>
              <a:rPr lang="zh-CN" altLang="en-US" dirty="0"/>
              <a:t>它们是 </a:t>
            </a:r>
            <a:r>
              <a:rPr lang="en-US" altLang="zh-CN" dirty="0"/>
              <a:t>u</a:t>
            </a:r>
            <a:r>
              <a:rPr lang="en-US" altLang="zh-CN" baseline="-25000" dirty="0"/>
              <a:t>S</a:t>
            </a:r>
            <a:r>
              <a:rPr lang="zh-CN" altLang="en-US" dirty="0"/>
              <a:t>、 </a:t>
            </a:r>
            <a:r>
              <a:rPr lang="en-US" altLang="zh-CN" dirty="0"/>
              <a:t>u</a:t>
            </a:r>
            <a:r>
              <a:rPr lang="en-US" altLang="zh-CN" baseline="-25000" dirty="0"/>
              <a:t>L</a:t>
            </a:r>
            <a:r>
              <a:rPr lang="zh-CN" altLang="en-US" dirty="0" smtClean="0"/>
              <a:t>的傅</a:t>
            </a:r>
            <a:r>
              <a:rPr lang="zh-CN" altLang="en-US" dirty="0"/>
              <a:t>立叶变换。由信号分析可知，时域的乘积对应于频域的卷积，输出</a:t>
            </a:r>
            <a:r>
              <a:rPr lang="zh-CN" altLang="en-US" dirty="0" smtClean="0"/>
              <a:t>频谱</a:t>
            </a:r>
            <a:r>
              <a:rPr lang="en-US" altLang="zh-CN" dirty="0" smtClean="0"/>
              <a:t>F</a:t>
            </a:r>
            <a:r>
              <a:rPr lang="en-US" altLang="zh-CN" baseline="-25000" dirty="0" smtClean="0"/>
              <a:t>o</a:t>
            </a:r>
            <a:r>
              <a:rPr lang="en-US" altLang="zh-CN" dirty="0" smtClean="0"/>
              <a:t>(</a:t>
            </a:r>
            <a:r>
              <a:rPr lang="el-GR" altLang="zh-CN" dirty="0"/>
              <a:t>ω</a:t>
            </a:r>
            <a:r>
              <a:rPr lang="en-US" altLang="zh-CN" dirty="0"/>
              <a:t>)</a:t>
            </a:r>
            <a:r>
              <a:rPr lang="zh-CN" altLang="en-US" dirty="0" smtClean="0"/>
              <a:t>可用</a:t>
            </a:r>
            <a:r>
              <a:rPr lang="en-US" altLang="zh-CN" dirty="0"/>
              <a:t>F</a:t>
            </a:r>
            <a:r>
              <a:rPr lang="en-US" altLang="zh-CN" baseline="-25000" dirty="0"/>
              <a:t>S</a:t>
            </a:r>
            <a:r>
              <a:rPr lang="en-US" altLang="zh-CN" dirty="0"/>
              <a:t>(</a:t>
            </a:r>
            <a:r>
              <a:rPr lang="el-GR" altLang="zh-CN" dirty="0"/>
              <a:t>ω</a:t>
            </a:r>
            <a:r>
              <a:rPr lang="en-US" altLang="zh-CN" dirty="0"/>
              <a:t>)</a:t>
            </a:r>
            <a:r>
              <a:rPr lang="zh-CN" altLang="en-US" dirty="0"/>
              <a:t/>
            </a:r>
            <a:br>
              <a:rPr lang="zh-CN" altLang="en-US" dirty="0"/>
            </a:br>
            <a:r>
              <a:rPr lang="zh-CN" altLang="en-US" dirty="0" smtClean="0"/>
              <a:t>与</a:t>
            </a:r>
            <a:r>
              <a:rPr lang="en-US" altLang="zh-CN" dirty="0" smtClean="0"/>
              <a:t>F</a:t>
            </a:r>
            <a:r>
              <a:rPr lang="en-US" altLang="zh-CN" baseline="-25000" dirty="0" smtClean="0"/>
              <a:t>L</a:t>
            </a:r>
            <a:r>
              <a:rPr lang="en-US" altLang="zh-CN" dirty="0" smtClean="0"/>
              <a:t>(</a:t>
            </a:r>
            <a:r>
              <a:rPr lang="el-GR" altLang="zh-CN" dirty="0"/>
              <a:t>ω</a:t>
            </a:r>
            <a:r>
              <a:rPr lang="en-US" altLang="zh-CN" dirty="0"/>
              <a:t>)</a:t>
            </a:r>
            <a:r>
              <a:rPr lang="zh-CN" altLang="en-US" dirty="0" smtClean="0"/>
              <a:t>的</a:t>
            </a:r>
            <a:r>
              <a:rPr lang="zh-CN" altLang="en-US" dirty="0"/>
              <a:t>卷积得到。本振为单一频率信号，其频谱</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输</a:t>
            </a:r>
            <a:r>
              <a:rPr lang="zh-CN" altLang="en-US" dirty="0"/>
              <a:t>入信号为已调波，其频谱</a:t>
            </a:r>
            <a:r>
              <a:rPr lang="zh-CN" altLang="en-US" dirty="0" smtClean="0"/>
              <a:t>为</a:t>
            </a:r>
            <a:r>
              <a:rPr lang="en-US" altLang="zh-CN" dirty="0" smtClean="0"/>
              <a:t>F</a:t>
            </a:r>
            <a:r>
              <a:rPr lang="en-US" altLang="zh-CN" baseline="-25000" dirty="0" smtClean="0"/>
              <a:t>S</a:t>
            </a:r>
            <a:r>
              <a:rPr lang="en-US" altLang="zh-CN" dirty="0" smtClean="0"/>
              <a:t>(</a:t>
            </a:r>
            <a:r>
              <a:rPr lang="el-GR" altLang="zh-CN" dirty="0"/>
              <a:t>ω</a:t>
            </a:r>
            <a:r>
              <a:rPr lang="en-US" altLang="zh-CN" dirty="0"/>
              <a:t>) </a:t>
            </a:r>
            <a:r>
              <a:rPr lang="zh-CN" altLang="el-GR" dirty="0" smtClean="0"/>
              <a:t>，</a:t>
            </a:r>
            <a:r>
              <a:rPr lang="zh-CN" altLang="en-US" dirty="0"/>
              <a:t>则</a:t>
            </a:r>
            <a:r>
              <a:rPr lang="zh-CN" altLang="en-US" dirty="0" smtClean="0"/>
              <a:t>：</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1723493" y="2957342"/>
            <a:ext cx="5697013" cy="527501"/>
          </a:xfrm>
          <a:prstGeom prst="rect">
            <a:avLst/>
          </a:prstGeom>
        </p:spPr>
      </p:pic>
      <p:pic>
        <p:nvPicPr>
          <p:cNvPr id="4" name="图片 3"/>
          <p:cNvPicPr>
            <a:picLocks noChangeAspect="1"/>
          </p:cNvPicPr>
          <p:nvPr/>
        </p:nvPicPr>
        <p:blipFill>
          <a:blip r:embed="rId3"/>
          <a:stretch>
            <a:fillRect/>
          </a:stretch>
        </p:blipFill>
        <p:spPr>
          <a:xfrm>
            <a:off x="292095" y="3887970"/>
            <a:ext cx="8559807" cy="1395740"/>
          </a:xfrm>
          <a:prstGeom prst="rect">
            <a:avLst/>
          </a:prstGeom>
        </p:spPr>
      </p:pic>
      <p:sp>
        <p:nvSpPr>
          <p:cNvPr id="5" name="矩形 4"/>
          <p:cNvSpPr/>
          <p:nvPr/>
        </p:nvSpPr>
        <p:spPr>
          <a:xfrm>
            <a:off x="7628142" y="5052878"/>
            <a:ext cx="931665" cy="461665"/>
          </a:xfrm>
          <a:prstGeom prst="rect">
            <a:avLst/>
          </a:prstGeom>
        </p:spPr>
        <p:txBody>
          <a:bodyPr wrap="none">
            <a:spAutoFit/>
          </a:bodyPr>
          <a:lstStyle/>
          <a:p>
            <a:r>
              <a:rPr lang="en-US" altLang="zh-CN" sz="2400" dirty="0" smtClean="0"/>
              <a:t>(6-63)</a:t>
            </a:r>
            <a:endParaRPr lang="zh-CN" altLang="en-US" sz="2400" dirty="0"/>
          </a:p>
        </p:txBody>
      </p:sp>
    </p:spTree>
    <p:extLst>
      <p:ext uri="{BB962C8B-B14F-4D97-AF65-F5344CB8AC3E}">
        <p14:creationId xmlns:p14="http://schemas.microsoft.com/office/powerpoint/2010/main" val="36507762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图</a:t>
            </a:r>
            <a:r>
              <a:rPr lang="en-US" altLang="zh-CN" dirty="0" smtClean="0"/>
              <a:t>6-56</a:t>
            </a:r>
            <a:r>
              <a:rPr lang="zh-CN" altLang="en-US" dirty="0" smtClean="0"/>
              <a:t>表</a:t>
            </a:r>
            <a:r>
              <a:rPr lang="zh-CN" altLang="en-US" dirty="0"/>
              <a:t>示</a:t>
            </a:r>
            <a:r>
              <a:rPr lang="zh-CN" altLang="en-US" dirty="0" smtClean="0"/>
              <a:t>了</a:t>
            </a:r>
            <a:r>
              <a:rPr lang="en-US" altLang="zh-CN" dirty="0" smtClean="0"/>
              <a:t>F</a:t>
            </a:r>
            <a:r>
              <a:rPr lang="en-US" altLang="zh-CN" baseline="-25000" dirty="0" smtClean="0"/>
              <a:t>S</a:t>
            </a:r>
            <a:r>
              <a:rPr lang="en-US" altLang="zh-CN" dirty="0" smtClean="0"/>
              <a:t>(</a:t>
            </a:r>
            <a:r>
              <a:rPr lang="el-GR" altLang="zh-CN" dirty="0"/>
              <a:t>ω</a:t>
            </a:r>
            <a:r>
              <a:rPr lang="en-US" altLang="zh-CN" dirty="0"/>
              <a:t>) </a:t>
            </a:r>
            <a:r>
              <a:rPr lang="zh-CN" altLang="el-GR" dirty="0" smtClean="0"/>
              <a:t>、 </a:t>
            </a:r>
            <a:r>
              <a:rPr lang="en-US" altLang="zh-CN" dirty="0"/>
              <a:t>F</a:t>
            </a:r>
            <a:r>
              <a:rPr lang="en-US" altLang="zh-CN" baseline="-25000" dirty="0"/>
              <a:t>L</a:t>
            </a:r>
            <a:r>
              <a:rPr lang="en-US" altLang="zh-CN" dirty="0"/>
              <a:t>(</a:t>
            </a:r>
            <a:r>
              <a:rPr lang="el-GR" altLang="zh-CN" dirty="0"/>
              <a:t>ω</a:t>
            </a:r>
            <a:r>
              <a:rPr lang="en-US" altLang="zh-CN" dirty="0"/>
              <a:t>)</a:t>
            </a:r>
            <a:r>
              <a:rPr lang="zh-CN" altLang="en-US" dirty="0" smtClean="0"/>
              <a:t>和</a:t>
            </a:r>
            <a:r>
              <a:rPr lang="en-US" altLang="zh-CN" dirty="0" smtClean="0"/>
              <a:t>F</a:t>
            </a:r>
            <a:r>
              <a:rPr lang="en-US" altLang="zh-CN" baseline="-25000" dirty="0" smtClean="0"/>
              <a:t>o</a:t>
            </a:r>
            <a:r>
              <a:rPr lang="en-US" altLang="zh-CN" dirty="0" smtClean="0"/>
              <a:t>(</a:t>
            </a:r>
            <a:r>
              <a:rPr lang="el-GR" altLang="zh-CN" dirty="0"/>
              <a:t>ω</a:t>
            </a:r>
            <a:r>
              <a:rPr lang="en-US" altLang="zh-CN" dirty="0"/>
              <a:t>)</a:t>
            </a:r>
            <a:r>
              <a:rPr lang="zh-CN" altLang="en-US" dirty="0" smtClean="0"/>
              <a:t>的</a:t>
            </a:r>
            <a:r>
              <a:rPr lang="zh-CN" altLang="en-US" dirty="0"/>
              <a:t>关系。若输入信号也是等幅波，</a:t>
            </a:r>
            <a:r>
              <a:rPr lang="zh-CN" altLang="en-US" dirty="0" smtClean="0"/>
              <a:t>则</a:t>
            </a:r>
            <a:r>
              <a:rPr lang="en-US" altLang="zh-CN" dirty="0" smtClean="0"/>
              <a:t>F</a:t>
            </a:r>
            <a:r>
              <a:rPr lang="en-US" altLang="zh-CN" baseline="-25000" dirty="0" smtClean="0"/>
              <a:t>o</a:t>
            </a:r>
            <a:r>
              <a:rPr lang="en-US" altLang="zh-CN" dirty="0" smtClean="0"/>
              <a:t>(</a:t>
            </a:r>
            <a:r>
              <a:rPr lang="el-GR" altLang="zh-CN" dirty="0"/>
              <a:t>ω</a:t>
            </a:r>
            <a:r>
              <a:rPr lang="en-US" altLang="zh-CN" dirty="0"/>
              <a:t>)</a:t>
            </a:r>
            <a:r>
              <a:rPr lang="zh-CN" altLang="en-US" dirty="0" smtClean="0"/>
              <a:t>将是</a:t>
            </a:r>
            <a:r>
              <a:rPr lang="zh-CN" altLang="en-US" dirty="0"/>
              <a:t>只有</a:t>
            </a:r>
            <a:r>
              <a:rPr lang="en-US" altLang="zh-CN" dirty="0"/>
              <a:t>± </a:t>
            </a:r>
            <a:r>
              <a:rPr lang="zh-CN" altLang="en-US" dirty="0"/>
              <a:t>（ </a:t>
            </a:r>
            <a:r>
              <a:rPr lang="el-GR" altLang="zh-CN" dirty="0" smtClean="0"/>
              <a:t>ω</a:t>
            </a:r>
            <a:r>
              <a:rPr lang="en-US" altLang="zh-CN" baseline="-25000" dirty="0" smtClean="0"/>
              <a:t>L</a:t>
            </a:r>
            <a:r>
              <a:rPr lang="zh-CN" altLang="en-US" dirty="0" smtClean="0"/>
              <a:t>－ </a:t>
            </a:r>
            <a:r>
              <a:rPr lang="el-GR" altLang="zh-CN" dirty="0" smtClean="0"/>
              <a:t>ω</a:t>
            </a:r>
            <a:r>
              <a:rPr lang="en-US" altLang="zh-CN" baseline="-25000" dirty="0" smtClean="0"/>
              <a:t>c</a:t>
            </a:r>
            <a:r>
              <a:rPr lang="zh-CN" altLang="en-US" dirty="0" smtClean="0"/>
              <a:t>）</a:t>
            </a:r>
            <a:r>
              <a:rPr lang="zh-CN" altLang="en-US" dirty="0"/>
              <a:t>和</a:t>
            </a:r>
            <a:r>
              <a:rPr lang="en-US" altLang="zh-CN" dirty="0"/>
              <a:t>±</a:t>
            </a:r>
            <a:r>
              <a:rPr lang="zh-CN" altLang="en-US" dirty="0"/>
              <a:t>（ </a:t>
            </a:r>
            <a:r>
              <a:rPr lang="el-GR" altLang="zh-CN" dirty="0" smtClean="0"/>
              <a:t>ω</a:t>
            </a:r>
            <a:r>
              <a:rPr lang="en-US" altLang="zh-CN" baseline="-25000" dirty="0" smtClean="0"/>
              <a:t>L</a:t>
            </a:r>
            <a:r>
              <a:rPr lang="zh-CN" altLang="en-US" dirty="0" smtClean="0"/>
              <a:t>＋ </a:t>
            </a:r>
            <a:r>
              <a:rPr lang="el-GR" altLang="zh-CN" dirty="0" smtClean="0"/>
              <a:t>ω</a:t>
            </a:r>
            <a:r>
              <a:rPr lang="en-US" altLang="zh-CN" baseline="-25000" dirty="0" smtClean="0"/>
              <a:t>c</a:t>
            </a:r>
            <a:r>
              <a:rPr lang="zh-CN" altLang="en-US" dirty="0" smtClean="0"/>
              <a:t>）</a:t>
            </a:r>
            <a:r>
              <a:rPr lang="zh-CN" altLang="en-US" dirty="0"/>
              <a:t>分量。式（ </a:t>
            </a:r>
            <a:r>
              <a:rPr lang="en-US" altLang="zh-CN" dirty="0" smtClean="0"/>
              <a:t>6-63</a:t>
            </a:r>
            <a:r>
              <a:rPr lang="zh-CN" altLang="en-US" dirty="0" smtClean="0"/>
              <a:t>）中</a:t>
            </a:r>
            <a:r>
              <a:rPr lang="en-US" altLang="zh-CN" dirty="0" smtClean="0"/>
              <a:t>F</a:t>
            </a:r>
            <a:r>
              <a:rPr lang="en-US" altLang="zh-CN" baseline="-25000" dirty="0" smtClean="0"/>
              <a:t>S</a:t>
            </a:r>
            <a:r>
              <a:rPr lang="en-US" altLang="zh-CN" dirty="0" smtClean="0"/>
              <a:t>(</a:t>
            </a:r>
            <a:r>
              <a:rPr lang="el-GR" altLang="zh-CN" dirty="0"/>
              <a:t>ω</a:t>
            </a:r>
            <a:r>
              <a:rPr lang="en-US" altLang="zh-CN" dirty="0"/>
              <a:t>)</a:t>
            </a:r>
            <a:r>
              <a:rPr lang="zh-CN" altLang="en-US" dirty="0" smtClean="0"/>
              <a:t>和</a:t>
            </a:r>
            <a:r>
              <a:rPr lang="en-US" altLang="zh-CN" dirty="0" smtClean="0"/>
              <a:t>F</a:t>
            </a:r>
            <a:r>
              <a:rPr lang="en-US" altLang="zh-CN" baseline="-25000" dirty="0" smtClean="0"/>
              <a:t>o</a:t>
            </a:r>
            <a:r>
              <a:rPr lang="en-US" altLang="zh-CN" dirty="0" smtClean="0"/>
              <a:t>(</a:t>
            </a:r>
            <a:r>
              <a:rPr lang="el-GR" altLang="zh-CN" dirty="0"/>
              <a:t>ω</a:t>
            </a:r>
            <a:r>
              <a:rPr lang="en-US" altLang="zh-CN" dirty="0"/>
              <a:t>)</a:t>
            </a:r>
            <a:r>
              <a:rPr lang="zh-CN" altLang="en-US" dirty="0" smtClean="0"/>
              <a:t>都</a:t>
            </a:r>
            <a:r>
              <a:rPr lang="zh-CN" altLang="en-US" dirty="0"/>
              <a:t>是双边（正、负频</a:t>
            </a:r>
            <a:br>
              <a:rPr lang="zh-CN" altLang="en-US" dirty="0"/>
            </a:br>
            <a:r>
              <a:rPr lang="zh-CN" altLang="en-US" dirty="0"/>
              <a:t>率）的复数频谱，因</a:t>
            </a:r>
            <a:r>
              <a:rPr lang="zh-CN" altLang="en-US" dirty="0" smtClean="0"/>
              <a:t>而</a:t>
            </a:r>
            <a:r>
              <a:rPr lang="en-US" altLang="zh-CN" dirty="0" smtClean="0"/>
              <a:t>F</a:t>
            </a:r>
            <a:r>
              <a:rPr lang="en-US" altLang="zh-CN" baseline="-25000" dirty="0" smtClean="0"/>
              <a:t>S</a:t>
            </a:r>
            <a:r>
              <a:rPr lang="en-US" altLang="zh-CN" dirty="0" smtClean="0"/>
              <a:t>(</a:t>
            </a:r>
            <a:r>
              <a:rPr lang="el-GR" altLang="zh-CN" dirty="0"/>
              <a:t>ω</a:t>
            </a:r>
            <a:r>
              <a:rPr lang="en-US" altLang="zh-CN" dirty="0"/>
              <a:t>)</a:t>
            </a:r>
            <a:r>
              <a:rPr lang="zh-CN" altLang="en-US" dirty="0" smtClean="0"/>
              <a:t>和</a:t>
            </a:r>
            <a:r>
              <a:rPr lang="en-US" altLang="zh-CN" dirty="0" smtClean="0"/>
              <a:t>F</a:t>
            </a:r>
            <a:r>
              <a:rPr lang="en-US" altLang="zh-CN" baseline="-25000" dirty="0" smtClean="0"/>
              <a:t>o</a:t>
            </a:r>
            <a:r>
              <a:rPr lang="en-US" altLang="zh-CN" dirty="0" smtClean="0"/>
              <a:t>(</a:t>
            </a:r>
            <a:r>
              <a:rPr lang="el-GR" altLang="zh-CN" dirty="0"/>
              <a:t>ω</a:t>
            </a:r>
            <a:r>
              <a:rPr lang="en-US" altLang="zh-CN" dirty="0"/>
              <a:t>)</a:t>
            </a:r>
            <a:r>
              <a:rPr lang="zh-CN" altLang="en-US" dirty="0" smtClean="0"/>
              <a:t>不</a:t>
            </a:r>
            <a:r>
              <a:rPr lang="zh-CN" altLang="en-US" dirty="0"/>
              <a:t>但保持幅度间的比例关系，而</a:t>
            </a:r>
            <a:r>
              <a:rPr lang="zh-CN" altLang="en-US" dirty="0" smtClean="0"/>
              <a:t>且</a:t>
            </a:r>
            <a:r>
              <a:rPr lang="en-US" altLang="zh-CN" dirty="0" smtClean="0"/>
              <a:t>F</a:t>
            </a:r>
            <a:r>
              <a:rPr lang="en-US" altLang="zh-CN" baseline="-25000" dirty="0" smtClean="0"/>
              <a:t>o</a:t>
            </a:r>
            <a:r>
              <a:rPr lang="en-US" altLang="zh-CN" dirty="0" smtClean="0"/>
              <a:t>(</a:t>
            </a:r>
            <a:r>
              <a:rPr lang="el-GR" altLang="zh-CN" dirty="0"/>
              <a:t>ω</a:t>
            </a:r>
            <a:r>
              <a:rPr lang="en-US" altLang="zh-CN" dirty="0"/>
              <a:t>)</a:t>
            </a:r>
            <a:r>
              <a:rPr lang="zh-CN" altLang="en-US" dirty="0" smtClean="0"/>
              <a:t>的</a:t>
            </a:r>
            <a:r>
              <a:rPr lang="zh-CN" altLang="en-US" dirty="0"/>
              <a:t>相位中</a:t>
            </a:r>
            <a:r>
              <a:rPr lang="zh-CN" altLang="en-US" dirty="0" smtClean="0"/>
              <a:t>也包</a:t>
            </a:r>
            <a:r>
              <a:rPr lang="zh-CN" altLang="en-US" dirty="0"/>
              <a:t>括</a:t>
            </a:r>
            <a:r>
              <a:rPr lang="zh-CN" altLang="en-US" dirty="0" smtClean="0"/>
              <a:t>有</a:t>
            </a:r>
            <a:r>
              <a:rPr lang="en-US" altLang="zh-CN" dirty="0" smtClean="0"/>
              <a:t>F</a:t>
            </a:r>
            <a:r>
              <a:rPr lang="en-US" altLang="zh-CN" baseline="-25000" dirty="0" smtClean="0"/>
              <a:t>S</a:t>
            </a:r>
            <a:r>
              <a:rPr lang="en-US" altLang="zh-CN" dirty="0" smtClean="0"/>
              <a:t>(</a:t>
            </a:r>
            <a:r>
              <a:rPr lang="el-GR" altLang="zh-CN" dirty="0"/>
              <a:t>ω</a:t>
            </a:r>
            <a:r>
              <a:rPr lang="en-US" altLang="zh-CN" dirty="0"/>
              <a:t>)</a:t>
            </a:r>
            <a:r>
              <a:rPr lang="zh-CN" altLang="en-US" dirty="0" smtClean="0"/>
              <a:t>的</a:t>
            </a:r>
            <a:r>
              <a:rPr lang="zh-CN" altLang="en-US" dirty="0"/>
              <a:t>相位。用带通滤波器取出所需分量，就完成了混频功能。</a:t>
            </a:r>
            <a:br>
              <a:rPr lang="zh-CN" altLang="en-US" dirty="0"/>
            </a:br>
            <a:endParaRPr lang="zh-CN" altLang="en-US" dirty="0"/>
          </a:p>
        </p:txBody>
      </p:sp>
    </p:spTree>
    <p:extLst>
      <p:ext uri="{BB962C8B-B14F-4D97-AF65-F5344CB8AC3E}">
        <p14:creationId xmlns:p14="http://schemas.microsoft.com/office/powerpoint/2010/main" val="8193593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8922" y="1096019"/>
            <a:ext cx="6566155" cy="4534555"/>
          </a:xfrm>
          <a:prstGeom prst="rect">
            <a:avLst/>
          </a:prstGeom>
        </p:spPr>
      </p:pic>
      <p:sp>
        <p:nvSpPr>
          <p:cNvPr id="4" name="矩形 3"/>
          <p:cNvSpPr/>
          <p:nvPr/>
        </p:nvSpPr>
        <p:spPr>
          <a:xfrm>
            <a:off x="2352481" y="5749950"/>
            <a:ext cx="4439036" cy="461665"/>
          </a:xfrm>
          <a:prstGeom prst="rect">
            <a:avLst/>
          </a:prstGeom>
        </p:spPr>
        <p:txBody>
          <a:bodyPr wrap="none">
            <a:spAutoFit/>
          </a:bodyPr>
          <a:lstStyle/>
          <a:p>
            <a:r>
              <a:rPr lang="zh-CN" altLang="en-US" sz="2400" dirty="0" smtClean="0"/>
              <a:t>图</a:t>
            </a:r>
            <a:r>
              <a:rPr lang="en-US" altLang="zh-CN" sz="2400" dirty="0" smtClean="0"/>
              <a:t>6-56</a:t>
            </a:r>
            <a:r>
              <a:rPr lang="zh-CN" altLang="en-US" sz="2400" dirty="0"/>
              <a:t>　混频过程中的频谱变换</a:t>
            </a:r>
          </a:p>
        </p:txBody>
      </p:sp>
    </p:spTree>
    <p:extLst>
      <p:ext uri="{BB962C8B-B14F-4D97-AF65-F5344CB8AC3E}">
        <p14:creationId xmlns:p14="http://schemas.microsoft.com/office/powerpoint/2010/main" val="23650247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混</a:t>
            </a:r>
            <a:r>
              <a:rPr lang="zh-CN" altLang="en-US" dirty="0"/>
              <a:t>频器有两大类，即混频与变频。由单独的振荡器提供本振电压的混频电路称为混频 器。为了简化电路，振荡和混频功能由一个非线性器件（用同一晶体管）完成的混频电路称 为变频器。有时也将振荡器和混频器两部分合起来称为变频器。变频器是四端网络，混频 器是六端网络。在实际应用中，通常将“混频”与“变频”两词混用，不再加以区分</a:t>
            </a:r>
            <a:r>
              <a:rPr lang="zh-CN" altLang="en-US" dirty="0" smtClean="0"/>
              <a:t>。</a:t>
            </a:r>
            <a:r>
              <a:rPr lang="en-US" altLang="zh-CN" dirty="0" smtClean="0"/>
              <a:t/>
            </a:r>
            <a:br>
              <a:rPr lang="en-US" altLang="zh-CN" dirty="0" smtClean="0"/>
            </a:br>
            <a:r>
              <a:rPr lang="en-US" altLang="zh-CN" dirty="0" smtClean="0"/>
              <a:t>        </a:t>
            </a:r>
            <a:r>
              <a:rPr lang="zh-CN" altLang="en-US" dirty="0" smtClean="0"/>
              <a:t>混</a:t>
            </a:r>
            <a:r>
              <a:rPr lang="zh-CN" altLang="en-US" dirty="0"/>
              <a:t>频技术的应用十分广泛，混频器是超外差接收机中的关键部件。直放式接收机是高 频小信号检波（平方律检波），工作频率变化范围大时，工作频率对高频通道的影响比较大 （频率越高，放大量越低，反之频率越低，增</a:t>
            </a:r>
            <a:r>
              <a:rPr lang="zh-CN" altLang="en-US" dirty="0" smtClean="0"/>
              <a:t>益</a:t>
            </a:r>
            <a:r>
              <a:rPr lang="zh-CN" altLang="en-US" dirty="0"/>
              <a:t/>
            </a:r>
            <a:br>
              <a:rPr lang="zh-CN" altLang="en-US" dirty="0"/>
            </a:br>
            <a:endParaRPr lang="zh-CN" altLang="en-US" dirty="0"/>
          </a:p>
        </p:txBody>
      </p:sp>
    </p:spTree>
    <p:extLst>
      <p:ext uri="{BB962C8B-B14F-4D97-AF65-F5344CB8AC3E}">
        <p14:creationId xmlns:p14="http://schemas.microsoft.com/office/powerpoint/2010/main" val="8030095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a:t>越高），而且对检波性能的影响也较大，灵敏 度较低。采用超外差技术后，将接收信号混频到一固定中频，放大量基本不受接收频率的 影响，这样，频段内信号的放大一致性较好，灵敏度可以做得很高，选择性也较好。因为</a:t>
            </a:r>
            <a:r>
              <a:rPr lang="zh-CN" altLang="en-US" dirty="0" smtClean="0"/>
              <a:t>放大</a:t>
            </a:r>
            <a:r>
              <a:rPr lang="zh-CN" altLang="en-US" dirty="0"/>
              <a:t>功能主要放在中放，可以用良好的滤波电路。采用超外差接收后，调整方便，放大量、选择性主要由中频部分决定，且中频较高频信号的频率低，性能指标容易得到满足。混频</a:t>
            </a:r>
            <a:r>
              <a:rPr lang="zh-CN" altLang="en-US" dirty="0" smtClean="0"/>
              <a:t>器在</a:t>
            </a:r>
            <a:r>
              <a:rPr lang="zh-CN" altLang="en-US" dirty="0"/>
              <a:t>一些发射设备（如单边带通信机）中也是必不可少的。在频分多址（ </a:t>
            </a:r>
            <a:r>
              <a:rPr lang="en-US" altLang="zh-CN" dirty="0" smtClean="0"/>
              <a:t>FDMA</a:t>
            </a:r>
            <a:r>
              <a:rPr lang="zh-CN" altLang="en-US" dirty="0" smtClean="0"/>
              <a:t>）</a:t>
            </a:r>
            <a:r>
              <a:rPr lang="zh-CN" altLang="en-US" dirty="0"/>
              <a:t>信号的合成、 微波接力通信、卫星通信等系统中也有其重要地位。此外，混频器也是许多电子设备、</a:t>
            </a:r>
            <a:r>
              <a:rPr lang="zh-CN" altLang="en-US" dirty="0" smtClean="0"/>
              <a:t>测量</a:t>
            </a:r>
            <a:r>
              <a:rPr lang="zh-CN" altLang="en-US" dirty="0"/>
              <a:t>仪器（如频率合成器、频谱分析仪等）的重要组成部分。 </a:t>
            </a:r>
          </a:p>
        </p:txBody>
      </p:sp>
    </p:spTree>
    <p:extLst>
      <p:ext uri="{BB962C8B-B14F-4D97-AF65-F5344CB8AC3E}">
        <p14:creationId xmlns:p14="http://schemas.microsoft.com/office/powerpoint/2010/main" val="2045375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当</a:t>
            </a:r>
            <a:r>
              <a:rPr lang="en-US" altLang="zh-CN" dirty="0" smtClean="0"/>
              <a:t>100</a:t>
            </a:r>
            <a:r>
              <a:rPr lang="zh-CN" altLang="en-US" dirty="0" smtClean="0"/>
              <a:t>％</a:t>
            </a:r>
            <a:r>
              <a:rPr lang="zh-CN" altLang="en-US" dirty="0"/>
              <a:t>调制时 （ </a:t>
            </a:r>
            <a:r>
              <a:rPr lang="en-US" altLang="zh-CN" dirty="0" smtClean="0"/>
              <a:t>m</a:t>
            </a:r>
            <a:r>
              <a:rPr lang="zh-CN" altLang="en-US" dirty="0" smtClean="0"/>
              <a:t>＝</a:t>
            </a:r>
            <a:r>
              <a:rPr lang="zh-CN" altLang="en-US" dirty="0"/>
              <a:t>１），边频功率为载波功率的二分之一，即只占整个调幅波功率</a:t>
            </a:r>
            <a:r>
              <a:rPr lang="zh-CN" altLang="en-US" dirty="0" smtClean="0"/>
              <a:t>的</a:t>
            </a:r>
            <a:r>
              <a:rPr lang="en-US" altLang="zh-CN" dirty="0" smtClean="0"/>
              <a:t>1/3</a:t>
            </a:r>
            <a:r>
              <a:rPr lang="zh-CN" altLang="en-US" dirty="0" smtClean="0"/>
              <a:t>。当</a:t>
            </a:r>
            <a:r>
              <a:rPr lang="en-US" altLang="zh-CN" dirty="0" smtClean="0"/>
              <a:t>m</a:t>
            </a:r>
            <a:r>
              <a:rPr lang="zh-CN" altLang="en-US" dirty="0" smtClean="0"/>
              <a:t>值</a:t>
            </a:r>
            <a:r>
              <a:rPr lang="zh-CN" altLang="en-US" dirty="0"/>
              <a:t>减小时，两者的比值将显著减小，边频功率所占比重更小。同时可以得到调幅 波的最大功率和最小功率，它们对应调制信号的最大值和最小值分别</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P</a:t>
            </a:r>
            <a:r>
              <a:rPr lang="en-US" altLang="zh-CN" baseline="-25000" dirty="0" smtClean="0"/>
              <a:t>max</a:t>
            </a:r>
            <a:r>
              <a:rPr lang="zh-CN" altLang="en-US" dirty="0" smtClean="0"/>
              <a:t> </a:t>
            </a:r>
            <a:r>
              <a:rPr lang="zh-CN" altLang="en-US" dirty="0"/>
              <a:t>限定了用于调制的功放管的额定输出功</a:t>
            </a:r>
            <a:r>
              <a:rPr lang="zh-CN" altLang="en-US" dirty="0" smtClean="0"/>
              <a:t>率</a:t>
            </a:r>
            <a:r>
              <a:rPr lang="en-US" altLang="zh-CN" dirty="0" smtClean="0"/>
              <a:t>P</a:t>
            </a:r>
            <a:r>
              <a:rPr lang="en-US" altLang="zh-CN" baseline="-25000" dirty="0" smtClean="0"/>
              <a:t>H</a:t>
            </a:r>
            <a:r>
              <a:rPr lang="zh-CN" altLang="en-US" dirty="0" smtClean="0"/>
              <a:t>，</a:t>
            </a:r>
            <a:r>
              <a:rPr lang="zh-CN" altLang="en-US" dirty="0"/>
              <a:t>要</a:t>
            </a:r>
            <a:r>
              <a:rPr lang="zh-CN" altLang="en-US" dirty="0" smtClean="0"/>
              <a:t>求</a:t>
            </a:r>
            <a:r>
              <a:rPr lang="en-US" altLang="zh-CN" dirty="0"/>
              <a:t>P</a:t>
            </a:r>
            <a:r>
              <a:rPr lang="en-US" altLang="zh-CN" baseline="-25000" dirty="0"/>
              <a:t>H </a:t>
            </a:r>
            <a:r>
              <a:rPr lang="zh-CN" altLang="en-US" dirty="0" smtClean="0"/>
              <a:t>≥</a:t>
            </a:r>
            <a:r>
              <a:rPr lang="en-US" altLang="zh-CN" dirty="0"/>
              <a:t> P</a:t>
            </a:r>
            <a:r>
              <a:rPr lang="en-US" altLang="zh-CN" baseline="-25000" dirty="0"/>
              <a:t>max</a:t>
            </a:r>
            <a:r>
              <a:rPr lang="zh-CN" altLang="en-US" dirty="0"/>
              <a:t> </a:t>
            </a:r>
            <a:r>
              <a:rPr lang="zh-CN" altLang="en-US" dirty="0" smtClean="0"/>
              <a:t>。</a:t>
            </a: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200232" y="3761968"/>
            <a:ext cx="2743535" cy="980720"/>
          </a:xfrm>
          <a:prstGeom prst="rect">
            <a:avLst/>
          </a:prstGeom>
        </p:spPr>
      </p:pic>
      <p:sp>
        <p:nvSpPr>
          <p:cNvPr id="4" name="矩形 3"/>
          <p:cNvSpPr/>
          <p:nvPr/>
        </p:nvSpPr>
        <p:spPr>
          <a:xfrm>
            <a:off x="7147215" y="4021495"/>
            <a:ext cx="931665" cy="461665"/>
          </a:xfrm>
          <a:prstGeom prst="rect">
            <a:avLst/>
          </a:prstGeom>
        </p:spPr>
        <p:txBody>
          <a:bodyPr wrap="none">
            <a:spAutoFit/>
          </a:bodyPr>
          <a:lstStyle/>
          <a:p>
            <a:r>
              <a:rPr lang="en-US" altLang="zh-CN" sz="2400" dirty="0" smtClean="0"/>
              <a:t>(6-13)</a:t>
            </a:r>
            <a:endParaRPr lang="zh-CN" altLang="en-US" sz="2400" dirty="0"/>
          </a:p>
        </p:txBody>
      </p:sp>
    </p:spTree>
    <p:extLst>
      <p:ext uri="{BB962C8B-B14F-4D97-AF65-F5344CB8AC3E}">
        <p14:creationId xmlns:p14="http://schemas.microsoft.com/office/powerpoint/2010/main" val="37494638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３</a:t>
            </a:r>
            <a:r>
              <a:rPr lang="zh-CN" altLang="en-US" b="1" dirty="0"/>
              <a:t>．混频器的主要性能指标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１）变频增益。混频器的输出信号强度与输入信号强度的比值称为变频增益。变频增 益可用变频电压增益和变频功率增益来表示。变频电压增益定义为变频器中频输出电压</a:t>
            </a:r>
            <a:r>
              <a:rPr lang="zh-CN" altLang="en-US" dirty="0" smtClean="0"/>
              <a:t>振幅</a:t>
            </a:r>
            <a:r>
              <a:rPr lang="en-US" altLang="zh-CN" dirty="0" smtClean="0"/>
              <a:t>U</a:t>
            </a:r>
            <a:r>
              <a:rPr lang="en-US" altLang="zh-CN" baseline="-25000" dirty="0" smtClean="0"/>
              <a:t>I</a:t>
            </a:r>
            <a:r>
              <a:rPr lang="zh-CN" altLang="en-US" dirty="0" smtClean="0"/>
              <a:t>与</a:t>
            </a:r>
            <a:r>
              <a:rPr lang="zh-CN" altLang="en-US" dirty="0"/>
              <a:t>高频输入信号电压振</a:t>
            </a:r>
            <a:r>
              <a:rPr lang="zh-CN" altLang="en-US" dirty="0" smtClean="0"/>
              <a:t>幅</a:t>
            </a:r>
            <a:r>
              <a:rPr lang="en-US" altLang="zh-CN" dirty="0" smtClean="0"/>
              <a:t>U</a:t>
            </a:r>
            <a:r>
              <a:rPr lang="en-US" altLang="zh-CN" baseline="-25000" dirty="0" smtClean="0"/>
              <a:t>S</a:t>
            </a:r>
            <a:r>
              <a:rPr lang="zh-CN" altLang="en-US" dirty="0" smtClean="0"/>
              <a:t>之</a:t>
            </a:r>
            <a:r>
              <a:rPr lang="zh-CN" altLang="en-US" dirty="0"/>
              <a:t>比，</a:t>
            </a:r>
            <a:r>
              <a:rPr lang="zh-CN" altLang="en-US" dirty="0" smtClean="0"/>
              <a:t>即</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同</a:t>
            </a:r>
            <a:r>
              <a:rPr lang="zh-CN" altLang="en-US" dirty="0"/>
              <a:t>样可定义变频功率增益为输出中频信号功</a:t>
            </a:r>
            <a:r>
              <a:rPr lang="zh-CN" altLang="en-US" dirty="0" smtClean="0"/>
              <a:t>率</a:t>
            </a:r>
            <a:r>
              <a:rPr lang="en-US" altLang="zh-CN" dirty="0" smtClean="0"/>
              <a:t>P</a:t>
            </a:r>
            <a:r>
              <a:rPr lang="en-US" altLang="zh-CN" baseline="-25000" dirty="0" smtClean="0"/>
              <a:t>I</a:t>
            </a:r>
            <a:r>
              <a:rPr lang="zh-CN" altLang="en-US" baseline="-25000" dirty="0" smtClean="0"/>
              <a:t> </a:t>
            </a:r>
            <a:r>
              <a:rPr lang="zh-CN" altLang="en-US" dirty="0"/>
              <a:t>与输入高频信号功</a:t>
            </a:r>
            <a:r>
              <a:rPr lang="zh-CN" altLang="en-US" dirty="0" smtClean="0"/>
              <a:t>率</a:t>
            </a:r>
            <a:r>
              <a:rPr lang="en-US" altLang="zh-CN" dirty="0" smtClean="0"/>
              <a:t>P</a:t>
            </a:r>
            <a:r>
              <a:rPr lang="en-US" altLang="zh-CN" baseline="-25000" dirty="0" smtClean="0"/>
              <a:t>S</a:t>
            </a:r>
            <a:r>
              <a:rPr lang="zh-CN" altLang="en-US" dirty="0" smtClean="0"/>
              <a:t>之</a:t>
            </a:r>
            <a:r>
              <a:rPr lang="zh-CN" altLang="en-US" dirty="0"/>
              <a:t>比，即</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856306" y="3605049"/>
            <a:ext cx="1431388" cy="759737"/>
          </a:xfrm>
          <a:prstGeom prst="rect">
            <a:avLst/>
          </a:prstGeom>
        </p:spPr>
      </p:pic>
      <p:pic>
        <p:nvPicPr>
          <p:cNvPr id="4" name="图片 3"/>
          <p:cNvPicPr>
            <a:picLocks noChangeAspect="1"/>
          </p:cNvPicPr>
          <p:nvPr/>
        </p:nvPicPr>
        <p:blipFill>
          <a:blip r:embed="rId3"/>
          <a:stretch>
            <a:fillRect/>
          </a:stretch>
        </p:blipFill>
        <p:spPr>
          <a:xfrm>
            <a:off x="3856306" y="5372839"/>
            <a:ext cx="1519521" cy="838776"/>
          </a:xfrm>
          <a:prstGeom prst="rect">
            <a:avLst/>
          </a:prstGeom>
        </p:spPr>
      </p:pic>
      <p:sp>
        <p:nvSpPr>
          <p:cNvPr id="5" name="矩形 4"/>
          <p:cNvSpPr/>
          <p:nvPr/>
        </p:nvSpPr>
        <p:spPr>
          <a:xfrm>
            <a:off x="6861111" y="3754084"/>
            <a:ext cx="931665" cy="461665"/>
          </a:xfrm>
          <a:prstGeom prst="rect">
            <a:avLst/>
          </a:prstGeom>
        </p:spPr>
        <p:txBody>
          <a:bodyPr wrap="none">
            <a:spAutoFit/>
          </a:bodyPr>
          <a:lstStyle/>
          <a:p>
            <a:r>
              <a:rPr lang="en-US" altLang="zh-CN" sz="2400" dirty="0" smtClean="0"/>
              <a:t>(6-64)</a:t>
            </a:r>
            <a:endParaRPr lang="zh-CN" altLang="en-US" sz="2400" dirty="0"/>
          </a:p>
        </p:txBody>
      </p:sp>
      <p:sp>
        <p:nvSpPr>
          <p:cNvPr id="6" name="矩形 5"/>
          <p:cNvSpPr/>
          <p:nvPr/>
        </p:nvSpPr>
        <p:spPr>
          <a:xfrm>
            <a:off x="6861110" y="5561394"/>
            <a:ext cx="931665" cy="461665"/>
          </a:xfrm>
          <a:prstGeom prst="rect">
            <a:avLst/>
          </a:prstGeom>
        </p:spPr>
        <p:txBody>
          <a:bodyPr wrap="none">
            <a:spAutoFit/>
          </a:bodyPr>
          <a:lstStyle/>
          <a:p>
            <a:r>
              <a:rPr lang="en-US" altLang="zh-CN" sz="2400" dirty="0" smtClean="0"/>
              <a:t>(6-65)</a:t>
            </a:r>
            <a:endParaRPr lang="zh-CN" altLang="en-US" sz="2400" dirty="0"/>
          </a:p>
        </p:txBody>
      </p:sp>
    </p:spTree>
    <p:extLst>
      <p:ext uri="{BB962C8B-B14F-4D97-AF65-F5344CB8AC3E}">
        <p14:creationId xmlns:p14="http://schemas.microsoft.com/office/powerpoint/2010/main" val="39597367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通</a:t>
            </a:r>
            <a:r>
              <a:rPr lang="zh-CN" altLang="en-US" dirty="0"/>
              <a:t>常用分贝数表示变频增益，</a:t>
            </a:r>
            <a:r>
              <a:rPr lang="zh-CN" altLang="en-US" dirty="0" smtClean="0"/>
              <a:t>有</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变</a:t>
            </a:r>
            <a:r>
              <a:rPr lang="zh-CN" altLang="en-US" dirty="0"/>
              <a:t>频增益表征了变频器把输入高频信号变换为输出中频信号的能力。增益越大，变换 的能力越强，故希望变频增益大。而且变频增益大后，对接收机而言，有利于提高灵敏度。</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230231" y="1679402"/>
            <a:ext cx="3129801" cy="1624630"/>
          </a:xfrm>
          <a:prstGeom prst="rect">
            <a:avLst/>
          </a:prstGeom>
        </p:spPr>
      </p:pic>
      <p:sp>
        <p:nvSpPr>
          <p:cNvPr id="4" name="矩形 3"/>
          <p:cNvSpPr/>
          <p:nvPr/>
        </p:nvSpPr>
        <p:spPr>
          <a:xfrm>
            <a:off x="7452586" y="1769102"/>
            <a:ext cx="931665" cy="461665"/>
          </a:xfrm>
          <a:prstGeom prst="rect">
            <a:avLst/>
          </a:prstGeom>
        </p:spPr>
        <p:txBody>
          <a:bodyPr wrap="none">
            <a:spAutoFit/>
          </a:bodyPr>
          <a:lstStyle/>
          <a:p>
            <a:r>
              <a:rPr lang="en-US" altLang="zh-CN" sz="2400" dirty="0" smtClean="0"/>
              <a:t>(6-66)</a:t>
            </a:r>
            <a:endParaRPr lang="zh-CN" altLang="en-US" sz="2400" dirty="0"/>
          </a:p>
        </p:txBody>
      </p:sp>
      <p:sp>
        <p:nvSpPr>
          <p:cNvPr id="5" name="矩形 4"/>
          <p:cNvSpPr/>
          <p:nvPr/>
        </p:nvSpPr>
        <p:spPr>
          <a:xfrm>
            <a:off x="7452586" y="2770552"/>
            <a:ext cx="931665" cy="461665"/>
          </a:xfrm>
          <a:prstGeom prst="rect">
            <a:avLst/>
          </a:prstGeom>
        </p:spPr>
        <p:txBody>
          <a:bodyPr wrap="none">
            <a:spAutoFit/>
          </a:bodyPr>
          <a:lstStyle/>
          <a:p>
            <a:r>
              <a:rPr lang="en-US" altLang="zh-CN" sz="2400" dirty="0" smtClean="0"/>
              <a:t>(6-67)</a:t>
            </a:r>
            <a:endParaRPr lang="zh-CN" altLang="en-US" sz="2400" dirty="0"/>
          </a:p>
        </p:txBody>
      </p:sp>
    </p:spTree>
    <p:extLst>
      <p:ext uri="{BB962C8B-B14F-4D97-AF65-F5344CB8AC3E}">
        <p14:creationId xmlns:p14="http://schemas.microsoft.com/office/powerpoint/2010/main" val="8091811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 </a:t>
            </a:r>
            <a:r>
              <a:rPr lang="zh-CN" altLang="en-US" dirty="0"/>
              <a:t>２）噪声系数。混频器的噪声系</a:t>
            </a:r>
            <a:r>
              <a:rPr lang="zh-CN" altLang="en-US" dirty="0" smtClean="0"/>
              <a:t>数</a:t>
            </a:r>
            <a:r>
              <a:rPr lang="en-US" altLang="zh-CN" dirty="0" smtClean="0"/>
              <a:t>N</a:t>
            </a:r>
            <a:r>
              <a:rPr lang="en-US" altLang="zh-CN" baseline="-25000" dirty="0" smtClean="0"/>
              <a:t>F</a:t>
            </a:r>
            <a:r>
              <a:rPr lang="zh-CN" altLang="en-US" dirty="0" smtClean="0"/>
              <a:t>定</a:t>
            </a:r>
            <a:r>
              <a:rPr lang="zh-CN" altLang="en-US" dirty="0"/>
              <a:t>义</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噪</a:t>
            </a:r>
            <a:r>
              <a:rPr lang="zh-CN" altLang="en-US" dirty="0"/>
              <a:t>声系数描述混频器对所传输信号的信噪比影响的程度。因为混频级对接收机整机</a:t>
            </a:r>
            <a:r>
              <a:rPr lang="zh-CN" altLang="en-US" dirty="0" smtClean="0"/>
              <a:t>噪</a:t>
            </a:r>
            <a:r>
              <a:rPr lang="zh-CN" altLang="en-US" dirty="0"/>
              <a:t>声系数影响大，特别是在接收机中没有高放级时，其影响更大，所以混频器</a:t>
            </a:r>
            <a:r>
              <a:rPr lang="zh-CN" altLang="en-US" dirty="0" smtClean="0"/>
              <a:t>的</a:t>
            </a:r>
            <a:r>
              <a:rPr lang="en-US" altLang="zh-CN" dirty="0" smtClean="0"/>
              <a:t>N</a:t>
            </a:r>
            <a:r>
              <a:rPr lang="en-US" altLang="zh-CN" baseline="-25000" dirty="0" smtClean="0"/>
              <a:t>F</a:t>
            </a:r>
            <a:r>
              <a:rPr lang="zh-CN" altLang="en-US" dirty="0"/>
              <a:t>越</a:t>
            </a:r>
            <a:r>
              <a:rPr lang="zh-CN" altLang="en-US" dirty="0" smtClean="0"/>
              <a:t>小</a:t>
            </a:r>
            <a:r>
              <a:rPr lang="zh-CN" altLang="en-US" dirty="0"/>
              <a:t>越好</a:t>
            </a:r>
            <a:r>
              <a:rPr lang="zh-CN" altLang="en-US" dirty="0" smtClean="0"/>
              <a:t>。</a:t>
            </a:r>
            <a:r>
              <a:rPr lang="en-US" altLang="zh-CN" dirty="0" smtClean="0"/>
              <a:t/>
            </a:r>
            <a:br>
              <a:rPr lang="en-US" altLang="zh-CN" dirty="0" smtClean="0"/>
            </a:br>
            <a:r>
              <a:rPr lang="en-US" altLang="zh-CN" dirty="0" smtClean="0"/>
              <a:t>      </a:t>
            </a:r>
            <a:r>
              <a:rPr lang="zh-CN" altLang="en-US" dirty="0" smtClean="0"/>
              <a:t>（ </a:t>
            </a:r>
            <a:r>
              <a:rPr lang="zh-CN" altLang="en-US" dirty="0"/>
              <a:t>３）失真与干扰。变频器的失真有频率失真和非线性失真。除此之外，还会产生各种 非线性干扰，如组合频率、交叉调制和互相调制、阻塞和倒易混频等干扰。所以，对混频</a:t>
            </a:r>
            <a:r>
              <a:rPr lang="zh-CN" altLang="en-US" dirty="0" smtClean="0"/>
              <a:t>器</a:t>
            </a:r>
            <a:r>
              <a:rPr lang="zh-CN" altLang="en-US" dirty="0"/>
              <a:t>不仅要求频率特性好，而且还要求变频器工</a:t>
            </a:r>
            <a:r>
              <a:rPr lang="zh-CN" altLang="en-US" dirty="0" smtClean="0"/>
              <a:t>作</a:t>
            </a:r>
            <a:br>
              <a:rPr lang="zh-CN" altLang="en-US" dirty="0" smtClean="0"/>
            </a:br>
            <a:r>
              <a:rPr lang="zh-CN" altLang="en-US" dirty="0"/>
              <a:t/>
            </a:r>
            <a:br>
              <a:rPr lang="zh-CN" altLang="en-US" dirty="0"/>
            </a:br>
            <a:r>
              <a:rPr lang="zh-CN" altLang="en-US" dirty="0" smtClean="0"/>
              <a:t/>
            </a:r>
            <a:br>
              <a:rPr lang="zh-CN" altLang="en-US" dirty="0" smtClean="0"/>
            </a:br>
            <a:r>
              <a:rPr lang="zh-CN" altLang="en-US" dirty="0" smtClean="0"/>
              <a:t/>
            </a:r>
            <a:br>
              <a:rPr lang="zh-CN" altLang="en-US" dirty="0" smtClean="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2390202" y="1623802"/>
            <a:ext cx="4363595" cy="741446"/>
          </a:xfrm>
          <a:prstGeom prst="rect">
            <a:avLst/>
          </a:prstGeom>
        </p:spPr>
      </p:pic>
    </p:spTree>
    <p:extLst>
      <p:ext uri="{BB962C8B-B14F-4D97-AF65-F5344CB8AC3E}">
        <p14:creationId xmlns:p14="http://schemas.microsoft.com/office/powerpoint/2010/main" val="42450613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在非线性不过于严重的区域，使之既能完成 频率变换，又能抑制各种干扰</a:t>
            </a:r>
            <a:r>
              <a:rPr lang="zh-CN" altLang="en-US" dirty="0" smtClean="0"/>
              <a:t>。</a:t>
            </a:r>
            <a:r>
              <a:rPr lang="en-US" altLang="zh-CN" dirty="0" smtClean="0"/>
              <a:t/>
            </a:r>
            <a:br>
              <a:rPr lang="en-US" altLang="zh-CN" dirty="0" smtClean="0"/>
            </a:br>
            <a:r>
              <a:rPr lang="en-US" altLang="zh-CN" dirty="0" smtClean="0"/>
              <a:t>      </a:t>
            </a:r>
            <a:r>
              <a:rPr lang="zh-CN" altLang="en-US" dirty="0" smtClean="0"/>
              <a:t>（ </a:t>
            </a:r>
            <a:r>
              <a:rPr lang="zh-CN" altLang="en-US" dirty="0"/>
              <a:t>４）变频压缩（抑制）。在混频器中，输出与输入信号幅度应成线性关系。实际上，由 于非线性器件的限制，当输入信号增加到一定程度时，中频输出信号的幅度与输入不再成 线性关系，如</a:t>
            </a:r>
            <a:r>
              <a:rPr lang="zh-CN" altLang="en-US" dirty="0" smtClean="0"/>
              <a:t>图</a:t>
            </a:r>
            <a:r>
              <a:rPr lang="en-US" altLang="zh-CN" dirty="0" smtClean="0"/>
              <a:t>6-57</a:t>
            </a:r>
            <a:r>
              <a:rPr lang="zh-CN" altLang="en-US" dirty="0" smtClean="0"/>
              <a:t>所</a:t>
            </a:r>
            <a:r>
              <a:rPr lang="zh-CN" altLang="en-US" dirty="0"/>
              <a:t>示。图中，虚线为理想混频时的线性关系曲线，实线为实际曲线。 这一现象称为变频压缩。通常可以使实际输出电平低于其理想电平一定值（</a:t>
            </a:r>
            <a:r>
              <a:rPr lang="zh-CN" altLang="en-US" dirty="0" smtClean="0"/>
              <a:t>如</a:t>
            </a:r>
            <a:r>
              <a:rPr lang="en-US" altLang="zh-CN" dirty="0" smtClean="0"/>
              <a:t>3dB</a:t>
            </a:r>
            <a:r>
              <a:rPr lang="zh-CN" altLang="en-US" dirty="0" smtClean="0"/>
              <a:t>或 </a:t>
            </a:r>
            <a:r>
              <a:rPr lang="en-US" altLang="zh-CN" dirty="0" smtClean="0"/>
              <a:t>1dB</a:t>
            </a:r>
            <a:r>
              <a:rPr lang="zh-CN" altLang="en-US" dirty="0" smtClean="0"/>
              <a:t>）</a:t>
            </a:r>
            <a:r>
              <a:rPr lang="zh-CN" altLang="en-US" dirty="0"/>
              <a:t>的输入电平的大小来表示它的压缩性能的好坏。此电平称为混频器</a:t>
            </a:r>
            <a:r>
              <a:rPr lang="zh-CN" altLang="en-US" dirty="0" smtClean="0"/>
              <a:t>的</a:t>
            </a:r>
            <a:r>
              <a:rPr lang="en-US" altLang="zh-CN" dirty="0" smtClean="0"/>
              <a:t>3dB</a:t>
            </a:r>
            <a:r>
              <a:rPr lang="zh-CN" altLang="en-US" dirty="0" smtClean="0"/>
              <a:t>（或</a:t>
            </a:r>
            <a:r>
              <a:rPr lang="en-US" altLang="zh-CN" dirty="0" smtClean="0"/>
              <a:t>1dB</a:t>
            </a:r>
            <a:r>
              <a:rPr lang="zh-CN" altLang="en-US" dirty="0" smtClean="0"/>
              <a:t>） </a:t>
            </a:r>
            <a:r>
              <a:rPr lang="zh-CN" altLang="en-US" dirty="0"/>
              <a:t>压缩</a:t>
            </a:r>
            <a:r>
              <a:rPr lang="zh-CN" altLang="en-US" dirty="0" smtClean="0"/>
              <a:t>电平。</a:t>
            </a:r>
            <a:r>
              <a:rPr lang="zh-CN" altLang="en-US" dirty="0"/>
              <a:t>此电平越高，性能越好。</a:t>
            </a:r>
          </a:p>
        </p:txBody>
      </p:sp>
    </p:spTree>
    <p:extLst>
      <p:ext uri="{BB962C8B-B14F-4D97-AF65-F5344CB8AC3E}">
        <p14:creationId xmlns:p14="http://schemas.microsoft.com/office/powerpoint/2010/main" val="20154804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378" y="998484"/>
            <a:ext cx="6505243" cy="4487916"/>
          </a:xfrm>
          <a:prstGeom prst="rect">
            <a:avLst/>
          </a:prstGeom>
        </p:spPr>
      </p:pic>
      <p:sp>
        <p:nvSpPr>
          <p:cNvPr id="4" name="矩形 3"/>
          <p:cNvSpPr/>
          <p:nvPr/>
        </p:nvSpPr>
        <p:spPr>
          <a:xfrm>
            <a:off x="1264919" y="5749950"/>
            <a:ext cx="6614160" cy="461665"/>
          </a:xfrm>
          <a:prstGeom prst="rect">
            <a:avLst/>
          </a:prstGeom>
        </p:spPr>
        <p:txBody>
          <a:bodyPr wrap="square">
            <a:spAutoFit/>
          </a:bodyPr>
          <a:lstStyle/>
          <a:p>
            <a:pPr algn="ctr"/>
            <a:r>
              <a:rPr lang="zh-CN" altLang="en-US" sz="2400" dirty="0" smtClean="0"/>
              <a:t>图</a:t>
            </a:r>
            <a:r>
              <a:rPr lang="en-US" altLang="zh-CN" sz="2400" dirty="0" smtClean="0"/>
              <a:t>6-57</a:t>
            </a:r>
            <a:r>
              <a:rPr lang="zh-CN" altLang="en-US" sz="2400" dirty="0"/>
              <a:t>　混频器输入、输出电平的关系曲线</a:t>
            </a:r>
          </a:p>
        </p:txBody>
      </p:sp>
    </p:spTree>
    <p:extLst>
      <p:ext uri="{BB962C8B-B14F-4D97-AF65-F5344CB8AC3E}">
        <p14:creationId xmlns:p14="http://schemas.microsoft.com/office/powerpoint/2010/main" val="16866399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smtClean="0"/>
              <a:t>      （５</a:t>
            </a:r>
            <a:r>
              <a:rPr lang="zh-CN" altLang="en-US" dirty="0"/>
              <a:t>）选择性。混频器的中频输出应该只有所要接收的有用信号（反映为中频，</a:t>
            </a:r>
            <a:r>
              <a:rPr lang="zh-CN" altLang="en-US" dirty="0" smtClean="0"/>
              <a:t>即</a:t>
            </a:r>
            <a:r>
              <a:rPr lang="en-US" altLang="zh-CN" i="1" dirty="0" smtClean="0"/>
              <a:t>f</a:t>
            </a:r>
            <a:r>
              <a:rPr lang="en-US" altLang="zh-CN" baseline="-25000" dirty="0" smtClean="0"/>
              <a:t>I</a:t>
            </a:r>
            <a:r>
              <a:rPr lang="zh-CN" altLang="en-US" baseline="-25000" dirty="0" smtClean="0"/>
              <a:t> </a:t>
            </a:r>
            <a:r>
              <a:rPr lang="zh-CN" altLang="en-US" dirty="0" smtClean="0"/>
              <a:t>＝</a:t>
            </a:r>
            <a:r>
              <a:rPr lang="en-US" altLang="zh-CN" i="1" dirty="0" smtClean="0"/>
              <a:t>f</a:t>
            </a:r>
            <a:r>
              <a:rPr lang="en-US" altLang="zh-CN" baseline="-25000" dirty="0" smtClean="0"/>
              <a:t>L</a:t>
            </a:r>
            <a:r>
              <a:rPr lang="zh-CN" altLang="en-US" dirty="0" smtClean="0"/>
              <a:t>－ </a:t>
            </a:r>
            <a:r>
              <a:rPr lang="en-US" altLang="zh-CN" i="1" dirty="0" smtClean="0"/>
              <a:t>f</a:t>
            </a:r>
            <a:r>
              <a:rPr lang="en-US" altLang="zh-CN" baseline="-25000" dirty="0" smtClean="0"/>
              <a:t>c</a:t>
            </a:r>
            <a:r>
              <a:rPr lang="zh-CN" altLang="en-US" dirty="0" smtClean="0"/>
              <a:t>）</a:t>
            </a:r>
            <a:r>
              <a:rPr lang="zh-CN" altLang="en-US" dirty="0"/>
              <a:t>，而不应该有其他不需要的干扰信号。但在混频器的输出中，由于各种原因，总会 混杂很多与中频频率接近的干扰信号。为了抑制不需要的干扰，就要求中频输出回路有良 好的选择性，即回路应有较理想的谐振曲线（矩形系数接近</a:t>
            </a:r>
            <a:r>
              <a:rPr lang="zh-CN" altLang="en-US" dirty="0" smtClean="0"/>
              <a:t>于</a:t>
            </a:r>
            <a:r>
              <a:rPr lang="en-US" altLang="zh-CN" dirty="0" smtClean="0"/>
              <a:t>1</a:t>
            </a:r>
            <a:r>
              <a:rPr lang="zh-CN" altLang="en-US" dirty="0" smtClean="0"/>
              <a:t>）。</a:t>
            </a:r>
            <a:r>
              <a:rPr lang="en-US" altLang="zh-CN" dirty="0" smtClean="0"/>
              <a:t/>
            </a:r>
            <a:br>
              <a:rPr lang="en-US" altLang="zh-CN" dirty="0" smtClean="0"/>
            </a:br>
            <a:r>
              <a:rPr lang="en-US" altLang="zh-CN" dirty="0" smtClean="0"/>
              <a:t>         </a:t>
            </a:r>
            <a:r>
              <a:rPr lang="zh-CN" altLang="en-US" dirty="0" smtClean="0"/>
              <a:t>此</a:t>
            </a:r>
            <a:r>
              <a:rPr lang="zh-CN" altLang="en-US" dirty="0"/>
              <a:t>外，一个性能良好的混频器，还应要求动态范围较大，可以在输入信号的较大电平 范围内正常工作；隔离度要好，以减小混频器各端口（信号端口、本振端口和中频输出端 口）之间的相互泄漏；稳定度要高，主要是本振的频率稳定度要高，以防止中频输出超出中 频总通频带范</a:t>
            </a:r>
            <a:r>
              <a:rPr lang="zh-CN" altLang="en-US" dirty="0" smtClean="0"/>
              <a:t>围</a:t>
            </a:r>
            <a:r>
              <a:rPr lang="zh-CN" altLang="en-US" dirty="0"/>
              <a:t>。</a:t>
            </a:r>
          </a:p>
        </p:txBody>
      </p:sp>
    </p:spTree>
    <p:extLst>
      <p:ext uri="{BB962C8B-B14F-4D97-AF65-F5344CB8AC3E}">
        <p14:creationId xmlns:p14="http://schemas.microsoft.com/office/powerpoint/2010/main" val="38850263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b="1" dirty="0"/>
                  <a:t>二、混频电路</a:t>
                </a:r>
                <a:r>
                  <a:rPr lang="zh-CN" altLang="en-US" dirty="0"/>
                  <a:t/>
                </a:r>
                <a:br>
                  <a:rPr lang="zh-CN" altLang="en-US" dirty="0"/>
                </a:br>
                <a:r>
                  <a:rPr lang="zh-CN" altLang="en-US" dirty="0" smtClean="0"/>
                  <a:t>       </a:t>
                </a:r>
                <a:r>
                  <a:rPr lang="zh-CN" altLang="en-US" b="1" dirty="0" smtClean="0"/>
                  <a:t>１</a:t>
                </a:r>
                <a:r>
                  <a:rPr lang="zh-CN" altLang="en-US" b="1" dirty="0"/>
                  <a:t>．晶体三极管混频器 </a:t>
                </a:r>
                <a:r>
                  <a:rPr lang="en-US" altLang="zh-CN" dirty="0" smtClean="0"/>
                  <a:t/>
                </a:r>
                <a:br>
                  <a:rPr lang="en-US" altLang="zh-CN" dirty="0" smtClean="0"/>
                </a:br>
                <a:r>
                  <a:rPr lang="en-US" altLang="zh-CN" dirty="0"/>
                  <a:t> </a:t>
                </a:r>
                <a:r>
                  <a:rPr lang="en-US" altLang="zh-CN" dirty="0" smtClean="0"/>
                  <a:t>       </a:t>
                </a:r>
                <a:r>
                  <a:rPr lang="zh-CN" altLang="en-US" dirty="0" smtClean="0"/>
                  <a:t>晶</a:t>
                </a:r>
                <a:r>
                  <a:rPr lang="zh-CN" altLang="en-US" dirty="0"/>
                  <a:t>体三极管混频器原理电路如</a:t>
                </a:r>
                <a:r>
                  <a:rPr lang="zh-CN" altLang="en-US" dirty="0" smtClean="0"/>
                  <a:t>图</a:t>
                </a:r>
                <a:r>
                  <a:rPr lang="en-US" altLang="zh-CN" dirty="0" smtClean="0"/>
                  <a:t>6-58</a:t>
                </a:r>
                <a:r>
                  <a:rPr lang="zh-CN" altLang="en-US" dirty="0" smtClean="0"/>
                  <a:t>所</a:t>
                </a:r>
                <a:r>
                  <a:rPr lang="zh-CN" altLang="en-US" dirty="0"/>
                  <a:t>示。由第五章晶体三极管频谱线性搬移电路</a:t>
                </a:r>
                <a:r>
                  <a:rPr lang="zh-CN" altLang="en-US" dirty="0" smtClean="0"/>
                  <a:t>的分</a:t>
                </a:r>
                <a:r>
                  <a:rPr lang="zh-CN" altLang="en-US" dirty="0"/>
                  <a:t>析可知，此时的输入信号 </a:t>
                </a:r>
                <a:r>
                  <a:rPr lang="en-US" altLang="zh-CN" dirty="0" smtClean="0"/>
                  <a:t>u</a:t>
                </a:r>
                <a:r>
                  <a:rPr lang="en-US" altLang="zh-CN" baseline="-25000" dirty="0" smtClean="0"/>
                  <a:t>i</a:t>
                </a:r>
                <a:r>
                  <a:rPr lang="zh-CN" altLang="en-US" dirty="0" smtClean="0"/>
                  <a:t>＝ </a:t>
                </a:r>
                <a:r>
                  <a:rPr lang="en-US" altLang="zh-CN" dirty="0" smtClean="0"/>
                  <a:t>u</a:t>
                </a:r>
                <a:r>
                  <a:rPr lang="en-US" altLang="zh-CN" baseline="-25000" dirty="0" smtClean="0"/>
                  <a:t>S</a:t>
                </a:r>
                <a:r>
                  <a:rPr lang="zh-CN" altLang="en-US" dirty="0" smtClean="0"/>
                  <a:t>，</a:t>
                </a:r>
                <a:r>
                  <a:rPr lang="zh-CN" altLang="en-US" dirty="0"/>
                  <a:t>为一高频已调信号，时变偏置电压 </a:t>
                </a:r>
                <a:r>
                  <a:rPr lang="en-US" altLang="zh-CN" dirty="0" smtClean="0"/>
                  <a:t>U</a:t>
                </a:r>
                <a:r>
                  <a:rPr lang="en-US" altLang="zh-CN" baseline="-25000" dirty="0" smtClean="0"/>
                  <a:t>BB</a:t>
                </a:r>
                <a:r>
                  <a:rPr lang="en-US" altLang="zh-CN" dirty="0" smtClean="0"/>
                  <a:t>(t)</a:t>
                </a:r>
                <a:r>
                  <a:rPr lang="zh-CN" altLang="en-US" dirty="0" smtClean="0"/>
                  <a:t>＝ </a:t>
                </a:r>
                <a:r>
                  <a:rPr lang="en-US" altLang="zh-CN" dirty="0" smtClean="0"/>
                  <a:t>U</a:t>
                </a:r>
                <a:r>
                  <a:rPr lang="en-US" altLang="zh-CN" baseline="-25000" dirty="0" smtClean="0"/>
                  <a:t>BB</a:t>
                </a:r>
                <a:r>
                  <a:rPr lang="zh-CN" altLang="en-US" dirty="0" smtClean="0"/>
                  <a:t> </a:t>
                </a:r>
                <a:r>
                  <a:rPr lang="zh-CN" altLang="en-US" dirty="0"/>
                  <a:t>＋ </a:t>
                </a:r>
                <a:r>
                  <a:rPr lang="en-US" altLang="zh-CN" dirty="0" smtClean="0"/>
                  <a:t>u</a:t>
                </a:r>
                <a:r>
                  <a:rPr lang="en-US" altLang="zh-CN" baseline="-25000" dirty="0" smtClean="0"/>
                  <a:t>2</a:t>
                </a:r>
                <a:r>
                  <a:rPr lang="zh-CN" altLang="en-US" dirty="0" smtClean="0"/>
                  <a:t>＝ </a:t>
                </a:r>
                <a:r>
                  <a:rPr lang="en-US" altLang="zh-CN" dirty="0" smtClean="0"/>
                  <a:t>U</a:t>
                </a:r>
                <a:r>
                  <a:rPr lang="en-US" altLang="zh-CN" baseline="-25000" dirty="0" smtClean="0"/>
                  <a:t>BB</a:t>
                </a:r>
                <a:r>
                  <a:rPr lang="zh-CN" altLang="en-US" dirty="0" smtClean="0"/>
                  <a:t>＋ </a:t>
                </a:r>
                <a:r>
                  <a:rPr lang="en-US" altLang="zh-CN" dirty="0" smtClean="0"/>
                  <a:t>u</a:t>
                </a:r>
                <a:r>
                  <a:rPr lang="en-US" altLang="zh-CN" baseline="-25000" dirty="0" smtClean="0"/>
                  <a:t>L</a:t>
                </a:r>
                <a:r>
                  <a:rPr lang="zh-CN" altLang="en-US" dirty="0" smtClean="0"/>
                  <a:t>，</a:t>
                </a:r>
                <a:r>
                  <a:rPr lang="zh-CN" altLang="en-US" dirty="0"/>
                  <a:t>且有 </a:t>
                </a:r>
                <a:r>
                  <a:rPr lang="en-US" altLang="zh-CN" dirty="0" smtClean="0"/>
                  <a:t>U</a:t>
                </a:r>
                <a:r>
                  <a:rPr lang="en-US" altLang="zh-CN" baseline="-25000" dirty="0" smtClean="0"/>
                  <a:t>S</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t>U</a:t>
                </a:r>
                <a:r>
                  <a:rPr lang="en-US" altLang="zh-CN" baseline="-25000" dirty="0" smtClean="0"/>
                  <a:t>L</a:t>
                </a:r>
                <a:r>
                  <a:rPr lang="zh-CN" altLang="en-US" dirty="0" smtClean="0"/>
                  <a:t>，</a:t>
                </a:r>
                <a:r>
                  <a:rPr lang="zh-CN" altLang="en-US" dirty="0"/>
                  <a:t>输出回路对中频 </a:t>
                </a:r>
                <a:r>
                  <a:rPr lang="en-US" altLang="zh-CN" dirty="0" smtClean="0"/>
                  <a:t>f</a:t>
                </a:r>
                <a:r>
                  <a:rPr lang="en-US" altLang="zh-CN" baseline="-25000" dirty="0" smtClean="0"/>
                  <a:t>I</a:t>
                </a:r>
                <a:r>
                  <a:rPr lang="zh-CN" altLang="en-US" dirty="0" smtClean="0"/>
                  <a:t>＝ </a:t>
                </a:r>
                <a:r>
                  <a:rPr lang="en-US" altLang="zh-CN" dirty="0" smtClean="0"/>
                  <a:t>f</a:t>
                </a:r>
                <a:r>
                  <a:rPr lang="en-US" altLang="zh-CN" baseline="-25000" dirty="0" smtClean="0"/>
                  <a:t>L</a:t>
                </a:r>
                <a:r>
                  <a:rPr lang="zh-CN" altLang="en-US" dirty="0" smtClean="0"/>
                  <a:t>－ </a:t>
                </a:r>
                <a:r>
                  <a:rPr lang="en-US" altLang="zh-CN" dirty="0" smtClean="0"/>
                  <a:t>f</a:t>
                </a:r>
                <a:r>
                  <a:rPr lang="en-US" altLang="zh-CN" baseline="-25000" dirty="0" smtClean="0"/>
                  <a:t>c</a:t>
                </a:r>
                <a:r>
                  <a:rPr lang="zh-CN" altLang="en-US" dirty="0" smtClean="0"/>
                  <a:t>谐</a:t>
                </a:r>
                <a:r>
                  <a:rPr lang="zh-CN" altLang="en-US" dirty="0"/>
                  <a:t>振，由此可得集电极电流 </a:t>
                </a:r>
                <a:r>
                  <a:rPr lang="en-US" altLang="zh-CN" dirty="0" smtClean="0"/>
                  <a:t>i</a:t>
                </a:r>
                <a:r>
                  <a:rPr lang="en-US" altLang="zh-CN" baseline="-25000" dirty="0" smtClean="0"/>
                  <a:t>c</a:t>
                </a:r>
                <a:r>
                  <a:rPr lang="zh-CN" altLang="en-US" dirty="0" smtClean="0"/>
                  <a:t>为</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155"/>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457200" y="4322800"/>
            <a:ext cx="8229600" cy="1020625"/>
          </a:xfrm>
          <a:prstGeom prst="rect">
            <a:avLst/>
          </a:prstGeom>
        </p:spPr>
      </p:pic>
      <p:sp>
        <p:nvSpPr>
          <p:cNvPr id="4" name="矩形 3"/>
          <p:cNvSpPr/>
          <p:nvPr/>
        </p:nvSpPr>
        <p:spPr>
          <a:xfrm>
            <a:off x="7583685" y="5546687"/>
            <a:ext cx="931665" cy="461665"/>
          </a:xfrm>
          <a:prstGeom prst="rect">
            <a:avLst/>
          </a:prstGeom>
        </p:spPr>
        <p:txBody>
          <a:bodyPr wrap="none">
            <a:spAutoFit/>
          </a:bodyPr>
          <a:lstStyle/>
          <a:p>
            <a:r>
              <a:rPr lang="en-US" altLang="zh-CN" sz="2400" dirty="0" smtClean="0"/>
              <a:t>(6-69)</a:t>
            </a:r>
            <a:endParaRPr lang="zh-CN" altLang="en-US" sz="2400" dirty="0"/>
          </a:p>
        </p:txBody>
      </p:sp>
    </p:spTree>
    <p:extLst>
      <p:ext uri="{BB962C8B-B14F-4D97-AF65-F5344CB8AC3E}">
        <p14:creationId xmlns:p14="http://schemas.microsoft.com/office/powerpoint/2010/main" val="40492149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5789" y="1347216"/>
            <a:ext cx="6232421" cy="3956304"/>
          </a:xfrm>
          <a:prstGeom prst="rect">
            <a:avLst/>
          </a:prstGeom>
        </p:spPr>
      </p:pic>
      <p:sp>
        <p:nvSpPr>
          <p:cNvPr id="4" name="矩形 3"/>
          <p:cNvSpPr/>
          <p:nvPr/>
        </p:nvSpPr>
        <p:spPr>
          <a:xfrm>
            <a:off x="2010240" y="5749950"/>
            <a:ext cx="5123518" cy="461665"/>
          </a:xfrm>
          <a:prstGeom prst="rect">
            <a:avLst/>
          </a:prstGeom>
        </p:spPr>
        <p:txBody>
          <a:bodyPr wrap="none">
            <a:spAutoFit/>
          </a:bodyPr>
          <a:lstStyle/>
          <a:p>
            <a:pPr algn="ctr"/>
            <a:r>
              <a:rPr lang="zh-CN" altLang="en-US" sz="2400" dirty="0" smtClean="0"/>
              <a:t>图</a:t>
            </a:r>
            <a:r>
              <a:rPr lang="en-US" altLang="zh-CN" sz="2400" dirty="0" smtClean="0"/>
              <a:t>6-58</a:t>
            </a:r>
            <a:r>
              <a:rPr lang="zh-CN" altLang="en-US" sz="2400" dirty="0"/>
              <a:t>　晶体三极管混频器原理电路 </a:t>
            </a:r>
          </a:p>
        </p:txBody>
      </p:sp>
    </p:spTree>
    <p:extLst>
      <p:ext uri="{BB962C8B-B14F-4D97-AF65-F5344CB8AC3E}">
        <p14:creationId xmlns:p14="http://schemas.microsoft.com/office/powerpoint/2010/main" val="38511985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经</a:t>
            </a:r>
            <a:r>
              <a:rPr lang="zh-CN" altLang="en-US" dirty="0"/>
              <a:t>集电极谐振回路滤波后，得到中频电流 </a:t>
            </a:r>
            <a:r>
              <a:rPr lang="en-US" altLang="zh-CN" dirty="0" smtClean="0"/>
              <a:t>i</a:t>
            </a:r>
            <a:r>
              <a:rPr lang="en-US" altLang="zh-CN" baseline="-25000" dirty="0" smtClean="0"/>
              <a:t>I</a:t>
            </a:r>
            <a:r>
              <a:rPr lang="zh-CN" altLang="en-US" dirty="0" smtClean="0"/>
              <a:t>：</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zh-CN" altLang="en-US" dirty="0"/>
              <a:t>式中， </a:t>
            </a:r>
            <a:r>
              <a:rPr lang="en-US" altLang="zh-CN" dirty="0" smtClean="0"/>
              <a:t>g</a:t>
            </a:r>
            <a:r>
              <a:rPr lang="en-US" altLang="zh-CN" baseline="-25000" dirty="0" smtClean="0"/>
              <a:t>c</a:t>
            </a:r>
            <a:r>
              <a:rPr lang="zh-CN" altLang="en-US" dirty="0" smtClean="0"/>
              <a:t>＝</a:t>
            </a:r>
            <a:r>
              <a:rPr lang="en-US" altLang="zh-CN" dirty="0" smtClean="0"/>
              <a:t>g</a:t>
            </a:r>
            <a:r>
              <a:rPr lang="en-US" altLang="zh-CN" baseline="-25000" dirty="0" smtClean="0"/>
              <a:t>m1</a:t>
            </a:r>
            <a:r>
              <a:rPr lang="en-US" altLang="zh-CN" dirty="0" smtClean="0"/>
              <a:t>/2</a:t>
            </a:r>
            <a:r>
              <a:rPr lang="zh-CN" altLang="en-US" dirty="0" smtClean="0"/>
              <a:t>称</a:t>
            </a:r>
            <a:r>
              <a:rPr lang="zh-CN" altLang="en-US" dirty="0"/>
              <a:t>为变频跨导</a:t>
            </a:r>
            <a:r>
              <a:rPr lang="zh-CN" altLang="en-US" dirty="0" smtClean="0"/>
              <a:t>。</a:t>
            </a:r>
            <a:r>
              <a:rPr lang="en-US" altLang="zh-CN" dirty="0" smtClean="0"/>
              <a:t/>
            </a:r>
            <a:br>
              <a:rPr lang="en-US" altLang="zh-CN" dirty="0" smtClean="0"/>
            </a:br>
            <a:r>
              <a:rPr lang="en-US" altLang="zh-CN" dirty="0" smtClean="0"/>
              <a:t>        </a:t>
            </a:r>
            <a:r>
              <a:rPr lang="zh-CN" altLang="en-US" dirty="0" smtClean="0"/>
              <a:t>从</a:t>
            </a:r>
            <a:r>
              <a:rPr lang="zh-CN" altLang="en-US" dirty="0"/>
              <a:t>以上的分析结果可以看出：只有时变跨导的基波分量才能产生中频（和频或差频）分 量，而其他分量会产生本振谐波与信号的组合频率。变频跨导 </a:t>
            </a:r>
            <a:r>
              <a:rPr lang="en-US" altLang="zh-CN" dirty="0" smtClean="0"/>
              <a:t>g</a:t>
            </a:r>
            <a:r>
              <a:rPr lang="en-US" altLang="zh-CN" baseline="-25000" dirty="0" smtClean="0"/>
              <a:t>c</a:t>
            </a:r>
            <a:r>
              <a:rPr lang="zh-CN" altLang="en-US" dirty="0" smtClean="0"/>
              <a:t>是</a:t>
            </a:r>
            <a:r>
              <a:rPr lang="zh-CN" altLang="en-US" dirty="0"/>
              <a:t>变频器的重要参数，它 不仅直接决定着变频增益，还影响到变频器的噪声系数。变频跨导 </a:t>
            </a:r>
            <a:r>
              <a:rPr lang="en-US" altLang="zh-CN" dirty="0" smtClean="0"/>
              <a:t>g</a:t>
            </a:r>
            <a:r>
              <a:rPr lang="en-US" altLang="zh-CN" baseline="-25000" dirty="0" smtClean="0"/>
              <a:t>c</a:t>
            </a:r>
            <a:r>
              <a:rPr lang="zh-CN" altLang="en-US" dirty="0" smtClean="0"/>
              <a:t>＝ </a:t>
            </a:r>
            <a:r>
              <a:rPr lang="en-US" altLang="zh-CN" dirty="0" smtClean="0"/>
              <a:t>g</a:t>
            </a:r>
            <a:r>
              <a:rPr lang="en-US" altLang="zh-CN" baseline="-25000" dirty="0" smtClean="0"/>
              <a:t>m1</a:t>
            </a:r>
            <a:r>
              <a:rPr lang="en-US" altLang="zh-CN" dirty="0" smtClean="0"/>
              <a:t>/2</a:t>
            </a:r>
            <a:r>
              <a:rPr lang="zh-CN" altLang="en-US" dirty="0" smtClean="0"/>
              <a:t>， </a:t>
            </a:r>
            <a:r>
              <a:rPr lang="en-US" altLang="zh-CN" dirty="0" smtClean="0"/>
              <a:t>g</a:t>
            </a:r>
            <a:r>
              <a:rPr lang="en-US" altLang="zh-CN" baseline="-25000" dirty="0" smtClean="0"/>
              <a:t>m1</a:t>
            </a:r>
            <a:r>
              <a:rPr lang="zh-CN" altLang="en-US" dirty="0" smtClean="0"/>
              <a:t>只</a:t>
            </a:r>
            <a:r>
              <a:rPr lang="zh-CN" altLang="en-US" dirty="0"/>
              <a:t>与晶 体管特性、直流工作点及本振电压 </a:t>
            </a:r>
            <a:r>
              <a:rPr lang="en-US" altLang="zh-CN" dirty="0" smtClean="0"/>
              <a:t>U</a:t>
            </a:r>
            <a:r>
              <a:rPr lang="en-US" altLang="zh-CN" baseline="-25000" dirty="0" smtClean="0"/>
              <a:t>L</a:t>
            </a:r>
            <a:r>
              <a:rPr lang="zh-CN" altLang="en-US" dirty="0" smtClean="0"/>
              <a:t>有</a:t>
            </a:r>
            <a:r>
              <a:rPr lang="zh-CN" altLang="en-US" dirty="0"/>
              <a:t>关，而与 </a:t>
            </a:r>
            <a:r>
              <a:rPr lang="en-US" altLang="zh-CN" dirty="0" smtClean="0"/>
              <a:t>U</a:t>
            </a:r>
            <a:r>
              <a:rPr lang="en-US" altLang="zh-CN" baseline="-25000" dirty="0" smtClean="0"/>
              <a:t>S</a:t>
            </a:r>
            <a:r>
              <a:rPr lang="zh-CN" altLang="en-US" dirty="0" smtClean="0"/>
              <a:t>无</a:t>
            </a:r>
            <a:r>
              <a:rPr lang="zh-CN" altLang="en-US" dirty="0"/>
              <a:t>关，故变频跨导 </a:t>
            </a:r>
            <a:r>
              <a:rPr lang="en-US" altLang="zh-CN" dirty="0" smtClean="0"/>
              <a:t>g</a:t>
            </a:r>
            <a:r>
              <a:rPr lang="en-US" altLang="zh-CN" baseline="-25000" dirty="0" smtClean="0"/>
              <a:t>c</a:t>
            </a: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1317087" y="1629884"/>
            <a:ext cx="6509826" cy="1210852"/>
          </a:xfrm>
          <a:prstGeom prst="rect">
            <a:avLst/>
          </a:prstGeom>
        </p:spPr>
      </p:pic>
      <p:sp>
        <p:nvSpPr>
          <p:cNvPr id="4" name="矩形 3"/>
          <p:cNvSpPr/>
          <p:nvPr/>
        </p:nvSpPr>
        <p:spPr>
          <a:xfrm>
            <a:off x="7705299" y="2379071"/>
            <a:ext cx="931665" cy="461665"/>
          </a:xfrm>
          <a:prstGeom prst="rect">
            <a:avLst/>
          </a:prstGeom>
        </p:spPr>
        <p:txBody>
          <a:bodyPr wrap="none">
            <a:spAutoFit/>
          </a:bodyPr>
          <a:lstStyle/>
          <a:p>
            <a:pPr algn="ctr"/>
            <a:r>
              <a:rPr lang="en-US" altLang="zh-CN" sz="2400" dirty="0" smtClean="0"/>
              <a:t>(6-70)</a:t>
            </a:r>
            <a:endParaRPr lang="zh-CN" altLang="en-US" sz="2400" dirty="0"/>
          </a:p>
        </p:txBody>
      </p:sp>
    </p:spTree>
    <p:extLst>
      <p:ext uri="{BB962C8B-B14F-4D97-AF65-F5344CB8AC3E}">
        <p14:creationId xmlns:p14="http://schemas.microsoft.com/office/powerpoint/2010/main" val="8303846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a:t>亦有上述性质。 由式（ </a:t>
            </a:r>
            <a:r>
              <a:rPr lang="en-US" altLang="zh-CN" dirty="0"/>
              <a:t>6-70</a:t>
            </a:r>
            <a:r>
              <a:rPr lang="zh-CN" altLang="en-US" dirty="0"/>
              <a:t>），</a:t>
            </a:r>
            <a:r>
              <a:rPr lang="zh-CN" altLang="en-US" dirty="0" smtClean="0"/>
              <a:t>有</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它</a:t>
            </a:r>
            <a:r>
              <a:rPr lang="zh-CN" altLang="en-US" dirty="0"/>
              <a:t>与普通放大器的跨导有相似的含义，表示输入高频信号电压对输出中频电流的控制 能力。在数值上，它是时变跨导基波分量振幅 </a:t>
            </a:r>
            <a:r>
              <a:rPr lang="en-US" altLang="zh-CN" dirty="0" smtClean="0"/>
              <a:t>g</a:t>
            </a:r>
            <a:r>
              <a:rPr lang="en-US" altLang="zh-CN" baseline="-25000" dirty="0" smtClean="0"/>
              <a:t>m1</a:t>
            </a:r>
            <a:r>
              <a:rPr lang="zh-CN" altLang="en-US" dirty="0" smtClean="0"/>
              <a:t>的</a:t>
            </a:r>
            <a:r>
              <a:rPr lang="zh-CN" altLang="en-US" dirty="0"/>
              <a:t>一半。 </a:t>
            </a:r>
            <a:r>
              <a:rPr lang="en-US" altLang="zh-CN" dirty="0" smtClean="0"/>
              <a:t/>
            </a:r>
            <a:br>
              <a:rPr lang="en-US" altLang="zh-CN" dirty="0" smtClean="0"/>
            </a:br>
            <a:r>
              <a:rPr lang="en-US" altLang="zh-CN" dirty="0"/>
              <a:t> </a:t>
            </a:r>
            <a:r>
              <a:rPr lang="en-US" altLang="zh-CN" dirty="0" smtClean="0"/>
              <a:t>       </a:t>
            </a:r>
            <a:r>
              <a:rPr lang="zh-CN" altLang="en-US" dirty="0" smtClean="0"/>
              <a:t>混</a:t>
            </a:r>
            <a:r>
              <a:rPr lang="zh-CN" altLang="en-US" dirty="0"/>
              <a:t>频器的实际电路中，除了有本振电压注入外，混频器与小信号调谐放大器的电路形 式很相似。本振电压加到混频器的方式，一般有射极注入和基极注入两种。选择本振注入 电路要注意两点；第一，要尽量避免 </a:t>
            </a:r>
            <a:r>
              <a:rPr lang="en-US" altLang="zh-CN" dirty="0" smtClean="0"/>
              <a:t>u</a:t>
            </a:r>
            <a:r>
              <a:rPr lang="en-US" altLang="zh-CN" baseline="-25000" dirty="0" smtClean="0"/>
              <a:t>S</a:t>
            </a:r>
            <a:r>
              <a:rPr lang="zh-CN" altLang="en-US" dirty="0" smtClean="0"/>
              <a:t>与 </a:t>
            </a:r>
            <a:r>
              <a:rPr lang="en-US" altLang="zh-CN" dirty="0" smtClean="0"/>
              <a:t>u</a:t>
            </a:r>
            <a:r>
              <a:rPr lang="en-US" altLang="zh-CN" baseline="-25000" dirty="0" smtClean="0"/>
              <a:t>L</a:t>
            </a:r>
            <a:r>
              <a:rPr lang="zh-CN" altLang="en-US" dirty="0" smtClean="0"/>
              <a:t>的</a:t>
            </a:r>
            <a:r>
              <a:rPr lang="zh-CN" altLang="en-US" dirty="0"/>
              <a:t>相互影响及两个频率回路的影响（比如 </a:t>
            </a:r>
            <a:r>
              <a:rPr lang="en-US" altLang="zh-CN" dirty="0"/>
              <a:t>u</a:t>
            </a:r>
            <a:r>
              <a:rPr lang="en-US" altLang="zh-CN" baseline="-25000" dirty="0"/>
              <a:t>S</a:t>
            </a:r>
            <a:r>
              <a:rPr lang="zh-CN" altLang="en-US" dirty="0" smtClean="0"/>
              <a:t> </a:t>
            </a:r>
            <a:r>
              <a:rPr lang="zh-CN" altLang="en-US" dirty="0"/>
              <a:t>对 </a:t>
            </a:r>
            <a:r>
              <a:rPr lang="en-US" altLang="zh-CN" dirty="0"/>
              <a:t>u</a:t>
            </a:r>
            <a:r>
              <a:rPr lang="en-US" altLang="zh-CN" baseline="-25000" dirty="0"/>
              <a:t>L</a:t>
            </a:r>
            <a:r>
              <a:rPr lang="zh-CN" altLang="en-US" dirty="0" smtClean="0"/>
              <a:t>的</a:t>
            </a:r>
            <a:r>
              <a:rPr lang="zh-CN" altLang="en-US" dirty="0"/>
              <a:t>牵引效</a:t>
            </a:r>
            <a:r>
              <a:rPr lang="zh-CN" altLang="en-US" dirty="0" smtClean="0"/>
              <a:t>应</a:t>
            </a:r>
            <a:r>
              <a:rPr lang="zh-CN" altLang="en-US" dirty="0"/>
              <a:t>及 </a:t>
            </a:r>
            <a:r>
              <a:rPr lang="en-US" altLang="zh-CN" dirty="0"/>
              <a:t>f</a:t>
            </a:r>
            <a:r>
              <a:rPr lang="en-US" altLang="zh-CN" baseline="-25000" dirty="0"/>
              <a:t>S</a:t>
            </a:r>
            <a:r>
              <a:rPr lang="zh-CN" altLang="en-US" dirty="0"/>
              <a:t>回路对 </a:t>
            </a:r>
            <a:r>
              <a:rPr lang="en-US" altLang="zh-CN" dirty="0"/>
              <a:t>f</a:t>
            </a:r>
            <a:r>
              <a:rPr lang="en-US" altLang="zh-CN" baseline="-25000" dirty="0"/>
              <a:t>L</a:t>
            </a:r>
            <a:r>
              <a:rPr lang="zh-CN" altLang="en-US" dirty="0"/>
              <a:t>的影响）；第二，不要妨碍中频电流的流通。</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1706524" y="1555220"/>
            <a:ext cx="5730952" cy="749067"/>
          </a:xfrm>
          <a:prstGeom prst="rect">
            <a:avLst/>
          </a:prstGeom>
        </p:spPr>
      </p:pic>
      <p:sp>
        <p:nvSpPr>
          <p:cNvPr id="4" name="矩形 3"/>
          <p:cNvSpPr/>
          <p:nvPr/>
        </p:nvSpPr>
        <p:spPr>
          <a:xfrm>
            <a:off x="7510580" y="1698920"/>
            <a:ext cx="931665" cy="461665"/>
          </a:xfrm>
          <a:prstGeom prst="rect">
            <a:avLst/>
          </a:prstGeom>
        </p:spPr>
        <p:txBody>
          <a:bodyPr wrap="none">
            <a:spAutoFit/>
          </a:bodyPr>
          <a:lstStyle/>
          <a:p>
            <a:r>
              <a:rPr lang="en-US" altLang="zh-CN" sz="2400" dirty="0" smtClean="0"/>
              <a:t>(6-71)</a:t>
            </a:r>
            <a:endParaRPr lang="zh-CN" altLang="en-US" sz="2400" dirty="0"/>
          </a:p>
        </p:txBody>
      </p:sp>
    </p:spTree>
    <p:extLst>
      <p:ext uri="{BB962C8B-B14F-4D97-AF65-F5344CB8AC3E}">
        <p14:creationId xmlns:p14="http://schemas.microsoft.com/office/powerpoint/2010/main" val="2924489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在</a:t>
            </a:r>
            <a:r>
              <a:rPr lang="zh-CN" altLang="en-US" dirty="0"/>
              <a:t>普通的振幅调制方式中，载频与边带一起发送，不携带调制信号分量的载频占去了 </a:t>
            </a:r>
            <a:r>
              <a:rPr lang="en-US" altLang="zh-CN" dirty="0" smtClean="0"/>
              <a:t>2/3</a:t>
            </a:r>
            <a:r>
              <a:rPr lang="zh-CN" altLang="en-US" dirty="0" smtClean="0"/>
              <a:t>以</a:t>
            </a:r>
            <a:r>
              <a:rPr lang="zh-CN" altLang="en-US" dirty="0"/>
              <a:t>上的功率，而携带有信息的边频功率不到总功率</a:t>
            </a:r>
            <a:r>
              <a:rPr lang="zh-CN" altLang="en-US" dirty="0" smtClean="0"/>
              <a:t>的</a:t>
            </a:r>
            <a:r>
              <a:rPr lang="en-US" altLang="zh-CN" dirty="0" smtClean="0"/>
              <a:t>1/3</a:t>
            </a:r>
            <a:r>
              <a:rPr lang="zh-CN" altLang="en-US" dirty="0" smtClean="0"/>
              <a:t>，</a:t>
            </a:r>
            <a:r>
              <a:rPr lang="zh-CN" altLang="en-US" dirty="0"/>
              <a:t>功率浪费大，效率低。但它 仍广泛地应用于传统的无线电通信及无线电广播中，其主要的原因是设备简单，特别是振 幅调制信号解调器很简单，便于接收，而且与其他调制方式（如调频）相比，振幅调制信号 占用的频带窄。</a:t>
            </a:r>
          </a:p>
        </p:txBody>
      </p:sp>
    </p:spTree>
    <p:extLst>
      <p:ext uri="{BB962C8B-B14F-4D97-AF65-F5344CB8AC3E}">
        <p14:creationId xmlns:p14="http://schemas.microsoft.com/office/powerpoint/2010/main" val="9191389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图</a:t>
            </a:r>
            <a:r>
              <a:rPr lang="en-US" altLang="zh-CN" dirty="0" smtClean="0"/>
              <a:t>6-59</a:t>
            </a:r>
            <a:r>
              <a:rPr lang="zh-CN" altLang="en-US" dirty="0" smtClean="0"/>
              <a:t>（ </a:t>
            </a:r>
            <a:r>
              <a:rPr lang="en-US" altLang="zh-CN" dirty="0" smtClean="0"/>
              <a:t>a</a:t>
            </a:r>
            <a:r>
              <a:rPr lang="zh-CN" altLang="en-US" dirty="0" smtClean="0"/>
              <a:t>）</a:t>
            </a:r>
            <a:r>
              <a:rPr lang="zh-CN" altLang="en-US" dirty="0"/>
              <a:t>是基极串馈式电路，信号电压 </a:t>
            </a:r>
            <a:r>
              <a:rPr lang="en-US" altLang="zh-CN" dirty="0" smtClean="0"/>
              <a:t>u</a:t>
            </a:r>
            <a:r>
              <a:rPr lang="en-US" altLang="zh-CN" baseline="-25000" dirty="0" smtClean="0"/>
              <a:t>s</a:t>
            </a:r>
            <a:r>
              <a:rPr lang="zh-CN" altLang="en-US" dirty="0" smtClean="0"/>
              <a:t>与</a:t>
            </a:r>
            <a:r>
              <a:rPr lang="zh-CN" altLang="en-US" dirty="0"/>
              <a:t>本振电压 </a:t>
            </a:r>
            <a:r>
              <a:rPr lang="en-US" altLang="zh-CN" dirty="0" smtClean="0"/>
              <a:t>u</a:t>
            </a:r>
            <a:r>
              <a:rPr lang="en-US" altLang="zh-CN" baseline="-25000" dirty="0" smtClean="0"/>
              <a:t>L</a:t>
            </a:r>
            <a:r>
              <a:rPr lang="zh-CN" altLang="en-US" dirty="0" smtClean="0"/>
              <a:t>直</a:t>
            </a:r>
            <a:r>
              <a:rPr lang="zh-CN" altLang="en-US" dirty="0"/>
              <a:t>接串联加在基极，是同</a:t>
            </a:r>
            <a:r>
              <a:rPr lang="zh-CN" altLang="en-US" dirty="0" smtClean="0"/>
              <a:t>极注</a:t>
            </a:r>
            <a:r>
              <a:rPr lang="zh-CN" altLang="en-US" dirty="0"/>
              <a:t>入方式。</a:t>
            </a:r>
            <a:r>
              <a:rPr lang="zh-CN" altLang="en-US" dirty="0" smtClean="0"/>
              <a:t>图</a:t>
            </a:r>
            <a:r>
              <a:rPr lang="en-US" altLang="zh-CN" dirty="0" smtClean="0"/>
              <a:t>6-59</a:t>
            </a:r>
            <a:r>
              <a:rPr lang="zh-CN" altLang="en-US" dirty="0" smtClean="0"/>
              <a:t>（ </a:t>
            </a:r>
            <a:r>
              <a:rPr lang="en-US" altLang="zh-CN" dirty="0" smtClean="0"/>
              <a:t>b</a:t>
            </a:r>
            <a:r>
              <a:rPr lang="zh-CN" altLang="en-US" dirty="0" smtClean="0"/>
              <a:t>）</a:t>
            </a:r>
            <a:r>
              <a:rPr lang="zh-CN" altLang="en-US" dirty="0"/>
              <a:t>是基极并馈方式的同极注入。基极同极注入时， </a:t>
            </a:r>
            <a:r>
              <a:rPr lang="en-US" altLang="zh-CN" dirty="0" smtClean="0"/>
              <a:t>u</a:t>
            </a:r>
            <a:r>
              <a:rPr lang="en-US" altLang="zh-CN" baseline="-25000" dirty="0" smtClean="0"/>
              <a:t>s</a:t>
            </a:r>
            <a:r>
              <a:rPr lang="zh-CN" altLang="en-US" dirty="0" smtClean="0"/>
              <a:t>与 </a:t>
            </a:r>
            <a:r>
              <a:rPr lang="en-US" altLang="zh-CN" dirty="0" smtClean="0"/>
              <a:t>u</a:t>
            </a:r>
            <a:r>
              <a:rPr lang="en-US" altLang="zh-CN" baseline="-25000" dirty="0" smtClean="0"/>
              <a:t>L</a:t>
            </a:r>
            <a:r>
              <a:rPr lang="zh-CN" altLang="en-US" dirty="0" smtClean="0"/>
              <a:t>及</a:t>
            </a:r>
            <a:r>
              <a:rPr lang="zh-CN" altLang="en-US" dirty="0"/>
              <a:t>两回路</a:t>
            </a:r>
            <a:r>
              <a:rPr lang="zh-CN" altLang="en-US" dirty="0" smtClean="0"/>
              <a:t>耦合</a:t>
            </a:r>
            <a:r>
              <a:rPr lang="zh-CN" altLang="en-US" dirty="0"/>
              <a:t>较紧，调谐信号回路对本振频率 </a:t>
            </a:r>
            <a:r>
              <a:rPr lang="en-US" altLang="zh-CN" dirty="0" smtClean="0"/>
              <a:t>f</a:t>
            </a:r>
            <a:r>
              <a:rPr lang="en-US" altLang="zh-CN" baseline="-25000" dirty="0" smtClean="0"/>
              <a:t>L</a:t>
            </a:r>
            <a:r>
              <a:rPr lang="zh-CN" altLang="en-US" dirty="0" smtClean="0"/>
              <a:t>有</a:t>
            </a:r>
            <a:r>
              <a:rPr lang="zh-CN" altLang="en-US" dirty="0"/>
              <a:t>影响；当 </a:t>
            </a:r>
            <a:r>
              <a:rPr lang="en-US" altLang="zh-CN" dirty="0" smtClean="0"/>
              <a:t>u</a:t>
            </a:r>
            <a:r>
              <a:rPr lang="en-US" altLang="zh-CN" baseline="-25000" dirty="0" smtClean="0"/>
              <a:t>s</a:t>
            </a:r>
            <a:r>
              <a:rPr lang="zh-CN" altLang="en-US" dirty="0" smtClean="0"/>
              <a:t>较</a:t>
            </a:r>
            <a:r>
              <a:rPr lang="zh-CN" altLang="en-US" dirty="0"/>
              <a:t>大时， </a:t>
            </a:r>
            <a:r>
              <a:rPr lang="en-US" altLang="zh-CN" dirty="0" smtClean="0"/>
              <a:t>f</a:t>
            </a:r>
            <a:r>
              <a:rPr lang="en-US" altLang="zh-CN" baseline="-25000" dirty="0" smtClean="0"/>
              <a:t>L</a:t>
            </a:r>
            <a:r>
              <a:rPr lang="zh-CN" altLang="en-US" dirty="0" smtClean="0"/>
              <a:t>要</a:t>
            </a:r>
            <a:r>
              <a:rPr lang="zh-CN" altLang="en-US" dirty="0"/>
              <a:t>受 </a:t>
            </a:r>
            <a:r>
              <a:rPr lang="en-US" altLang="zh-CN" dirty="0" smtClean="0"/>
              <a:t>u</a:t>
            </a:r>
            <a:r>
              <a:rPr lang="en-US" altLang="zh-CN" baseline="-25000" dirty="0" smtClean="0"/>
              <a:t>s</a:t>
            </a:r>
            <a:r>
              <a:rPr lang="zh-CN" altLang="en-US" dirty="0" smtClean="0"/>
              <a:t>的</a:t>
            </a:r>
            <a:r>
              <a:rPr lang="zh-CN" altLang="en-US" dirty="0"/>
              <a:t>影响（频率牵引</a:t>
            </a:r>
            <a:r>
              <a:rPr lang="zh-CN" altLang="en-US" dirty="0" smtClean="0"/>
              <a:t>效应</a:t>
            </a:r>
            <a:r>
              <a:rPr lang="zh-CN" altLang="en-US" dirty="0"/>
              <a:t>）。此外，当前级是天线回路时，本振信号会产生反向辐射。在并馈电路中可适当选择耦 合电容 </a:t>
            </a:r>
            <a:r>
              <a:rPr lang="en-US" altLang="zh-CN" dirty="0" smtClean="0"/>
              <a:t>C</a:t>
            </a:r>
            <a:r>
              <a:rPr lang="en-US" altLang="zh-CN" baseline="-25000" dirty="0" smtClean="0"/>
              <a:t>L</a:t>
            </a:r>
            <a:r>
              <a:rPr lang="zh-CN" altLang="en-US" dirty="0" smtClean="0"/>
              <a:t>值</a:t>
            </a:r>
            <a:r>
              <a:rPr lang="zh-CN" altLang="en-US" dirty="0"/>
              <a:t>以减小上述影响。</a:t>
            </a:r>
            <a:r>
              <a:rPr lang="zh-CN" altLang="en-US" dirty="0" smtClean="0"/>
              <a:t>图</a:t>
            </a:r>
            <a:r>
              <a:rPr lang="en-US" altLang="zh-CN" dirty="0" smtClean="0"/>
              <a:t>6-59</a:t>
            </a:r>
            <a:r>
              <a:rPr lang="zh-CN" altLang="en-US" dirty="0" smtClean="0"/>
              <a:t>（ </a:t>
            </a:r>
            <a:r>
              <a:rPr lang="en-US" altLang="zh-CN" dirty="0" smtClean="0"/>
              <a:t>c</a:t>
            </a:r>
            <a:r>
              <a:rPr lang="zh-CN" altLang="en-US" dirty="0" smtClean="0"/>
              <a:t>）</a:t>
            </a:r>
            <a:r>
              <a:rPr lang="zh-CN" altLang="en-US" dirty="0"/>
              <a:t>是本振射极注入，对本振信号 </a:t>
            </a:r>
            <a:r>
              <a:rPr lang="en-US" altLang="zh-CN" dirty="0" smtClean="0"/>
              <a:t>u</a:t>
            </a:r>
            <a:r>
              <a:rPr lang="en-US" altLang="zh-CN" baseline="-25000" dirty="0" smtClean="0"/>
              <a:t>L</a:t>
            </a:r>
            <a:r>
              <a:rPr lang="zh-CN" altLang="en-US" dirty="0" smtClean="0"/>
              <a:t>来</a:t>
            </a:r>
            <a:r>
              <a:rPr lang="zh-CN" altLang="en-US" dirty="0"/>
              <a:t>说，晶体</a:t>
            </a:r>
            <a:r>
              <a:rPr lang="zh-CN" altLang="en-US" dirty="0" smtClean="0"/>
              <a:t>管共</a:t>
            </a:r>
            <a:r>
              <a:rPr lang="zh-CN" altLang="en-US" dirty="0"/>
              <a:t>基组态，输入电阻小，要求本振注入功率较大。</a:t>
            </a:r>
            <a:br>
              <a:rPr lang="zh-CN" altLang="en-US" dirty="0"/>
            </a:br>
            <a:endParaRPr lang="zh-CN" altLang="en-US" dirty="0"/>
          </a:p>
        </p:txBody>
      </p:sp>
    </p:spTree>
    <p:extLst>
      <p:ext uri="{BB962C8B-B14F-4D97-AF65-F5344CB8AC3E}">
        <p14:creationId xmlns:p14="http://schemas.microsoft.com/office/powerpoint/2010/main" val="7507762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200" y="998484"/>
            <a:ext cx="5993600" cy="4625341"/>
          </a:xfrm>
          <a:prstGeom prst="rect">
            <a:avLst/>
          </a:prstGeom>
        </p:spPr>
      </p:pic>
      <p:sp>
        <p:nvSpPr>
          <p:cNvPr id="4" name="矩形 3"/>
          <p:cNvSpPr/>
          <p:nvPr/>
        </p:nvSpPr>
        <p:spPr>
          <a:xfrm>
            <a:off x="2506370" y="5781851"/>
            <a:ext cx="4131259" cy="461665"/>
          </a:xfrm>
          <a:prstGeom prst="rect">
            <a:avLst/>
          </a:prstGeom>
        </p:spPr>
        <p:txBody>
          <a:bodyPr wrap="none">
            <a:spAutoFit/>
          </a:bodyPr>
          <a:lstStyle/>
          <a:p>
            <a:pPr algn="ctr"/>
            <a:r>
              <a:rPr lang="zh-CN" altLang="en-US" sz="2400" dirty="0" smtClean="0"/>
              <a:t>图</a:t>
            </a:r>
            <a:r>
              <a:rPr lang="en-US" altLang="zh-CN" sz="2400" dirty="0" smtClean="0"/>
              <a:t>6-59</a:t>
            </a:r>
            <a:r>
              <a:rPr lang="zh-CN" altLang="en-US" sz="2400" dirty="0"/>
              <a:t>　混频器本振注入方式</a:t>
            </a:r>
          </a:p>
        </p:txBody>
      </p:sp>
    </p:spTree>
    <p:extLst>
      <p:ext uri="{BB962C8B-B14F-4D97-AF65-F5344CB8AC3E}">
        <p14:creationId xmlns:p14="http://schemas.microsoft.com/office/powerpoint/2010/main" val="14495217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图</a:t>
            </a:r>
            <a:r>
              <a:rPr lang="en-US" altLang="zh-CN" dirty="0" smtClean="0"/>
              <a:t>6-60</a:t>
            </a:r>
            <a:r>
              <a:rPr lang="zh-CN" altLang="en-US" dirty="0" smtClean="0"/>
              <a:t>（ </a:t>
            </a:r>
            <a:r>
              <a:rPr lang="en-US" altLang="zh-CN" dirty="0" smtClean="0"/>
              <a:t>a</a:t>
            </a:r>
            <a:r>
              <a:rPr lang="zh-CN" altLang="en-US" dirty="0" smtClean="0"/>
              <a:t>）</a:t>
            </a:r>
            <a:r>
              <a:rPr lang="zh-CN" altLang="en-US" dirty="0"/>
              <a:t>是典型的收音机变频器电路。输入信号与本振信号分别加到基极与射极</a:t>
            </a:r>
            <a:r>
              <a:rPr lang="zh-CN" altLang="en-US" dirty="0" smtClean="0"/>
              <a:t>。</a:t>
            </a:r>
            <a:r>
              <a:rPr lang="en-US" altLang="zh-CN" dirty="0" smtClean="0"/>
              <a:t>L</a:t>
            </a:r>
            <a:r>
              <a:rPr lang="en-US" altLang="zh-CN" baseline="-25000" dirty="0" smtClean="0"/>
              <a:t>3</a:t>
            </a:r>
            <a:r>
              <a:rPr lang="zh-CN" altLang="en-US" dirty="0" smtClean="0"/>
              <a:t>与 </a:t>
            </a:r>
            <a:r>
              <a:rPr lang="en-US" altLang="zh-CN" dirty="0" smtClean="0"/>
              <a:t>L</a:t>
            </a:r>
            <a:r>
              <a:rPr lang="en-US" altLang="zh-CN" baseline="-25000" dirty="0" smtClean="0"/>
              <a:t>4</a:t>
            </a:r>
            <a:r>
              <a:rPr lang="zh-CN" altLang="en-US" dirty="0" smtClean="0"/>
              <a:t>组</a:t>
            </a:r>
            <a:r>
              <a:rPr lang="zh-CN" altLang="en-US" dirty="0"/>
              <a:t>成变压器反馈振荡器。 </a:t>
            </a:r>
            <a:r>
              <a:rPr lang="en-US" altLang="zh-CN" dirty="0" smtClean="0"/>
              <a:t>L</a:t>
            </a:r>
            <a:r>
              <a:rPr lang="en-US" altLang="zh-CN" baseline="-25000" dirty="0" smtClean="0"/>
              <a:t>3</a:t>
            </a:r>
            <a:r>
              <a:rPr lang="zh-CN" altLang="en-US" dirty="0" smtClean="0"/>
              <a:t>对</a:t>
            </a:r>
            <a:r>
              <a:rPr lang="zh-CN" altLang="en-US" dirty="0"/>
              <a:t>中频阻抗很小，不影响中频输出电压。输出中频回路 对本振频率来说阻抗也很小，不致影响振荡器的工作。虚线表示电容同轴调谐</a:t>
            </a:r>
            <a:r>
              <a:rPr lang="zh-CN" altLang="en-US" dirty="0" smtClean="0"/>
              <a:t>。</a:t>
            </a:r>
            <a:r>
              <a:rPr lang="en-US" altLang="zh-CN" dirty="0" smtClean="0"/>
              <a:t/>
            </a:r>
            <a:br>
              <a:rPr lang="en-US" altLang="zh-CN" dirty="0" smtClean="0"/>
            </a:br>
            <a:r>
              <a:rPr lang="en-US" altLang="zh-CN" dirty="0" smtClean="0"/>
              <a:t>          </a:t>
            </a:r>
            <a:r>
              <a:rPr lang="zh-CN" altLang="en-US" dirty="0" smtClean="0"/>
              <a:t>图</a:t>
            </a:r>
            <a:r>
              <a:rPr lang="en-US" altLang="zh-CN" dirty="0" smtClean="0"/>
              <a:t>6-60</a:t>
            </a:r>
            <a:r>
              <a:rPr lang="zh-CN" altLang="en-US" dirty="0" smtClean="0"/>
              <a:t>（ </a:t>
            </a:r>
            <a:r>
              <a:rPr lang="en-US" altLang="zh-CN" dirty="0" smtClean="0"/>
              <a:t>b</a:t>
            </a:r>
            <a:r>
              <a:rPr lang="zh-CN" altLang="en-US" dirty="0" smtClean="0"/>
              <a:t>）</a:t>
            </a:r>
            <a:r>
              <a:rPr lang="zh-CN" altLang="en-US" dirty="0"/>
              <a:t>是用于调频信号的变频电路</a:t>
            </a:r>
            <a:r>
              <a:rPr lang="zh-CN" altLang="en-US" dirty="0" smtClean="0"/>
              <a:t>，</a:t>
            </a:r>
            <a:r>
              <a:rPr lang="en-US" altLang="zh-CN" dirty="0" smtClean="0"/>
              <a:t>R</a:t>
            </a:r>
            <a:r>
              <a:rPr lang="en-US" altLang="zh-CN" baseline="-25000" dirty="0" smtClean="0"/>
              <a:t>1</a:t>
            </a:r>
            <a:r>
              <a:rPr lang="zh-CN" altLang="en-US" dirty="0" smtClean="0"/>
              <a:t>、 </a:t>
            </a:r>
            <a:r>
              <a:rPr lang="en-US" altLang="zh-CN" dirty="0" smtClean="0"/>
              <a:t>R</a:t>
            </a:r>
            <a:r>
              <a:rPr lang="en-US" altLang="zh-CN" baseline="-25000" dirty="0" smtClean="0"/>
              <a:t>2</a:t>
            </a:r>
            <a:r>
              <a:rPr lang="zh-CN" altLang="en-US" dirty="0" smtClean="0"/>
              <a:t>是</a:t>
            </a:r>
            <a:r>
              <a:rPr lang="zh-CN" altLang="en-US" dirty="0"/>
              <a:t>偏置电阻， </a:t>
            </a:r>
            <a:r>
              <a:rPr lang="en-US" altLang="zh-CN" dirty="0" smtClean="0"/>
              <a:t>C</a:t>
            </a:r>
            <a:r>
              <a:rPr lang="en-US" altLang="zh-CN" baseline="-25000" dirty="0" smtClean="0"/>
              <a:t>4</a:t>
            </a:r>
            <a:r>
              <a:rPr lang="zh-CN" altLang="en-US" dirty="0" smtClean="0"/>
              <a:t>是</a:t>
            </a:r>
            <a:r>
              <a:rPr lang="zh-CN" altLang="en-US" dirty="0"/>
              <a:t>保持基极为高</a:t>
            </a:r>
            <a:r>
              <a:rPr lang="zh-CN" altLang="en-US" dirty="0" smtClean="0"/>
              <a:t>频地</a:t>
            </a:r>
            <a:r>
              <a:rPr lang="zh-CN" altLang="en-US" dirty="0"/>
              <a:t>电位的电容。信号通过 </a:t>
            </a:r>
            <a:r>
              <a:rPr lang="en-US" altLang="zh-CN" dirty="0" smtClean="0"/>
              <a:t>C</a:t>
            </a:r>
            <a:r>
              <a:rPr lang="en-US" altLang="zh-CN" baseline="-25000" dirty="0" smtClean="0"/>
              <a:t>1</a:t>
            </a:r>
            <a:r>
              <a:rPr lang="zh-CN" altLang="en-US" dirty="0" smtClean="0"/>
              <a:t>注</a:t>
            </a:r>
            <a:r>
              <a:rPr lang="zh-CN" altLang="en-US" dirty="0"/>
              <a:t>入射极，所以对信号而言是共基放大器。集电极有两个串 联的回路，其中 </a:t>
            </a:r>
            <a:r>
              <a:rPr lang="en-US" altLang="zh-CN" dirty="0" smtClean="0"/>
              <a:t>L</a:t>
            </a:r>
            <a:r>
              <a:rPr lang="en-US" altLang="zh-CN" baseline="-25000" dirty="0" smtClean="0"/>
              <a:t>2</a:t>
            </a:r>
            <a:r>
              <a:rPr lang="zh-CN" altLang="en-US" dirty="0" smtClean="0"/>
              <a:t>、 </a:t>
            </a:r>
            <a:r>
              <a:rPr lang="en-US" altLang="zh-CN" dirty="0" smtClean="0"/>
              <a:t>C</a:t>
            </a:r>
            <a:r>
              <a:rPr lang="en-US" altLang="zh-CN" baseline="-25000" dirty="0" smtClean="0"/>
              <a:t>6</a:t>
            </a:r>
            <a:r>
              <a:rPr lang="zh-CN" altLang="en-US" dirty="0" smtClean="0"/>
              <a:t>、 </a:t>
            </a:r>
            <a:r>
              <a:rPr lang="en-US" altLang="zh-CN" dirty="0" smtClean="0"/>
              <a:t>C</a:t>
            </a:r>
            <a:r>
              <a:rPr lang="en-US" altLang="zh-CN" baseline="-25000" dirty="0"/>
              <a:t>7</a:t>
            </a:r>
            <a:r>
              <a:rPr lang="zh-CN" altLang="en-US" dirty="0" smtClean="0"/>
              <a:t>、 </a:t>
            </a:r>
            <a:r>
              <a:rPr lang="en-US" altLang="zh-CN" dirty="0" smtClean="0"/>
              <a:t>C</a:t>
            </a:r>
            <a:r>
              <a:rPr lang="en-US" altLang="zh-CN" baseline="-25000" dirty="0"/>
              <a:t>8</a:t>
            </a:r>
            <a:r>
              <a:rPr lang="zh-CN" altLang="en-US" dirty="0" smtClean="0"/>
              <a:t>、 </a:t>
            </a:r>
            <a:r>
              <a:rPr lang="en-US" altLang="zh-CN" dirty="0" smtClean="0"/>
              <a:t>C</a:t>
            </a:r>
            <a:r>
              <a:rPr lang="en-US" altLang="zh-CN" baseline="-25000" dirty="0" smtClean="0"/>
              <a:t>2</a:t>
            </a:r>
            <a:r>
              <a:rPr lang="zh-CN" altLang="en-US" dirty="0" smtClean="0"/>
              <a:t>和 </a:t>
            </a:r>
            <a:r>
              <a:rPr lang="en-US" altLang="zh-CN" dirty="0" smtClean="0"/>
              <a:t>C</a:t>
            </a:r>
            <a:r>
              <a:rPr lang="en-US" altLang="zh-CN" baseline="-25000" dirty="0" smtClean="0"/>
              <a:t>5</a:t>
            </a:r>
            <a:r>
              <a:rPr lang="zh-CN" altLang="en-US" dirty="0" smtClean="0"/>
              <a:t>组</a:t>
            </a:r>
            <a:r>
              <a:rPr lang="zh-CN" altLang="en-US" dirty="0"/>
              <a:t>成本振回路</a:t>
            </a:r>
            <a:r>
              <a:rPr lang="zh-CN" altLang="en-US" dirty="0" smtClean="0"/>
              <a:t>。</a:t>
            </a:r>
            <a:r>
              <a:rPr lang="en-US" altLang="zh-CN" dirty="0" smtClean="0"/>
              <a:t>T</a:t>
            </a:r>
            <a:r>
              <a:rPr lang="en-US" altLang="zh-CN" baseline="-25000" dirty="0" smtClean="0"/>
              <a:t>1</a:t>
            </a:r>
            <a:r>
              <a:rPr lang="zh-CN" altLang="en-US" dirty="0" smtClean="0"/>
              <a:t>的</a:t>
            </a:r>
            <a:r>
              <a:rPr lang="zh-CN" altLang="en-US" dirty="0"/>
              <a:t>初级电感和 </a:t>
            </a:r>
            <a:r>
              <a:rPr lang="en-US" altLang="zh-CN" dirty="0" smtClean="0"/>
              <a:t>C</a:t>
            </a:r>
            <a:r>
              <a:rPr lang="en-US" altLang="zh-CN" baseline="-25000" dirty="0" smtClean="0"/>
              <a:t>9</a:t>
            </a:r>
            <a:r>
              <a:rPr lang="zh-CN" altLang="en-US" dirty="0" smtClean="0"/>
              <a:t>调</a:t>
            </a:r>
            <a:r>
              <a:rPr lang="zh-CN" altLang="en-US" dirty="0"/>
              <a:t>谐于 </a:t>
            </a:r>
            <a:r>
              <a:rPr lang="en-US" altLang="zh-CN" dirty="0" smtClean="0"/>
              <a:t>10.7MHz</a:t>
            </a:r>
            <a:r>
              <a:rPr lang="zh-CN" altLang="en-US" dirty="0" smtClean="0"/>
              <a:t>，</a:t>
            </a:r>
            <a:r>
              <a:rPr lang="zh-CN" altLang="en-US" dirty="0"/>
              <a:t>该回路对于本振频率近似为短路。这样 </a:t>
            </a:r>
            <a:r>
              <a:rPr lang="en-US" altLang="zh-CN" dirty="0" smtClean="0"/>
              <a:t>L</a:t>
            </a:r>
            <a:r>
              <a:rPr lang="en-US" altLang="zh-CN" baseline="-25000" dirty="0" smtClean="0"/>
              <a:t>2</a:t>
            </a:r>
            <a:r>
              <a:rPr lang="zh-CN" altLang="en-US" dirty="0" smtClean="0"/>
              <a:t>上</a:t>
            </a:r>
            <a:r>
              <a:rPr lang="zh-CN" altLang="en-US" dirty="0"/>
              <a:t>端相当于接集电极，下端</a:t>
            </a:r>
            <a:r>
              <a:rPr lang="zh-CN" altLang="en-US" dirty="0" smtClean="0"/>
              <a:t>接</a:t>
            </a:r>
            <a:r>
              <a:rPr lang="zh-CN" altLang="en-US" dirty="0"/>
              <a:t/>
            </a:r>
            <a:br>
              <a:rPr lang="zh-CN" altLang="en-US" dirty="0"/>
            </a:br>
            <a:endParaRPr lang="zh-CN" altLang="en-US" dirty="0"/>
          </a:p>
        </p:txBody>
      </p:sp>
    </p:spTree>
    <p:extLst>
      <p:ext uri="{BB962C8B-B14F-4D97-AF65-F5344CB8AC3E}">
        <p14:creationId xmlns:p14="http://schemas.microsoft.com/office/powerpoint/2010/main" val="30599738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于基</a:t>
            </a:r>
            <a:r>
              <a:rPr lang="zh-CN" altLang="en-US" dirty="0"/>
              <a:t>极。 </a:t>
            </a:r>
            <a:r>
              <a:rPr lang="en-US" altLang="zh-CN" dirty="0" smtClean="0"/>
              <a:t>C</a:t>
            </a:r>
            <a:r>
              <a:rPr lang="en-US" altLang="zh-CN" baseline="-25000" dirty="0" smtClean="0"/>
              <a:t>2</a:t>
            </a:r>
            <a:r>
              <a:rPr lang="zh-CN" altLang="en-US" dirty="0" smtClean="0"/>
              <a:t>一</a:t>
            </a:r>
            <a:r>
              <a:rPr lang="zh-CN" altLang="en-US" dirty="0"/>
              <a:t>端接射极，另一端通过大电容 </a:t>
            </a:r>
            <a:r>
              <a:rPr lang="en-US" altLang="zh-CN" dirty="0" smtClean="0"/>
              <a:t>C</a:t>
            </a:r>
            <a:r>
              <a:rPr lang="en-US" altLang="zh-CN" baseline="-25000" dirty="0" smtClean="0"/>
              <a:t>3</a:t>
            </a:r>
            <a:r>
              <a:rPr lang="zh-CN" altLang="en-US" dirty="0" smtClean="0"/>
              <a:t>接</a:t>
            </a:r>
            <a:r>
              <a:rPr lang="zh-CN" altLang="en-US" dirty="0"/>
              <a:t>基极。射极与集电极间接 </a:t>
            </a:r>
            <a:r>
              <a:rPr lang="en-US" altLang="zh-CN" dirty="0" smtClean="0"/>
              <a:t>C</a:t>
            </a:r>
            <a:r>
              <a:rPr lang="en-US" altLang="zh-CN" baseline="-25000" dirty="0" smtClean="0"/>
              <a:t>5</a:t>
            </a:r>
            <a:r>
              <a:rPr lang="zh-CN" altLang="en-US" dirty="0" smtClean="0"/>
              <a:t>，</a:t>
            </a:r>
            <a:r>
              <a:rPr lang="zh-CN" altLang="en-US" dirty="0"/>
              <a:t>本振为共</a:t>
            </a:r>
            <a:r>
              <a:rPr lang="zh-CN" altLang="en-US" dirty="0" smtClean="0"/>
              <a:t>基电</a:t>
            </a:r>
            <a:r>
              <a:rPr lang="zh-CN" altLang="en-US" dirty="0"/>
              <a:t>容反馈振荡器。电阻 </a:t>
            </a:r>
            <a:r>
              <a:rPr lang="en-US" altLang="zh-CN" dirty="0" smtClean="0"/>
              <a:t>R</a:t>
            </a:r>
            <a:r>
              <a:rPr lang="en-US" altLang="zh-CN" baseline="-25000" dirty="0" smtClean="0"/>
              <a:t>5</a:t>
            </a:r>
            <a:r>
              <a:rPr lang="zh-CN" altLang="en-US" dirty="0" smtClean="0"/>
              <a:t>起</a:t>
            </a:r>
            <a:r>
              <a:rPr lang="zh-CN" altLang="en-US" dirty="0"/>
              <a:t>稳定幅度及改善波形的作用。 </a:t>
            </a:r>
            <a:r>
              <a:rPr lang="en-US" altLang="zh-CN" dirty="0" smtClean="0"/>
              <a:t>L</a:t>
            </a:r>
            <a:r>
              <a:rPr lang="en-US" altLang="zh-CN" baseline="-25000" dirty="0" smtClean="0"/>
              <a:t>1</a:t>
            </a:r>
            <a:r>
              <a:rPr lang="zh-CN" altLang="en-US" dirty="0" smtClean="0"/>
              <a:t>、 </a:t>
            </a:r>
            <a:r>
              <a:rPr lang="en-US" altLang="zh-CN" dirty="0" smtClean="0"/>
              <a:t>C</a:t>
            </a:r>
            <a:r>
              <a:rPr lang="en-US" altLang="zh-CN" baseline="-25000" dirty="0" smtClean="0"/>
              <a:t>3</a:t>
            </a:r>
            <a:r>
              <a:rPr lang="zh-CN" altLang="en-US" dirty="0" smtClean="0"/>
              <a:t>为</a:t>
            </a:r>
            <a:r>
              <a:rPr lang="zh-CN" altLang="en-US" dirty="0"/>
              <a:t>中频陷波电路。输出 回路中的二极管 </a:t>
            </a:r>
            <a:r>
              <a:rPr lang="en-US" altLang="zh-CN" dirty="0" smtClean="0"/>
              <a:t>V</a:t>
            </a:r>
            <a:r>
              <a:rPr lang="en-US" altLang="zh-CN" baseline="-25000" dirty="0" smtClean="0"/>
              <a:t>D</a:t>
            </a:r>
            <a:r>
              <a:rPr lang="zh-CN" altLang="en-US" dirty="0" smtClean="0"/>
              <a:t>起</a:t>
            </a:r>
            <a:r>
              <a:rPr lang="zh-CN" altLang="en-US" dirty="0"/>
              <a:t>过载阻尼作用，当信号特别大时，它趋于导通，其阻值减小，回路 有</a:t>
            </a:r>
            <a:r>
              <a:rPr lang="zh-CN" altLang="en-US" dirty="0" smtClean="0"/>
              <a:t>效</a:t>
            </a:r>
            <a:r>
              <a:rPr lang="en-US" altLang="zh-CN" dirty="0" smtClean="0"/>
              <a:t>Q</a:t>
            </a:r>
            <a:r>
              <a:rPr lang="zh-CN" altLang="en-US" dirty="0" smtClean="0"/>
              <a:t>值</a:t>
            </a:r>
            <a:r>
              <a:rPr lang="zh-CN" altLang="en-US" dirty="0"/>
              <a:t>降低，使本振增益下降，防止中频过载，二极</a:t>
            </a:r>
            <a:r>
              <a:rPr lang="zh-CN" altLang="en-US" dirty="0" smtClean="0"/>
              <a:t>管</a:t>
            </a:r>
            <a:r>
              <a:rPr lang="en-US" altLang="zh-CN" dirty="0" smtClean="0"/>
              <a:t>2CK86</a:t>
            </a:r>
            <a:r>
              <a:rPr lang="zh-CN" altLang="en-US" dirty="0" smtClean="0"/>
              <a:t>主</a:t>
            </a:r>
            <a:r>
              <a:rPr lang="zh-CN" altLang="en-US" dirty="0"/>
              <a:t>要起稳定基极电压的 作用。在调频收音机中，本振频率较高（ </a:t>
            </a:r>
            <a:r>
              <a:rPr lang="en-US" altLang="zh-CN" dirty="0" smtClean="0"/>
              <a:t>100MHz</a:t>
            </a:r>
            <a:r>
              <a:rPr lang="zh-CN" altLang="en-US" dirty="0" smtClean="0"/>
              <a:t>以</a:t>
            </a:r>
            <a:r>
              <a:rPr lang="zh-CN" altLang="en-US" dirty="0"/>
              <a:t>上），因此要求振荡管的截止频率 高。由于共基电路比共发电路截止频率高得多，对晶体管的要求可以降低，所以一般采 用共基混频电路。</a:t>
            </a:r>
            <a:br>
              <a:rPr lang="zh-CN" altLang="en-US" dirty="0"/>
            </a:br>
            <a:endParaRPr lang="zh-CN" altLang="en-US" dirty="0"/>
          </a:p>
        </p:txBody>
      </p:sp>
    </p:spTree>
    <p:extLst>
      <p:ext uri="{BB962C8B-B14F-4D97-AF65-F5344CB8AC3E}">
        <p14:creationId xmlns:p14="http://schemas.microsoft.com/office/powerpoint/2010/main" val="26427198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0796" y="839988"/>
            <a:ext cx="4714371" cy="4999980"/>
          </a:xfrm>
          <a:prstGeom prst="rect">
            <a:avLst/>
          </a:prstGeom>
        </p:spPr>
      </p:pic>
      <p:sp>
        <p:nvSpPr>
          <p:cNvPr id="4" name="矩形 3"/>
          <p:cNvSpPr/>
          <p:nvPr/>
        </p:nvSpPr>
        <p:spPr>
          <a:xfrm>
            <a:off x="2423678" y="5986272"/>
            <a:ext cx="4746812" cy="461665"/>
          </a:xfrm>
          <a:prstGeom prst="rect">
            <a:avLst/>
          </a:prstGeom>
        </p:spPr>
        <p:txBody>
          <a:bodyPr wrap="none">
            <a:spAutoFit/>
          </a:bodyPr>
          <a:lstStyle/>
          <a:p>
            <a:pPr algn="ctr"/>
            <a:r>
              <a:rPr lang="zh-CN" altLang="en-US" sz="2400" dirty="0" smtClean="0"/>
              <a:t>图</a:t>
            </a:r>
            <a:r>
              <a:rPr lang="en-US" altLang="zh-CN" sz="2400" dirty="0" smtClean="0"/>
              <a:t>6-60</a:t>
            </a:r>
            <a:r>
              <a:rPr lang="zh-CN" altLang="en-US" sz="2400" dirty="0"/>
              <a:t>　收音机用典型变频器线路</a:t>
            </a:r>
          </a:p>
        </p:txBody>
      </p:sp>
    </p:spTree>
    <p:extLst>
      <p:ext uri="{BB962C8B-B14F-4D97-AF65-F5344CB8AC3E}">
        <p14:creationId xmlns:p14="http://schemas.microsoft.com/office/powerpoint/2010/main" val="7681108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a:t>
                </a:r>
                <a:r>
                  <a:rPr lang="zh-CN" altLang="en-US" b="1" dirty="0" smtClean="0"/>
                  <a:t>２</a:t>
                </a:r>
                <a:r>
                  <a:rPr lang="zh-CN" altLang="en-US" b="1" dirty="0"/>
                  <a:t>．二极管混频电路 </a:t>
                </a:r>
                <a:r>
                  <a:rPr lang="en-US" altLang="zh-CN" dirty="0" smtClean="0"/>
                  <a:t/>
                </a:r>
                <a:br>
                  <a:rPr lang="en-US" altLang="zh-CN" dirty="0" smtClean="0"/>
                </a:br>
                <a:r>
                  <a:rPr lang="en-US" altLang="zh-CN" dirty="0"/>
                  <a:t> </a:t>
                </a:r>
                <a:r>
                  <a:rPr lang="en-US" altLang="zh-CN" dirty="0" smtClean="0"/>
                  <a:t>       </a:t>
                </a:r>
                <a:r>
                  <a:rPr lang="zh-CN" altLang="en-US" dirty="0" smtClean="0"/>
                  <a:t>在</a:t>
                </a:r>
                <a:r>
                  <a:rPr lang="zh-CN" altLang="en-US" dirty="0"/>
                  <a:t>高质量通信设备中以及工作频率较高时，常使用二极管平衡混频器或环形混频器。其优点是噪声低、电路简单、组合分量少。</a:t>
                </a:r>
                <a:r>
                  <a:rPr lang="zh-CN" altLang="en-US" dirty="0" smtClean="0"/>
                  <a:t>图</a:t>
                </a:r>
                <a:r>
                  <a:rPr lang="en-US" altLang="zh-CN" dirty="0" smtClean="0"/>
                  <a:t>6-61</a:t>
                </a:r>
                <a:r>
                  <a:rPr lang="zh-CN" altLang="en-US" dirty="0" smtClean="0"/>
                  <a:t>是</a:t>
                </a:r>
                <a:r>
                  <a:rPr lang="zh-CN" altLang="en-US" dirty="0"/>
                  <a:t>二极管平衡混频器的原理电路。输 入信号 </a:t>
                </a:r>
                <a:r>
                  <a:rPr lang="en-US" altLang="zh-CN" dirty="0" smtClean="0"/>
                  <a:t>u</a:t>
                </a:r>
                <a:r>
                  <a:rPr lang="en-US" altLang="zh-CN" baseline="-25000" dirty="0" smtClean="0"/>
                  <a:t>s</a:t>
                </a:r>
                <a:r>
                  <a:rPr lang="zh-CN" altLang="en-US" dirty="0" smtClean="0"/>
                  <a:t>为</a:t>
                </a:r>
                <a:r>
                  <a:rPr lang="zh-CN" altLang="en-US" dirty="0"/>
                  <a:t>已调信号本振电压 </a:t>
                </a:r>
                <a:r>
                  <a:rPr lang="en-US" altLang="zh-CN" dirty="0" smtClean="0"/>
                  <a:t>u</a:t>
                </a:r>
                <a:r>
                  <a:rPr lang="en-US" altLang="zh-CN" baseline="-25000" dirty="0" smtClean="0"/>
                  <a:t>L</a:t>
                </a:r>
                <a:r>
                  <a:rPr lang="zh-CN" altLang="en-US" dirty="0" smtClean="0"/>
                  <a:t>，</a:t>
                </a:r>
                <a:r>
                  <a:rPr lang="zh-CN" altLang="en-US" dirty="0"/>
                  <a:t>有 </a:t>
                </a:r>
                <a:r>
                  <a:rPr lang="en-US" altLang="zh-CN" dirty="0" smtClean="0"/>
                  <a:t>U</a:t>
                </a:r>
                <a:r>
                  <a:rPr lang="en-US" altLang="zh-CN" baseline="-25000" dirty="0" smtClean="0"/>
                  <a:t>L</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U</m:t>
                    </m:r>
                    <m:r>
                      <m:rPr>
                        <m:sty m:val="p"/>
                      </m:rPr>
                      <a:rPr lang="en-US" altLang="zh-CN" b="0" i="0" baseline="-25000" smtClean="0">
                        <a:latin typeface="Cambria Math" panose="02040503050406030204" pitchFamily="18" charset="0"/>
                        <a:ea typeface="Cambria Math" panose="02040503050406030204" pitchFamily="18" charset="0"/>
                      </a:rPr>
                      <m:t>S</m:t>
                    </m:r>
                  </m:oMath>
                </a14:m>
                <a:r>
                  <a:rPr lang="zh-CN" altLang="en-US" dirty="0" smtClean="0"/>
                  <a:t>，</a:t>
                </a:r>
                <a:r>
                  <a:rPr lang="zh-CN" altLang="en-US" dirty="0"/>
                  <a:t>大信号工作，由第五章可得输出电流 </a:t>
                </a:r>
                <a:r>
                  <a:rPr lang="en-US" altLang="zh-CN" dirty="0" smtClean="0"/>
                  <a:t>i</a:t>
                </a:r>
                <a:r>
                  <a:rPr lang="en-US" altLang="zh-CN" baseline="-25000" dirty="0" smtClean="0"/>
                  <a:t>o</a:t>
                </a:r>
                <a:r>
                  <a:rPr lang="zh-CN" altLang="en-US" dirty="0" smtClean="0"/>
                  <a:t>为 </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a:t/>
                </a:r>
                <a:br>
                  <a:rPr lang="zh-CN" altLang="en-US"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155"/>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576006" y="4046950"/>
            <a:ext cx="7939344" cy="1232186"/>
          </a:xfrm>
          <a:prstGeom prst="rect">
            <a:avLst/>
          </a:prstGeom>
        </p:spPr>
      </p:pic>
      <p:sp>
        <p:nvSpPr>
          <p:cNvPr id="4" name="矩形 3"/>
          <p:cNvSpPr/>
          <p:nvPr/>
        </p:nvSpPr>
        <p:spPr>
          <a:xfrm>
            <a:off x="7362516" y="5514543"/>
            <a:ext cx="931665" cy="461665"/>
          </a:xfrm>
          <a:prstGeom prst="rect">
            <a:avLst/>
          </a:prstGeom>
        </p:spPr>
        <p:txBody>
          <a:bodyPr wrap="none">
            <a:spAutoFit/>
          </a:bodyPr>
          <a:lstStyle/>
          <a:p>
            <a:r>
              <a:rPr lang="en-US" altLang="zh-CN" sz="2400" dirty="0" smtClean="0"/>
              <a:t>(6-72)</a:t>
            </a:r>
            <a:endParaRPr lang="zh-CN" altLang="en-US" sz="2400" dirty="0"/>
          </a:p>
        </p:txBody>
      </p:sp>
    </p:spTree>
    <p:extLst>
      <p:ext uri="{BB962C8B-B14F-4D97-AF65-F5344CB8AC3E}">
        <p14:creationId xmlns:p14="http://schemas.microsoft.com/office/powerpoint/2010/main" val="21811841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输</a:t>
            </a:r>
            <a:r>
              <a:rPr lang="zh-CN" altLang="en-US" dirty="0"/>
              <a:t>出端接中频滤波器，则输出中频电</a:t>
            </a:r>
            <a:r>
              <a:rPr lang="zh-CN" altLang="en-US" dirty="0" smtClean="0"/>
              <a:t>压</a:t>
            </a:r>
            <a:r>
              <a:rPr lang="en-US" altLang="zh-CN" dirty="0" smtClean="0"/>
              <a:t>u</a:t>
            </a:r>
            <a:r>
              <a:rPr lang="en-US" altLang="zh-CN" baseline="-25000" dirty="0" smtClean="0"/>
              <a:t>I</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图</a:t>
            </a:r>
            <a:r>
              <a:rPr lang="en-US" altLang="zh-CN" dirty="0" smtClean="0"/>
              <a:t>6-62</a:t>
            </a:r>
            <a:r>
              <a:rPr lang="zh-CN" altLang="en-US" dirty="0" smtClean="0"/>
              <a:t>为</a:t>
            </a:r>
            <a:r>
              <a:rPr lang="zh-CN" altLang="en-US" dirty="0"/>
              <a:t>二极管环形混频器，其输出电流 </a:t>
            </a:r>
            <a:r>
              <a:rPr lang="en-US" altLang="zh-CN" dirty="0" smtClean="0"/>
              <a:t>i</a:t>
            </a:r>
            <a:r>
              <a:rPr lang="en-US" altLang="zh-CN" baseline="-25000" dirty="0" smtClean="0"/>
              <a:t>o</a:t>
            </a:r>
            <a:r>
              <a:rPr lang="zh-CN" altLang="en-US" dirty="0" smtClean="0"/>
              <a:t>为 </a:t>
            </a: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862550" y="1515600"/>
            <a:ext cx="7418899" cy="642384"/>
          </a:xfrm>
          <a:prstGeom prst="rect">
            <a:avLst/>
          </a:prstGeom>
        </p:spPr>
      </p:pic>
      <p:pic>
        <p:nvPicPr>
          <p:cNvPr id="4" name="图片 3"/>
          <p:cNvPicPr>
            <a:picLocks noChangeAspect="1"/>
          </p:cNvPicPr>
          <p:nvPr/>
        </p:nvPicPr>
        <p:blipFill>
          <a:blip r:embed="rId3"/>
          <a:stretch>
            <a:fillRect/>
          </a:stretch>
        </p:blipFill>
        <p:spPr>
          <a:xfrm>
            <a:off x="964356" y="3105177"/>
            <a:ext cx="7317093" cy="1332711"/>
          </a:xfrm>
          <a:prstGeom prst="rect">
            <a:avLst/>
          </a:prstGeom>
        </p:spPr>
      </p:pic>
      <p:sp>
        <p:nvSpPr>
          <p:cNvPr id="5" name="矩形 4"/>
          <p:cNvSpPr/>
          <p:nvPr/>
        </p:nvSpPr>
        <p:spPr>
          <a:xfrm>
            <a:off x="7466734" y="1987851"/>
            <a:ext cx="931665" cy="461665"/>
          </a:xfrm>
          <a:prstGeom prst="rect">
            <a:avLst/>
          </a:prstGeom>
        </p:spPr>
        <p:txBody>
          <a:bodyPr wrap="none">
            <a:spAutoFit/>
          </a:bodyPr>
          <a:lstStyle/>
          <a:p>
            <a:r>
              <a:rPr lang="en-US" altLang="zh-CN" sz="2400" dirty="0" smtClean="0"/>
              <a:t>(6-73)</a:t>
            </a:r>
            <a:endParaRPr lang="zh-CN" altLang="en-US" sz="2400" dirty="0"/>
          </a:p>
        </p:txBody>
      </p:sp>
      <p:sp>
        <p:nvSpPr>
          <p:cNvPr id="6" name="矩形 5"/>
          <p:cNvSpPr/>
          <p:nvPr/>
        </p:nvSpPr>
        <p:spPr>
          <a:xfrm>
            <a:off x="7466734" y="4437888"/>
            <a:ext cx="931665" cy="461665"/>
          </a:xfrm>
          <a:prstGeom prst="rect">
            <a:avLst/>
          </a:prstGeom>
        </p:spPr>
        <p:txBody>
          <a:bodyPr wrap="none">
            <a:spAutoFit/>
          </a:bodyPr>
          <a:lstStyle/>
          <a:p>
            <a:r>
              <a:rPr lang="en-US" altLang="zh-CN" sz="2400" dirty="0" smtClean="0"/>
              <a:t>(6-74)</a:t>
            </a:r>
            <a:endParaRPr lang="zh-CN" altLang="en-US" sz="2400" dirty="0"/>
          </a:p>
        </p:txBody>
      </p:sp>
    </p:spTree>
    <p:extLst>
      <p:ext uri="{BB962C8B-B14F-4D97-AF65-F5344CB8AC3E}">
        <p14:creationId xmlns:p14="http://schemas.microsoft.com/office/powerpoint/2010/main" val="305577357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127" y="1345692"/>
            <a:ext cx="7579746" cy="3896868"/>
          </a:xfrm>
          <a:prstGeom prst="rect">
            <a:avLst/>
          </a:prstGeom>
        </p:spPr>
      </p:pic>
      <p:sp>
        <p:nvSpPr>
          <p:cNvPr id="4" name="矩形 3"/>
          <p:cNvSpPr/>
          <p:nvPr/>
        </p:nvSpPr>
        <p:spPr>
          <a:xfrm>
            <a:off x="2044705" y="5589768"/>
            <a:ext cx="5054589" cy="461665"/>
          </a:xfrm>
          <a:prstGeom prst="rect">
            <a:avLst/>
          </a:prstGeom>
        </p:spPr>
        <p:txBody>
          <a:bodyPr wrap="none">
            <a:spAutoFit/>
          </a:bodyPr>
          <a:lstStyle/>
          <a:p>
            <a:pPr algn="ctr"/>
            <a:r>
              <a:rPr lang="zh-CN" altLang="en-US" sz="2400" dirty="0" smtClean="0"/>
              <a:t>图</a:t>
            </a:r>
            <a:r>
              <a:rPr lang="en-US" altLang="zh-CN" sz="2400" dirty="0" smtClean="0"/>
              <a:t>6-61</a:t>
            </a:r>
            <a:r>
              <a:rPr lang="zh-CN" altLang="en-US" sz="2400" dirty="0"/>
              <a:t>　二极管平衡混频器原理电路</a:t>
            </a:r>
          </a:p>
        </p:txBody>
      </p:sp>
    </p:spTree>
    <p:extLst>
      <p:ext uri="{BB962C8B-B14F-4D97-AF65-F5344CB8AC3E}">
        <p14:creationId xmlns:p14="http://schemas.microsoft.com/office/powerpoint/2010/main" val="31519858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经</a:t>
            </a:r>
            <a:r>
              <a:rPr lang="zh-CN" altLang="en-US" dirty="0"/>
              <a:t>中频滤波后，得输出中频电压</a:t>
            </a:r>
            <a:r>
              <a:rPr lang="zh-CN" altLang="en-US" dirty="0" smtClean="0"/>
              <a:t>：</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图</a:t>
            </a:r>
            <a:r>
              <a:rPr lang="en-US" altLang="zh-CN" dirty="0" smtClean="0"/>
              <a:t>6-62</a:t>
            </a:r>
            <a:r>
              <a:rPr lang="zh-CN" altLang="en-US" dirty="0" smtClean="0"/>
              <a:t>所</a:t>
            </a:r>
            <a:r>
              <a:rPr lang="zh-CN" altLang="en-US" dirty="0"/>
              <a:t>示环形混频器的输出是平衡混频器输出的两倍，且减少了电流频谱中的</a:t>
            </a:r>
            <a:r>
              <a:rPr lang="zh-CN" altLang="en-US" dirty="0" smtClean="0"/>
              <a:t>组合</a:t>
            </a:r>
            <a:r>
              <a:rPr lang="zh-CN" altLang="en-US" dirty="0"/>
              <a:t>分量，这样就会减少混频器中所特有的组合频率干扰。</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1416309" y="1538458"/>
            <a:ext cx="6311382" cy="754890"/>
          </a:xfrm>
          <a:prstGeom prst="rect">
            <a:avLst/>
          </a:prstGeom>
        </p:spPr>
      </p:pic>
      <p:sp>
        <p:nvSpPr>
          <p:cNvPr id="4" name="矩形 3"/>
          <p:cNvSpPr/>
          <p:nvPr/>
        </p:nvSpPr>
        <p:spPr>
          <a:xfrm>
            <a:off x="7655688" y="1685070"/>
            <a:ext cx="931665" cy="461665"/>
          </a:xfrm>
          <a:prstGeom prst="rect">
            <a:avLst/>
          </a:prstGeom>
        </p:spPr>
        <p:txBody>
          <a:bodyPr wrap="none">
            <a:spAutoFit/>
          </a:bodyPr>
          <a:lstStyle/>
          <a:p>
            <a:r>
              <a:rPr lang="en-US" altLang="zh-CN" sz="2400" dirty="0" smtClean="0"/>
              <a:t>(6-75)</a:t>
            </a:r>
            <a:endParaRPr lang="zh-CN" altLang="en-US" sz="2400" dirty="0"/>
          </a:p>
        </p:txBody>
      </p:sp>
    </p:spTree>
    <p:extLst>
      <p:ext uri="{BB962C8B-B14F-4D97-AF65-F5344CB8AC3E}">
        <p14:creationId xmlns:p14="http://schemas.microsoft.com/office/powerpoint/2010/main" val="28876753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6122" y="1096021"/>
            <a:ext cx="6711756" cy="4207500"/>
          </a:xfrm>
          <a:prstGeom prst="rect">
            <a:avLst/>
          </a:prstGeom>
        </p:spPr>
      </p:pic>
      <p:sp>
        <p:nvSpPr>
          <p:cNvPr id="4" name="矩形 3"/>
          <p:cNvSpPr/>
          <p:nvPr/>
        </p:nvSpPr>
        <p:spPr>
          <a:xfrm>
            <a:off x="2352482" y="5749950"/>
            <a:ext cx="4439036" cy="461665"/>
          </a:xfrm>
          <a:prstGeom prst="rect">
            <a:avLst/>
          </a:prstGeom>
        </p:spPr>
        <p:txBody>
          <a:bodyPr wrap="none">
            <a:spAutoFit/>
          </a:bodyPr>
          <a:lstStyle/>
          <a:p>
            <a:pPr algn="ctr"/>
            <a:r>
              <a:rPr lang="zh-CN" altLang="en-US" sz="2400" dirty="0" smtClean="0"/>
              <a:t>图</a:t>
            </a:r>
            <a:r>
              <a:rPr lang="en-US" altLang="zh-CN" sz="2400" dirty="0" smtClean="0"/>
              <a:t>6-62</a:t>
            </a:r>
            <a:r>
              <a:rPr lang="zh-CN" altLang="en-US" sz="2400" dirty="0"/>
              <a:t>　环型混频器的原理电路</a:t>
            </a:r>
          </a:p>
        </p:txBody>
      </p:sp>
    </p:spTree>
    <p:extLst>
      <p:ext uri="{BB962C8B-B14F-4D97-AF65-F5344CB8AC3E}">
        <p14:creationId xmlns:p14="http://schemas.microsoft.com/office/powerpoint/2010/main" val="2216468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２</a:t>
            </a:r>
            <a:r>
              <a:rPr lang="zh-CN" altLang="en-US" b="1" dirty="0"/>
              <a:t>．双边带信号 </a:t>
            </a:r>
            <a:r>
              <a:rPr lang="en-US" altLang="zh-CN" dirty="0" smtClean="0"/>
              <a:t/>
            </a:r>
            <a:br>
              <a:rPr lang="en-US" altLang="zh-CN" dirty="0" smtClean="0"/>
            </a:br>
            <a:r>
              <a:rPr lang="en-US" altLang="zh-CN" dirty="0"/>
              <a:t> </a:t>
            </a:r>
            <a:r>
              <a:rPr lang="en-US" altLang="zh-CN" dirty="0" smtClean="0"/>
              <a:t>       </a:t>
            </a:r>
            <a:r>
              <a:rPr lang="zh-CN" altLang="en-US" dirty="0" smtClean="0"/>
              <a:t>在</a:t>
            </a:r>
            <a:r>
              <a:rPr lang="zh-CN" altLang="en-US" dirty="0"/>
              <a:t>调制过程中，将载波抑制就形成了抑制载波双边带信号，简称双边带（ </a:t>
            </a:r>
            <a:r>
              <a:rPr lang="en-US" altLang="zh-CN" dirty="0" smtClean="0"/>
              <a:t>DSB</a:t>
            </a:r>
            <a:r>
              <a:rPr lang="zh-CN" altLang="en-US" dirty="0" smtClean="0"/>
              <a:t>）</a:t>
            </a:r>
            <a:r>
              <a:rPr lang="zh-CN" altLang="en-US" dirty="0"/>
              <a:t>信号。 它可用载波与调制信号相乘得到，其表示式</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在</a:t>
            </a:r>
            <a:r>
              <a:rPr lang="zh-CN" altLang="en-US" dirty="0"/>
              <a:t>单一正弦信</a:t>
            </a:r>
            <a:r>
              <a:rPr lang="zh-CN" altLang="en-US" dirty="0" smtClean="0"/>
              <a:t>号</a:t>
            </a:r>
            <a:r>
              <a:rPr lang="en-US" altLang="zh-CN" dirty="0" smtClean="0"/>
              <a:t>u</a:t>
            </a:r>
            <a:r>
              <a:rPr lang="el-GR" altLang="zh-CN" baseline="-25000" dirty="0" smtClean="0"/>
              <a:t>Ω</a:t>
            </a:r>
            <a:r>
              <a:rPr lang="zh-CN" altLang="el-GR" dirty="0" smtClean="0"/>
              <a:t>＝</a:t>
            </a:r>
            <a:r>
              <a:rPr lang="en-US" altLang="zh-CN" dirty="0" smtClean="0"/>
              <a:t>U</a:t>
            </a:r>
            <a:r>
              <a:rPr lang="el-GR" altLang="zh-CN" baseline="-25000" dirty="0" smtClean="0"/>
              <a:t>Ω</a:t>
            </a:r>
            <a:r>
              <a:rPr lang="el-GR" altLang="zh-CN" dirty="0" smtClean="0"/>
              <a:t> </a:t>
            </a:r>
            <a:r>
              <a:rPr lang="en-US" altLang="zh-CN" dirty="0" smtClean="0"/>
              <a:t>cos</a:t>
            </a:r>
            <a:r>
              <a:rPr lang="zh-CN" altLang="en-US" dirty="0" smtClean="0"/>
              <a:t> </a:t>
            </a:r>
            <a:r>
              <a:rPr lang="el-GR" altLang="zh-CN" dirty="0" smtClean="0"/>
              <a:t>Ω</a:t>
            </a:r>
            <a:r>
              <a:rPr lang="en-US" altLang="zh-CN" dirty="0" smtClean="0"/>
              <a:t>t</a:t>
            </a:r>
            <a:r>
              <a:rPr lang="zh-CN" altLang="en-US" dirty="0" smtClean="0"/>
              <a:t>调</a:t>
            </a:r>
            <a:r>
              <a:rPr lang="zh-CN" altLang="en-US" dirty="0"/>
              <a:t>制时，</a:t>
            </a:r>
            <a:r>
              <a:rPr lang="zh-CN" altLang="en-US" dirty="0" smtClean="0"/>
              <a:t>有</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a:t>式中， </a:t>
            </a:r>
            <a:r>
              <a:rPr lang="en-US" altLang="zh-CN" dirty="0" smtClean="0"/>
              <a:t>g(t)</a:t>
            </a:r>
            <a:r>
              <a:rPr lang="zh-CN" altLang="en-US" dirty="0" smtClean="0"/>
              <a:t>是</a:t>
            </a:r>
            <a:r>
              <a:rPr lang="zh-CN" altLang="en-US" dirty="0"/>
              <a:t>双边带信号的振幅，与调制信号成正比。与式（ </a:t>
            </a:r>
            <a:r>
              <a:rPr lang="en-US" altLang="zh-CN" dirty="0" smtClean="0"/>
              <a:t>6-3</a:t>
            </a:r>
            <a:r>
              <a:rPr lang="zh-CN" altLang="en-US" dirty="0" smtClean="0"/>
              <a:t>）</a:t>
            </a:r>
            <a:r>
              <a:rPr lang="zh-CN" altLang="en-US" dirty="0"/>
              <a:t>中</a:t>
            </a:r>
            <a:r>
              <a:rPr lang="zh-CN" altLang="en-US" dirty="0" smtClean="0"/>
              <a:t>的</a:t>
            </a:r>
            <a:r>
              <a:rPr lang="en-US" altLang="zh-CN" dirty="0" smtClean="0"/>
              <a:t>U</a:t>
            </a:r>
            <a:r>
              <a:rPr lang="en-US" altLang="zh-CN" baseline="-25000" dirty="0" smtClean="0"/>
              <a:t>m</a:t>
            </a:r>
            <a:r>
              <a:rPr lang="en-US" altLang="zh-CN" dirty="0" smtClean="0"/>
              <a:t>(t)</a:t>
            </a:r>
            <a:r>
              <a:rPr lang="zh-CN" altLang="en-US" dirty="0" smtClean="0"/>
              <a:t>不</a:t>
            </a:r>
            <a:r>
              <a:rPr lang="zh-CN" altLang="en-US" dirty="0"/>
              <a:t>同，这</a:t>
            </a:r>
            <a:r>
              <a:rPr lang="zh-CN" altLang="en-US" dirty="0" smtClean="0"/>
              <a:t>里</a:t>
            </a:r>
            <a:r>
              <a:rPr lang="en-US" altLang="zh-CN" dirty="0" smtClean="0"/>
              <a:t>g(t</a:t>
            </a:r>
            <a:r>
              <a:rPr lang="en-US" altLang="zh-CN" dirty="0"/>
              <a:t>)</a:t>
            </a:r>
            <a:r>
              <a:rPr lang="zh-CN" altLang="en-US" dirty="0" smtClean="0"/>
              <a:t>可</a:t>
            </a:r>
            <a:r>
              <a:rPr lang="zh-CN" altLang="en-US" dirty="0"/>
              <a:t>正可负。因此单频调制时的双边带信号波形如</a:t>
            </a:r>
            <a:r>
              <a:rPr lang="zh-CN" altLang="en-US" dirty="0" smtClean="0"/>
              <a:t>图</a:t>
            </a:r>
            <a:r>
              <a:rPr lang="en-US" altLang="zh-CN" dirty="0" smtClean="0"/>
              <a:t>6-6</a:t>
            </a:r>
            <a:r>
              <a:rPr lang="zh-CN" altLang="en-US" dirty="0" smtClean="0"/>
              <a:t>（ </a:t>
            </a:r>
            <a:r>
              <a:rPr lang="en-US" altLang="zh-CN" dirty="0" smtClean="0"/>
              <a:t>c</a:t>
            </a:r>
            <a:r>
              <a:rPr lang="zh-CN" altLang="en-US" dirty="0" smtClean="0"/>
              <a:t>）</a:t>
            </a:r>
            <a:r>
              <a:rPr lang="zh-CN" altLang="en-US" dirty="0"/>
              <a:t>所示</a:t>
            </a:r>
            <a:r>
              <a:rPr lang="zh-CN" altLang="en-US" dirty="0" smtClean="0"/>
              <a:t>。</a:t>
            </a:r>
            <a:endParaRPr lang="zh-CN" altLang="en-US" dirty="0"/>
          </a:p>
        </p:txBody>
      </p:sp>
      <p:pic>
        <p:nvPicPr>
          <p:cNvPr id="2" name="图片 1"/>
          <p:cNvPicPr>
            <a:picLocks noChangeAspect="1"/>
          </p:cNvPicPr>
          <p:nvPr/>
        </p:nvPicPr>
        <p:blipFill>
          <a:blip r:embed="rId2"/>
          <a:stretch>
            <a:fillRect/>
          </a:stretch>
        </p:blipFill>
        <p:spPr>
          <a:xfrm>
            <a:off x="2879099" y="2926095"/>
            <a:ext cx="3385802" cy="548625"/>
          </a:xfrm>
          <a:prstGeom prst="rect">
            <a:avLst/>
          </a:prstGeom>
        </p:spPr>
      </p:pic>
      <p:pic>
        <p:nvPicPr>
          <p:cNvPr id="4" name="图片 3"/>
          <p:cNvPicPr>
            <a:picLocks noChangeAspect="1"/>
          </p:cNvPicPr>
          <p:nvPr/>
        </p:nvPicPr>
        <p:blipFill>
          <a:blip r:embed="rId3"/>
          <a:stretch>
            <a:fillRect/>
          </a:stretch>
        </p:blipFill>
        <p:spPr>
          <a:xfrm>
            <a:off x="878203" y="4060113"/>
            <a:ext cx="7387593" cy="522036"/>
          </a:xfrm>
          <a:prstGeom prst="rect">
            <a:avLst/>
          </a:prstGeom>
        </p:spPr>
      </p:pic>
      <p:sp>
        <p:nvSpPr>
          <p:cNvPr id="5" name="矩形 4"/>
          <p:cNvSpPr/>
          <p:nvPr/>
        </p:nvSpPr>
        <p:spPr>
          <a:xfrm>
            <a:off x="7334131" y="2969574"/>
            <a:ext cx="931665" cy="461665"/>
          </a:xfrm>
          <a:prstGeom prst="rect">
            <a:avLst/>
          </a:prstGeom>
        </p:spPr>
        <p:txBody>
          <a:bodyPr wrap="none">
            <a:spAutoFit/>
          </a:bodyPr>
          <a:lstStyle/>
          <a:p>
            <a:r>
              <a:rPr lang="en-US" altLang="zh-CN" sz="2400" dirty="0" smtClean="0"/>
              <a:t>(6-14)</a:t>
            </a:r>
            <a:endParaRPr lang="zh-CN" altLang="en-US" sz="2400" dirty="0"/>
          </a:p>
        </p:txBody>
      </p:sp>
      <p:sp>
        <p:nvSpPr>
          <p:cNvPr id="6" name="矩形 5"/>
          <p:cNvSpPr/>
          <p:nvPr/>
        </p:nvSpPr>
        <p:spPr>
          <a:xfrm>
            <a:off x="7242630" y="4582149"/>
            <a:ext cx="931665" cy="461665"/>
          </a:xfrm>
          <a:prstGeom prst="rect">
            <a:avLst/>
          </a:prstGeom>
        </p:spPr>
        <p:txBody>
          <a:bodyPr wrap="none">
            <a:spAutoFit/>
          </a:bodyPr>
          <a:lstStyle/>
          <a:p>
            <a:r>
              <a:rPr lang="en-US" altLang="zh-CN" sz="2400" dirty="0" smtClean="0"/>
              <a:t>(6-15)</a:t>
            </a:r>
            <a:endParaRPr lang="zh-CN" altLang="en-US" sz="2400" dirty="0"/>
          </a:p>
        </p:txBody>
      </p:sp>
    </p:spTree>
    <p:extLst>
      <p:ext uri="{BB962C8B-B14F-4D97-AF65-F5344CB8AC3E}">
        <p14:creationId xmlns:p14="http://schemas.microsoft.com/office/powerpoint/2010/main" val="23819139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与</a:t>
            </a:r>
            <a:r>
              <a:rPr lang="zh-CN" altLang="en-US" dirty="0"/>
              <a:t>其他（晶体管和场效应管）混频器比较，二极管混频器虽然没有变频增益，但由于具 有动态范围大、线性好（尤其是开关环形混频器）及使用频率高等优点，仍得到广泛的应用。特别是在微波频率范围，晶体管混频器的变频增益下降，噪声系数增加，若采用二极管混 频器，混频后再进行放大，可以减小整机的噪声系数。用第五章所介绍的双平衡混频器组 件构成混频电路，可以以较高的性能完成混频功能。</a:t>
            </a:r>
            <a:r>
              <a:rPr lang="zh-CN" altLang="en-US" dirty="0" smtClean="0"/>
              <a:t>图</a:t>
            </a:r>
            <a:r>
              <a:rPr lang="en-US" altLang="zh-CN" dirty="0" smtClean="0"/>
              <a:t>6-63</a:t>
            </a:r>
            <a:r>
              <a:rPr lang="zh-CN" altLang="en-US" dirty="0" smtClean="0"/>
              <a:t>为</a:t>
            </a:r>
            <a:r>
              <a:rPr lang="zh-CN" altLang="en-US" dirty="0"/>
              <a:t>由双平衡混频器和分配器 构成的正交混频器。加到两个环形混频器的本振电压 </a:t>
            </a:r>
            <a:r>
              <a:rPr lang="en-US" altLang="zh-CN" dirty="0" smtClean="0"/>
              <a:t>u</a:t>
            </a:r>
            <a:r>
              <a:rPr lang="en-US" altLang="zh-CN" baseline="-25000" dirty="0" smtClean="0"/>
              <a:t>L</a:t>
            </a:r>
            <a:r>
              <a:rPr lang="zh-CN" altLang="en-US" dirty="0" smtClean="0"/>
              <a:t>是</a:t>
            </a:r>
            <a:r>
              <a:rPr lang="zh-CN" altLang="en-US" dirty="0"/>
              <a:t>同相的，而输入信号 </a:t>
            </a:r>
            <a:r>
              <a:rPr lang="en-US" altLang="zh-CN" dirty="0" smtClean="0"/>
              <a:t>u</a:t>
            </a:r>
            <a:r>
              <a:rPr lang="en-US" altLang="zh-CN" baseline="-25000" dirty="0" smtClean="0"/>
              <a:t>s</a:t>
            </a:r>
            <a:r>
              <a:rPr lang="zh-CN" altLang="en-US" dirty="0" smtClean="0"/>
              <a:t>则</a:t>
            </a:r>
            <a:r>
              <a:rPr lang="zh-CN" altLang="en-US" dirty="0"/>
              <a:t>移</a:t>
            </a:r>
            <a:r>
              <a:rPr lang="zh-CN" altLang="en-US" dirty="0" smtClean="0"/>
              <a:t>相</a:t>
            </a:r>
            <a:r>
              <a:rPr lang="en-US" altLang="zh-CN" dirty="0" smtClean="0"/>
              <a:t>90°</a:t>
            </a:r>
            <a:r>
              <a:rPr lang="zh-CN" altLang="en-US" dirty="0"/>
              <a:t>后分别输入两环形混频器。结果两混频器输出的中频 </a:t>
            </a:r>
            <a:r>
              <a:rPr lang="en-US" altLang="zh-CN" dirty="0" smtClean="0"/>
              <a:t>u</a:t>
            </a:r>
            <a:r>
              <a:rPr lang="en-US" altLang="zh-CN" baseline="-25000" dirty="0" smtClean="0"/>
              <a:t>I1</a:t>
            </a:r>
            <a:r>
              <a:rPr lang="zh-CN" altLang="en-US" dirty="0" smtClean="0"/>
              <a:t>和 </a:t>
            </a:r>
            <a:r>
              <a:rPr lang="en-US" altLang="zh-CN" dirty="0" smtClean="0"/>
              <a:t>u</a:t>
            </a:r>
            <a:r>
              <a:rPr lang="en-US" altLang="zh-CN" baseline="-25000" dirty="0" smtClean="0"/>
              <a:t>I2</a:t>
            </a:r>
            <a:r>
              <a:rPr lang="zh-CN" altLang="en-US" dirty="0" smtClean="0"/>
              <a:t>振</a:t>
            </a:r>
            <a:r>
              <a:rPr lang="zh-CN" altLang="en-US" dirty="0"/>
              <a:t>幅相等，相位正交。</a:t>
            </a:r>
            <a:r>
              <a:rPr lang="zh-CN" altLang="en-US" dirty="0" smtClean="0"/>
              <a:t>正</a:t>
            </a:r>
            <a:r>
              <a:rPr lang="zh-CN" altLang="en-US" dirty="0"/>
              <a:t/>
            </a:r>
            <a:br>
              <a:rPr lang="zh-CN" altLang="en-US" dirty="0"/>
            </a:br>
            <a:endParaRPr lang="zh-CN" altLang="en-US" dirty="0"/>
          </a:p>
        </p:txBody>
      </p:sp>
    </p:spTree>
    <p:extLst>
      <p:ext uri="{BB962C8B-B14F-4D97-AF65-F5344CB8AC3E}">
        <p14:creationId xmlns:p14="http://schemas.microsoft.com/office/powerpoint/2010/main" val="6898976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交混频器还可用于解调 </a:t>
            </a:r>
            <a:r>
              <a:rPr lang="en-US" altLang="zh-CN" dirty="0"/>
              <a:t>QPSK</a:t>
            </a:r>
            <a:r>
              <a:rPr lang="zh-CN" altLang="en-US" dirty="0"/>
              <a:t>（正交相移键控）信号。</a:t>
            </a:r>
            <a:r>
              <a:rPr lang="en-US" altLang="zh-CN" dirty="0"/>
              <a:t>QPSK</a:t>
            </a:r>
            <a:r>
              <a:rPr lang="zh-CN" altLang="en-US" dirty="0"/>
              <a:t>输入加至射频端，恢复载波加 至本振端，解调数据可从中频端输出。</a:t>
            </a:r>
            <a:br>
              <a:rPr lang="zh-CN" altLang="en-US" dirty="0"/>
            </a:br>
            <a:endParaRPr lang="zh-CN" altLang="en-US" dirty="0"/>
          </a:p>
        </p:txBody>
      </p:sp>
    </p:spTree>
    <p:extLst>
      <p:ext uri="{BB962C8B-B14F-4D97-AF65-F5344CB8AC3E}">
        <p14:creationId xmlns:p14="http://schemas.microsoft.com/office/powerpoint/2010/main" val="33074224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037" y="1380744"/>
            <a:ext cx="7583926" cy="3630168"/>
          </a:xfrm>
          <a:prstGeom prst="rect">
            <a:avLst/>
          </a:prstGeom>
        </p:spPr>
      </p:pic>
      <p:sp>
        <p:nvSpPr>
          <p:cNvPr id="5" name="矩形 4"/>
          <p:cNvSpPr/>
          <p:nvPr/>
        </p:nvSpPr>
        <p:spPr>
          <a:xfrm>
            <a:off x="3121923" y="5585198"/>
            <a:ext cx="2900153" cy="461665"/>
          </a:xfrm>
          <a:prstGeom prst="rect">
            <a:avLst/>
          </a:prstGeom>
        </p:spPr>
        <p:txBody>
          <a:bodyPr wrap="none">
            <a:spAutoFit/>
          </a:bodyPr>
          <a:lstStyle/>
          <a:p>
            <a:pPr algn="ctr"/>
            <a:r>
              <a:rPr lang="zh-CN" altLang="en-US" sz="2400" dirty="0" smtClean="0"/>
              <a:t>图</a:t>
            </a:r>
            <a:r>
              <a:rPr lang="en-US" altLang="zh-CN" sz="2400" dirty="0" smtClean="0"/>
              <a:t>6-63</a:t>
            </a:r>
            <a:r>
              <a:rPr lang="zh-CN" altLang="en-US" sz="2400" dirty="0"/>
              <a:t>　正交混频器</a:t>
            </a:r>
          </a:p>
        </p:txBody>
      </p:sp>
    </p:spTree>
    <p:extLst>
      <p:ext uri="{BB962C8B-B14F-4D97-AF65-F5344CB8AC3E}">
        <p14:creationId xmlns:p14="http://schemas.microsoft.com/office/powerpoint/2010/main" val="1040951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smtClean="0"/>
              <a:t>          例</a:t>
            </a:r>
            <a:r>
              <a:rPr lang="en-US" altLang="zh-CN" b="1" dirty="0" smtClean="0"/>
              <a:t>6-4</a:t>
            </a:r>
            <a:r>
              <a:rPr lang="zh-CN" altLang="en-US" dirty="0"/>
              <a:t>　</a:t>
            </a:r>
            <a:r>
              <a:rPr lang="zh-CN" altLang="en-US" dirty="0" smtClean="0"/>
              <a:t>图</a:t>
            </a:r>
            <a:r>
              <a:rPr lang="en-US" altLang="zh-CN" dirty="0" smtClean="0"/>
              <a:t>6-64</a:t>
            </a:r>
            <a:r>
              <a:rPr lang="zh-CN" altLang="en-US" dirty="0" smtClean="0"/>
              <a:t>为</a:t>
            </a:r>
            <a:r>
              <a:rPr lang="zh-CN" altLang="en-US" dirty="0"/>
              <a:t>单边带（上边带）发射机方框图。调制信号为（ </a:t>
            </a:r>
            <a:r>
              <a:rPr lang="en-US" altLang="zh-CN" dirty="0" smtClean="0"/>
              <a:t>300~3000</a:t>
            </a:r>
            <a:r>
              <a:rPr lang="zh-CN" altLang="en-US" dirty="0" smtClean="0"/>
              <a:t>）</a:t>
            </a:r>
            <a:r>
              <a:rPr lang="en-US" altLang="zh-CN" dirty="0" smtClean="0"/>
              <a:t>Hz</a:t>
            </a:r>
            <a:r>
              <a:rPr lang="zh-CN" altLang="en-US" dirty="0" smtClean="0"/>
              <a:t>的</a:t>
            </a:r>
            <a:r>
              <a:rPr lang="zh-CN" altLang="en-US" dirty="0"/>
              <a:t>音 频信号，其频谱分布如图所示。试画出图中各方框图输出的频谱图。</a:t>
            </a:r>
            <a:br>
              <a:rPr lang="zh-CN" altLang="en-US" dirty="0"/>
            </a:b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938" y="2993136"/>
            <a:ext cx="7741412" cy="1895856"/>
          </a:xfrm>
          <a:prstGeom prst="rect">
            <a:avLst/>
          </a:prstGeom>
        </p:spPr>
      </p:pic>
      <p:sp>
        <p:nvSpPr>
          <p:cNvPr id="4" name="矩形 3"/>
          <p:cNvSpPr/>
          <p:nvPr/>
        </p:nvSpPr>
        <p:spPr>
          <a:xfrm>
            <a:off x="3040679" y="5548517"/>
            <a:ext cx="3207929" cy="461665"/>
          </a:xfrm>
          <a:prstGeom prst="rect">
            <a:avLst/>
          </a:prstGeom>
        </p:spPr>
        <p:txBody>
          <a:bodyPr wrap="none">
            <a:spAutoFit/>
          </a:bodyPr>
          <a:lstStyle/>
          <a:p>
            <a:r>
              <a:rPr lang="zh-CN" altLang="en-US" sz="2400" dirty="0" smtClean="0"/>
              <a:t>图</a:t>
            </a:r>
            <a:r>
              <a:rPr lang="en-US" altLang="zh-CN" sz="2400" dirty="0" smtClean="0"/>
              <a:t>6-64</a:t>
            </a:r>
            <a:r>
              <a:rPr lang="zh-CN" altLang="en-US" sz="2400" dirty="0"/>
              <a:t>　单边带发射机</a:t>
            </a:r>
          </a:p>
        </p:txBody>
      </p:sp>
    </p:spTree>
    <p:extLst>
      <p:ext uri="{BB962C8B-B14F-4D97-AF65-F5344CB8AC3E}">
        <p14:creationId xmlns:p14="http://schemas.microsoft.com/office/powerpoint/2010/main" val="326793068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解</a:t>
            </a:r>
            <a:r>
              <a:rPr lang="zh-CN" altLang="en-US" dirty="0"/>
              <a:t>　单边带信号的产生有两种形式，滤波法和移相法，本题中的单边带的产生采用的 是滤波法。滤波法是先产生 </a:t>
            </a:r>
            <a:r>
              <a:rPr lang="en-US" altLang="zh-CN" dirty="0" smtClean="0"/>
              <a:t>DSB</a:t>
            </a:r>
            <a:r>
              <a:rPr lang="zh-CN" altLang="en-US" dirty="0" smtClean="0"/>
              <a:t>信</a:t>
            </a:r>
            <a:r>
              <a:rPr lang="zh-CN" altLang="en-US" dirty="0"/>
              <a:t>号，再用滤波器滤除一个边带后得</a:t>
            </a:r>
            <a:r>
              <a:rPr lang="zh-CN" altLang="en-US" dirty="0" smtClean="0"/>
              <a:t>到</a:t>
            </a:r>
            <a:r>
              <a:rPr lang="en-US" altLang="zh-CN" dirty="0" smtClean="0"/>
              <a:t>SSB</a:t>
            </a:r>
            <a:r>
              <a:rPr lang="zh-CN" altLang="en-US" dirty="0" smtClean="0"/>
              <a:t>信</a:t>
            </a:r>
            <a:r>
              <a:rPr lang="zh-CN" altLang="en-US" dirty="0"/>
              <a:t>号。图中 所示的发射机是先用滤波法产</a:t>
            </a:r>
            <a:r>
              <a:rPr lang="zh-CN" altLang="en-US" dirty="0" smtClean="0"/>
              <a:t>生</a:t>
            </a:r>
            <a:r>
              <a:rPr lang="en-US" altLang="zh-CN" dirty="0" smtClean="0"/>
              <a:t>SSB</a:t>
            </a:r>
            <a:r>
              <a:rPr lang="zh-CN" altLang="en-US" dirty="0" smtClean="0"/>
              <a:t>信</a:t>
            </a:r>
            <a:r>
              <a:rPr lang="zh-CN" altLang="en-US" dirty="0"/>
              <a:t>号，再用混频的方法将信号搬移到射频。调制信号 送入放大器，放大器应是线性放大器，只对信号进行电压放大，频谱结构不变</a:t>
            </a:r>
            <a:r>
              <a:rPr lang="zh-CN" altLang="en-US" dirty="0" smtClean="0"/>
              <a:t>。</a:t>
            </a:r>
            <a:r>
              <a:rPr lang="en-US" altLang="zh-CN" dirty="0" smtClean="0"/>
              <a:t>DSB</a:t>
            </a:r>
            <a:r>
              <a:rPr lang="zh-CN" altLang="en-US" dirty="0" smtClean="0"/>
              <a:t>调</a:t>
            </a:r>
            <a:r>
              <a:rPr lang="zh-CN" altLang="en-US" dirty="0"/>
              <a:t>制 采用平衡调制，产</a:t>
            </a:r>
            <a:r>
              <a:rPr lang="zh-CN" altLang="en-US" dirty="0" smtClean="0"/>
              <a:t>生</a:t>
            </a:r>
            <a:r>
              <a:rPr lang="en-US" altLang="zh-CN" dirty="0" smtClean="0"/>
              <a:t>DSB</a:t>
            </a:r>
            <a:r>
              <a:rPr lang="zh-CN" altLang="en-US" dirty="0" smtClean="0"/>
              <a:t>信</a:t>
            </a:r>
            <a:r>
              <a:rPr lang="zh-CN" altLang="en-US" dirty="0"/>
              <a:t>号，载频</a:t>
            </a:r>
            <a:r>
              <a:rPr lang="zh-CN" altLang="en-US" dirty="0" smtClean="0"/>
              <a:t>为</a:t>
            </a:r>
            <a:r>
              <a:rPr lang="en-US" altLang="zh-CN" dirty="0" smtClean="0"/>
              <a:t>5MHz</a:t>
            </a:r>
            <a:r>
              <a:rPr lang="zh-CN" altLang="en-US" dirty="0" smtClean="0"/>
              <a:t>。</a:t>
            </a:r>
            <a:r>
              <a:rPr lang="zh-CN" altLang="en-US" dirty="0"/>
              <a:t>通过上边带信号与频率</a:t>
            </a:r>
            <a:r>
              <a:rPr lang="zh-CN" altLang="en-US" dirty="0" smtClean="0"/>
              <a:t>为</a:t>
            </a:r>
            <a:r>
              <a:rPr lang="en-US" altLang="zh-CN" dirty="0" smtClean="0"/>
              <a:t>15MHz</a:t>
            </a:r>
            <a:r>
              <a:rPr lang="zh-CN" altLang="en-US" dirty="0" smtClean="0"/>
              <a:t>的</a:t>
            </a:r>
            <a:r>
              <a:rPr lang="zh-CN" altLang="en-US" dirty="0"/>
              <a:t>本振 混频，得到频率分别</a:t>
            </a:r>
            <a:r>
              <a:rPr lang="zh-CN" altLang="en-US" dirty="0" smtClean="0"/>
              <a:t>为</a:t>
            </a:r>
            <a:r>
              <a:rPr lang="en-US" altLang="zh-CN" dirty="0" smtClean="0"/>
              <a:t>10MHz</a:t>
            </a:r>
            <a:r>
              <a:rPr lang="zh-CN" altLang="en-US" dirty="0" smtClean="0"/>
              <a:t>和</a:t>
            </a:r>
            <a:r>
              <a:rPr lang="en-US" altLang="zh-CN" dirty="0" smtClean="0"/>
              <a:t>20MHz</a:t>
            </a:r>
            <a:r>
              <a:rPr lang="zh-CN" altLang="en-US" dirty="0" smtClean="0"/>
              <a:t>的</a:t>
            </a:r>
            <a:r>
              <a:rPr lang="en-US" altLang="zh-CN" dirty="0" smtClean="0"/>
              <a:t>SSB</a:t>
            </a:r>
            <a:r>
              <a:rPr lang="zh-CN" altLang="en-US" dirty="0" smtClean="0"/>
              <a:t>信</a:t>
            </a:r>
            <a:r>
              <a:rPr lang="zh-CN" altLang="en-US" dirty="0"/>
              <a:t>号，经线性功率放大器放大后，就可 得到发送信号。 </a:t>
            </a:r>
          </a:p>
        </p:txBody>
      </p:sp>
    </p:spTree>
    <p:extLst>
      <p:ext uri="{BB962C8B-B14F-4D97-AF65-F5344CB8AC3E}">
        <p14:creationId xmlns:p14="http://schemas.microsoft.com/office/powerpoint/2010/main" val="334855130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由</a:t>
            </a:r>
            <a:r>
              <a:rPr lang="zh-CN" altLang="en-US" dirty="0"/>
              <a:t>图可见此单边带发射机先用平衡调制器产生 </a:t>
            </a:r>
            <a:r>
              <a:rPr lang="en-US" altLang="zh-CN" dirty="0" smtClean="0"/>
              <a:t>DSB</a:t>
            </a:r>
            <a:r>
              <a:rPr lang="zh-CN" altLang="en-US" dirty="0" smtClean="0"/>
              <a:t>信</a:t>
            </a:r>
            <a:r>
              <a:rPr lang="zh-CN" altLang="en-US" dirty="0"/>
              <a:t>号，再用滤波器取出上边带。滤 除下边带，得到上边带信号。再经混频将此上边带信号搬移到射频上，经线性功放放大后 送到天线将</a:t>
            </a:r>
            <a:r>
              <a:rPr lang="zh-CN" altLang="en-US" dirty="0" smtClean="0"/>
              <a:t>此</a:t>
            </a:r>
            <a:r>
              <a:rPr lang="en-US" altLang="zh-CN" dirty="0" smtClean="0"/>
              <a:t>SSB</a:t>
            </a:r>
            <a:r>
              <a:rPr lang="zh-CN" altLang="en-US" dirty="0" smtClean="0"/>
              <a:t>信</a:t>
            </a:r>
            <a:r>
              <a:rPr lang="zh-CN" altLang="en-US" dirty="0"/>
              <a:t>号辐射出去。其各点频谱如</a:t>
            </a:r>
            <a:r>
              <a:rPr lang="zh-CN" altLang="en-US" dirty="0" smtClean="0"/>
              <a:t>图</a:t>
            </a:r>
            <a:r>
              <a:rPr lang="en-US" altLang="zh-CN" dirty="0" smtClean="0"/>
              <a:t>6-65</a:t>
            </a:r>
            <a:r>
              <a:rPr lang="zh-CN" altLang="en-US" dirty="0" smtClean="0"/>
              <a:t>所</a:t>
            </a:r>
            <a:r>
              <a:rPr lang="zh-CN" altLang="en-US" dirty="0"/>
              <a:t>示。</a:t>
            </a:r>
            <a:br>
              <a:rPr lang="zh-CN" altLang="en-US" dirty="0"/>
            </a:br>
            <a:endParaRPr lang="zh-CN" altLang="en-US" dirty="0"/>
          </a:p>
        </p:txBody>
      </p:sp>
    </p:spTree>
    <p:extLst>
      <p:ext uri="{BB962C8B-B14F-4D97-AF65-F5344CB8AC3E}">
        <p14:creationId xmlns:p14="http://schemas.microsoft.com/office/powerpoint/2010/main" val="28964406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460" y="2302410"/>
            <a:ext cx="8283080" cy="2172054"/>
          </a:xfrm>
          <a:prstGeom prst="rect">
            <a:avLst/>
          </a:prstGeom>
        </p:spPr>
      </p:pic>
      <p:sp>
        <p:nvSpPr>
          <p:cNvPr id="4" name="矩形 3"/>
          <p:cNvSpPr/>
          <p:nvPr/>
        </p:nvSpPr>
        <p:spPr>
          <a:xfrm>
            <a:off x="3121923" y="5457826"/>
            <a:ext cx="2900153" cy="461665"/>
          </a:xfrm>
          <a:prstGeom prst="rect">
            <a:avLst/>
          </a:prstGeom>
        </p:spPr>
        <p:txBody>
          <a:bodyPr wrap="none">
            <a:spAutoFit/>
          </a:bodyPr>
          <a:lstStyle/>
          <a:p>
            <a:pPr algn="ctr"/>
            <a:r>
              <a:rPr lang="zh-CN" altLang="en-US" sz="2400" dirty="0" smtClean="0"/>
              <a:t>图</a:t>
            </a:r>
            <a:r>
              <a:rPr lang="en-US" altLang="zh-CN" sz="2400" dirty="0" smtClean="0"/>
              <a:t>6-65</a:t>
            </a:r>
            <a:r>
              <a:rPr lang="zh-CN" altLang="en-US" sz="2400" dirty="0"/>
              <a:t>　各点频谱图</a:t>
            </a:r>
          </a:p>
        </p:txBody>
      </p:sp>
    </p:spTree>
    <p:extLst>
      <p:ext uri="{BB962C8B-B14F-4D97-AF65-F5344CB8AC3E}">
        <p14:creationId xmlns:p14="http://schemas.microsoft.com/office/powerpoint/2010/main" val="10722575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SSB</a:t>
            </a:r>
            <a:r>
              <a:rPr lang="zh-CN" altLang="en-US" dirty="0" smtClean="0"/>
              <a:t>信</a:t>
            </a:r>
            <a:r>
              <a:rPr lang="zh-CN" altLang="en-US" dirty="0"/>
              <a:t>号产生所用的两种方法（滤波法和移相法）各有其特点。滤波法电路简单但对滤 波器提出了较高的要求，其下降沿一定要陡峭，否则将会影响到所产生的 </a:t>
            </a:r>
            <a:r>
              <a:rPr lang="en-US" altLang="zh-CN" dirty="0" smtClean="0"/>
              <a:t>SSB</a:t>
            </a:r>
            <a:r>
              <a:rPr lang="zh-CN" altLang="en-US" dirty="0" smtClean="0"/>
              <a:t>信</a:t>
            </a:r>
            <a:r>
              <a:rPr lang="zh-CN" altLang="en-US" dirty="0"/>
              <a:t>号的</a:t>
            </a:r>
            <a:r>
              <a:rPr lang="zh-CN" altLang="en-US" dirty="0" smtClean="0"/>
              <a:t>质量</a:t>
            </a:r>
            <a:r>
              <a:rPr lang="zh-CN" altLang="en-US" dirty="0"/>
              <a:t>；而移相法没有对滤波器的严格的要求，但电路复杂，对移相网络的要求也比较高。本 题中在频率低端产</a:t>
            </a:r>
            <a:r>
              <a:rPr lang="zh-CN" altLang="en-US" dirty="0" smtClean="0"/>
              <a:t>生</a:t>
            </a:r>
            <a:r>
              <a:rPr lang="en-US" altLang="zh-CN" dirty="0" smtClean="0"/>
              <a:t>SSB</a:t>
            </a:r>
            <a:r>
              <a:rPr lang="zh-CN" altLang="en-US" dirty="0" smtClean="0"/>
              <a:t>信</a:t>
            </a:r>
            <a:r>
              <a:rPr lang="zh-CN" altLang="en-US" dirty="0"/>
              <a:t>号，再用混频的方法将其搬移到射频上，主要是因为在频率低 端产</a:t>
            </a:r>
            <a:r>
              <a:rPr lang="zh-CN" altLang="en-US" dirty="0" smtClean="0"/>
              <a:t>生</a:t>
            </a:r>
            <a:r>
              <a:rPr lang="en-US" altLang="zh-CN" dirty="0" smtClean="0"/>
              <a:t>SSB</a:t>
            </a:r>
            <a:r>
              <a:rPr lang="zh-CN" altLang="en-US" dirty="0" smtClean="0"/>
              <a:t>信</a:t>
            </a:r>
            <a:r>
              <a:rPr lang="zh-CN" altLang="en-US" dirty="0"/>
              <a:t>号时，其对滤波器的要求比在频率高端更容易满足。 </a:t>
            </a:r>
            <a:r>
              <a:rPr lang="en-US" altLang="zh-CN" dirty="0" smtClean="0"/>
              <a:t/>
            </a:r>
            <a:br>
              <a:rPr lang="en-US" altLang="zh-CN" dirty="0" smtClean="0"/>
            </a:br>
            <a:r>
              <a:rPr lang="en-US" altLang="zh-CN" dirty="0" smtClean="0"/>
              <a:t>        </a:t>
            </a:r>
            <a:r>
              <a:rPr lang="zh-CN" altLang="en-US" b="1" dirty="0" smtClean="0"/>
              <a:t>３</a:t>
            </a:r>
            <a:r>
              <a:rPr lang="zh-CN" altLang="en-US" b="1" dirty="0"/>
              <a:t>．其他混频电路 </a:t>
            </a:r>
            <a:r>
              <a:rPr lang="en-US" altLang="zh-CN" dirty="0" smtClean="0"/>
              <a:t/>
            </a:r>
            <a:br>
              <a:rPr lang="en-US" altLang="zh-CN" dirty="0" smtClean="0"/>
            </a:br>
            <a:r>
              <a:rPr lang="en-US" altLang="zh-CN" dirty="0"/>
              <a:t> </a:t>
            </a:r>
            <a:r>
              <a:rPr lang="en-US" altLang="zh-CN" dirty="0" smtClean="0"/>
              <a:t>       </a:t>
            </a:r>
            <a:r>
              <a:rPr lang="zh-CN" altLang="en-US" dirty="0" smtClean="0"/>
              <a:t>除</a:t>
            </a:r>
            <a:r>
              <a:rPr lang="zh-CN" altLang="en-US" dirty="0"/>
              <a:t>了以上介绍的晶体管混频电路和二极管混频电路以外，第五章介绍的频谱线性搬</a:t>
            </a:r>
            <a:r>
              <a:rPr lang="zh-CN" altLang="en-US" dirty="0" smtClean="0"/>
              <a:t>移电</a:t>
            </a:r>
            <a:r>
              <a:rPr lang="zh-CN" altLang="en-US" dirty="0"/>
              <a:t>路均可完成混频功能</a:t>
            </a:r>
            <a:r>
              <a:rPr lang="zh-CN" altLang="en-US" dirty="0" smtClean="0"/>
              <a:t>。</a:t>
            </a:r>
            <a:r>
              <a:rPr lang="zh-CN" altLang="en-US" dirty="0"/>
              <a:t/>
            </a:r>
            <a:br>
              <a:rPr lang="zh-CN" altLang="en-US" dirty="0"/>
            </a:br>
            <a:endParaRPr lang="zh-CN" altLang="en-US" dirty="0"/>
          </a:p>
        </p:txBody>
      </p:sp>
    </p:spTree>
    <p:extLst>
      <p:ext uri="{BB962C8B-B14F-4D97-AF65-F5344CB8AC3E}">
        <p14:creationId xmlns:p14="http://schemas.microsoft.com/office/powerpoint/2010/main" val="19122196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smtClean="0"/>
              <a:t>图</a:t>
            </a:r>
            <a:r>
              <a:rPr lang="en-US" altLang="zh-CN" dirty="0" smtClean="0"/>
              <a:t>6-66</a:t>
            </a:r>
            <a:r>
              <a:rPr lang="zh-CN" altLang="en-US" dirty="0" smtClean="0"/>
              <a:t>是</a:t>
            </a:r>
            <a:r>
              <a:rPr lang="zh-CN" altLang="en-US" dirty="0"/>
              <a:t>一差分对混频器。差分对电路的分析已在第五章</a:t>
            </a:r>
            <a:r>
              <a:rPr lang="zh-CN" altLang="en-US" dirty="0" smtClean="0"/>
              <a:t>给出</a:t>
            </a:r>
            <a:r>
              <a:rPr lang="zh-CN" altLang="en-US" dirty="0"/>
              <a:t>，读者可按第五章的分析方法进行分析。它可以用分立元件组成，也可以用模拟乘法器 组成。</a:t>
            </a:r>
            <a:r>
              <a:rPr lang="zh-CN" altLang="en-US" dirty="0" smtClean="0"/>
              <a:t>图</a:t>
            </a:r>
            <a:r>
              <a:rPr lang="en-US" altLang="zh-CN" dirty="0" smtClean="0"/>
              <a:t>6-66</a:t>
            </a:r>
            <a:r>
              <a:rPr lang="zh-CN" altLang="en-US" dirty="0" smtClean="0"/>
              <a:t>电</a:t>
            </a:r>
            <a:r>
              <a:rPr lang="zh-CN" altLang="en-US" dirty="0"/>
              <a:t>路的输入信号频率允许高</a:t>
            </a:r>
            <a:r>
              <a:rPr lang="zh-CN" altLang="en-US" dirty="0" smtClean="0"/>
              <a:t>达</a:t>
            </a:r>
            <a:r>
              <a:rPr lang="en-US" altLang="zh-CN" dirty="0" smtClean="0"/>
              <a:t>120MHz</a:t>
            </a:r>
            <a:r>
              <a:rPr lang="zh-CN" altLang="en-US" dirty="0" smtClean="0"/>
              <a:t>，</a:t>
            </a:r>
            <a:r>
              <a:rPr lang="zh-CN" altLang="en-US" dirty="0"/>
              <a:t>变频增益</a:t>
            </a:r>
            <a:r>
              <a:rPr lang="zh-CN" altLang="en-US" dirty="0" smtClean="0"/>
              <a:t>约</a:t>
            </a:r>
            <a:r>
              <a:rPr lang="en-US" altLang="zh-CN" dirty="0" smtClean="0"/>
              <a:t>30dB</a:t>
            </a:r>
            <a:r>
              <a:rPr lang="zh-CN" altLang="en-US" dirty="0" smtClean="0"/>
              <a:t>，</a:t>
            </a:r>
            <a:r>
              <a:rPr lang="zh-CN" altLang="en-US" dirty="0"/>
              <a:t>用模拟乘法器 完成混频功能的如</a:t>
            </a:r>
            <a:r>
              <a:rPr lang="zh-CN" altLang="en-US" dirty="0" smtClean="0"/>
              <a:t>图</a:t>
            </a:r>
            <a:r>
              <a:rPr lang="en-US" altLang="zh-CN" dirty="0" smtClean="0"/>
              <a:t>6-67</a:t>
            </a:r>
            <a:r>
              <a:rPr lang="zh-CN" altLang="en-US" dirty="0" smtClean="0"/>
              <a:t>所</a:t>
            </a:r>
            <a:r>
              <a:rPr lang="zh-CN" altLang="en-US" dirty="0"/>
              <a:t>示。</a:t>
            </a:r>
            <a:r>
              <a:rPr lang="zh-CN" altLang="en-US" dirty="0" smtClean="0"/>
              <a:t>图</a:t>
            </a:r>
            <a:r>
              <a:rPr lang="en-US" altLang="zh-CN" dirty="0" smtClean="0"/>
              <a:t>6-67</a:t>
            </a:r>
            <a:r>
              <a:rPr lang="zh-CN" altLang="en-US" dirty="0" smtClean="0"/>
              <a:t>（ </a:t>
            </a:r>
            <a:r>
              <a:rPr lang="en-US" altLang="zh-CN" dirty="0" smtClean="0"/>
              <a:t>a</a:t>
            </a:r>
            <a:r>
              <a:rPr lang="zh-CN" altLang="en-US" dirty="0" smtClean="0"/>
              <a:t>）</a:t>
            </a:r>
            <a:r>
              <a:rPr lang="zh-CN" altLang="en-US" dirty="0"/>
              <a:t>是用 </a:t>
            </a:r>
            <a:r>
              <a:rPr lang="en-US" altLang="zh-CN" dirty="0" smtClean="0"/>
              <a:t>XCC</a:t>
            </a:r>
            <a:r>
              <a:rPr lang="zh-CN" altLang="en-US" dirty="0" smtClean="0"/>
              <a:t>型</a:t>
            </a:r>
            <a:r>
              <a:rPr lang="zh-CN" altLang="en-US" dirty="0"/>
              <a:t>构成的宽带混频器。由于乘法 器的输出电压不含有信号频率分量，从而降低了对带通滤波器的要求。用带通滤波器取出 差频（或和频）即可得混频输出。图中输入变压器是用磁环绕制的平衡 不平衡宽带变压 器，加负载电</a:t>
            </a:r>
            <a:r>
              <a:rPr lang="zh-CN" altLang="en-US" dirty="0" smtClean="0"/>
              <a:t>阻</a:t>
            </a:r>
            <a:r>
              <a:rPr lang="en-US" altLang="zh-CN" dirty="0" smtClean="0"/>
              <a:t>200</a:t>
            </a:r>
            <a:r>
              <a:rPr lang="el-GR" altLang="zh-CN" dirty="0" smtClean="0"/>
              <a:t>Ω </a:t>
            </a:r>
            <a:r>
              <a:rPr lang="zh-CN" altLang="en-US" dirty="0"/>
              <a:t>以后，其带宽可</a:t>
            </a:r>
            <a:r>
              <a:rPr lang="zh-CN" altLang="en-US" dirty="0" smtClean="0"/>
              <a:t>达</a:t>
            </a:r>
            <a:r>
              <a:rPr lang="en-US" altLang="zh-CN" dirty="0" smtClean="0"/>
              <a:t>0.5~30MHz</a:t>
            </a:r>
            <a:r>
              <a:rPr lang="zh-CN" altLang="en-US" dirty="0" smtClean="0"/>
              <a:t>。</a:t>
            </a:r>
            <a:r>
              <a:rPr lang="en-US" altLang="zh-CN" dirty="0" smtClean="0"/>
              <a:t>XCC</a:t>
            </a:r>
            <a:r>
              <a:rPr lang="zh-CN" altLang="en-US" dirty="0" smtClean="0"/>
              <a:t>型</a:t>
            </a:r>
            <a:r>
              <a:rPr lang="zh-CN" altLang="en-US" dirty="0"/>
              <a:t>乘法器负载电阻单边为 </a:t>
            </a:r>
            <a:r>
              <a:rPr lang="en-US" altLang="zh-CN" dirty="0" smtClean="0"/>
              <a:t>300</a:t>
            </a:r>
            <a:r>
              <a:rPr lang="el-GR" altLang="zh-CN" dirty="0" smtClean="0"/>
              <a:t>Ω</a:t>
            </a:r>
            <a:r>
              <a:rPr lang="zh-CN" altLang="el-GR" dirty="0"/>
              <a:t>，</a:t>
            </a:r>
            <a:r>
              <a:rPr lang="zh-CN" altLang="en-US" dirty="0"/>
              <a:t>带宽</a:t>
            </a:r>
            <a:r>
              <a:rPr lang="zh-CN" altLang="en-US" dirty="0" smtClean="0"/>
              <a:t>为</a:t>
            </a:r>
            <a:r>
              <a:rPr lang="en-US" altLang="zh-CN" dirty="0" smtClean="0"/>
              <a:t>0~30MHz</a:t>
            </a:r>
            <a:r>
              <a:rPr lang="zh-CN" altLang="en-US" dirty="0" smtClean="0"/>
              <a:t>，</a:t>
            </a:r>
            <a:r>
              <a:rPr lang="zh-CN" altLang="en-US" dirty="0"/>
              <a:t>因此，该电路为宽带混频器。</a:t>
            </a:r>
          </a:p>
        </p:txBody>
      </p:sp>
    </p:spTree>
    <p:extLst>
      <p:ext uri="{BB962C8B-B14F-4D97-AF65-F5344CB8AC3E}">
        <p14:creationId xmlns:p14="http://schemas.microsoft.com/office/powerpoint/2010/main" val="32252456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609" y="1400556"/>
            <a:ext cx="7566782" cy="4024884"/>
          </a:xfrm>
          <a:prstGeom prst="rect">
            <a:avLst/>
          </a:prstGeom>
        </p:spPr>
      </p:pic>
      <p:sp>
        <p:nvSpPr>
          <p:cNvPr id="4" name="矩形 3"/>
          <p:cNvSpPr/>
          <p:nvPr/>
        </p:nvSpPr>
        <p:spPr>
          <a:xfrm>
            <a:off x="2660258" y="5749686"/>
            <a:ext cx="3823483" cy="461665"/>
          </a:xfrm>
          <a:prstGeom prst="rect">
            <a:avLst/>
          </a:prstGeom>
        </p:spPr>
        <p:txBody>
          <a:bodyPr wrap="none">
            <a:spAutoFit/>
          </a:bodyPr>
          <a:lstStyle/>
          <a:p>
            <a:pPr algn="ctr"/>
            <a:r>
              <a:rPr lang="zh-CN" altLang="en-US" sz="2400" dirty="0" smtClean="0"/>
              <a:t>图</a:t>
            </a:r>
            <a:r>
              <a:rPr lang="en-US" altLang="zh-CN" sz="2400" dirty="0" smtClean="0"/>
              <a:t>6-66</a:t>
            </a:r>
            <a:r>
              <a:rPr lang="zh-CN" altLang="en-US" sz="2400" dirty="0"/>
              <a:t>　差分对混频器线路</a:t>
            </a:r>
          </a:p>
        </p:txBody>
      </p:sp>
    </p:spTree>
    <p:extLst>
      <p:ext uri="{BB962C8B-B14F-4D97-AF65-F5344CB8AC3E}">
        <p14:creationId xmlns:p14="http://schemas.microsoft.com/office/powerpoint/2010/main" val="1373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a:t>
                </a:r>
                <a:r>
                  <a:rPr lang="zh-CN" altLang="en-US" sz="3200" b="1" dirty="0" smtClean="0"/>
                  <a:t>第</a:t>
                </a:r>
                <a:r>
                  <a:rPr lang="zh-CN" altLang="en-US" sz="3200" b="1" dirty="0"/>
                  <a:t>一节　振 幅 调 </a:t>
                </a:r>
                <a:r>
                  <a:rPr lang="zh-CN" altLang="en-US" sz="3200" b="1" dirty="0" smtClean="0"/>
                  <a:t>制</a:t>
                </a:r>
                <a:r>
                  <a:rPr lang="en-US" altLang="zh-CN" sz="3200" b="1" dirty="0" smtClean="0"/>
                  <a:t/>
                </a:r>
                <a:br>
                  <a:rPr lang="en-US" altLang="zh-CN" sz="3200" b="1" dirty="0" smtClean="0"/>
                </a:br>
                <a:r>
                  <a:rPr lang="zh-CN" altLang="en-US" b="1" dirty="0"/>
                  <a:t>一、振幅调制信号分析</a:t>
                </a:r>
                <a:r>
                  <a:rPr lang="zh-CN" altLang="en-US" sz="3200" b="1" dirty="0"/>
                  <a:t/>
                </a:r>
                <a:br>
                  <a:rPr lang="zh-CN" altLang="en-US" sz="3200" b="1" dirty="0"/>
                </a:br>
                <a:r>
                  <a:rPr lang="zh-CN" altLang="en-US" sz="3200" b="1" dirty="0" smtClean="0"/>
                  <a:t>     </a:t>
                </a:r>
                <a:r>
                  <a:rPr lang="zh-CN" altLang="en-US" b="1" dirty="0" smtClean="0"/>
                  <a:t>１</a:t>
                </a:r>
                <a:r>
                  <a:rPr lang="zh-CN" altLang="en-US" b="1" dirty="0"/>
                  <a:t>．调幅信号分析 </a:t>
                </a:r>
                <a:r>
                  <a:rPr lang="en-US" altLang="zh-CN" dirty="0" smtClean="0"/>
                  <a:t/>
                </a:r>
                <a:br>
                  <a:rPr lang="en-US" altLang="zh-CN" dirty="0" smtClean="0"/>
                </a:br>
                <a:r>
                  <a:rPr lang="en-US" altLang="zh-CN" dirty="0"/>
                  <a:t> </a:t>
                </a:r>
                <a:r>
                  <a:rPr lang="en-US" altLang="zh-CN" dirty="0" smtClean="0"/>
                  <a:t>      </a:t>
                </a:r>
                <a:r>
                  <a:rPr lang="zh-CN" altLang="en-US" dirty="0" smtClean="0"/>
                  <a:t>１</a:t>
                </a:r>
                <a:r>
                  <a:rPr lang="zh-CN" altLang="en-US" dirty="0"/>
                  <a:t>）表达式及波形 </a:t>
                </a:r>
                <a:r>
                  <a:rPr lang="en-US" altLang="zh-CN" dirty="0" smtClean="0"/>
                  <a:t/>
                </a:r>
                <a:br>
                  <a:rPr lang="en-US" altLang="zh-CN" dirty="0" smtClean="0"/>
                </a:br>
                <a:r>
                  <a:rPr lang="en-US" altLang="zh-CN" dirty="0" smtClean="0"/>
                  <a:t>        </a:t>
                </a:r>
                <a:r>
                  <a:rPr lang="zh-CN" altLang="en-US" dirty="0" smtClean="0"/>
                  <a:t>设</a:t>
                </a:r>
                <a:r>
                  <a:rPr lang="zh-CN" altLang="en-US" dirty="0"/>
                  <a:t>载波电压</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调</a:t>
                </a:r>
                <a:r>
                  <a:rPr lang="zh-CN" altLang="en-US" dirty="0"/>
                  <a:t>制电压</a:t>
                </a:r>
                <a:r>
                  <a:rPr lang="zh-CN" altLang="en-US" dirty="0" smtClean="0"/>
                  <a:t>为</a:t>
                </a:r>
                <a:r>
                  <a:rPr lang="en-US" altLang="zh-CN" dirty="0" smtClean="0"/>
                  <a:t/>
                </a:r>
                <a:br>
                  <a:rPr lang="en-US" altLang="zh-CN" dirty="0" smtClean="0"/>
                </a:br>
                <a:r>
                  <a:rPr lang="en-US" altLang="zh-CN" dirty="0"/>
                  <a:t/>
                </a:r>
                <a:br>
                  <a:rPr lang="en-US" altLang="zh-CN" dirty="0"/>
                </a:br>
                <a:r>
                  <a:rPr lang="zh-CN" altLang="en-US" dirty="0"/>
                  <a:t>通常满足： </a:t>
                </a:r>
                <a:r>
                  <a:rPr lang="el-GR" altLang="zh-CN" dirty="0" smtClean="0"/>
                  <a:t>ω</a:t>
                </a:r>
                <a:r>
                  <a:rPr lang="en-US" altLang="zh-CN" baseline="-25000" dirty="0" smtClean="0"/>
                  <a:t>c</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l-GR" altLang="zh-CN" dirty="0"/>
                  <a:t> Ω </a:t>
                </a:r>
                <a:r>
                  <a:rPr lang="zh-CN" altLang="el-GR" dirty="0"/>
                  <a:t>，</a:t>
                </a:r>
                <a:r>
                  <a:rPr lang="zh-CN" altLang="en-US" dirty="0"/>
                  <a:t>这</a:t>
                </a:r>
                <a:r>
                  <a:rPr lang="zh-CN" altLang="en-US" dirty="0" smtClean="0"/>
                  <a:t>里</a:t>
                </a:r>
                <a:r>
                  <a:rPr lang="el-GR" altLang="zh-CN" dirty="0"/>
                  <a:t>ω</a:t>
                </a:r>
                <a:r>
                  <a:rPr lang="en-US" altLang="zh-CN" baseline="-25000" dirty="0" smtClean="0"/>
                  <a:t>c</a:t>
                </a:r>
                <a:r>
                  <a:rPr lang="zh-CN" altLang="en-US" dirty="0" smtClean="0"/>
                  <a:t>和</a:t>
                </a:r>
                <a:r>
                  <a:rPr lang="el-GR" altLang="zh-CN" dirty="0" smtClean="0"/>
                  <a:t>Ω</a:t>
                </a:r>
                <a:r>
                  <a:rPr lang="zh-CN" altLang="en-US" dirty="0"/>
                  <a:t>分别是载波信号与调制信号的角频率，其对应的频率分</a:t>
                </a:r>
                <a:r>
                  <a:rPr lang="zh-CN" altLang="en-US" dirty="0" smtClean="0"/>
                  <a:t>别为</a:t>
                </a:r>
                <a:r>
                  <a:rPr lang="en-US" altLang="zh-CN" dirty="0"/>
                  <a:t>F</a:t>
                </a:r>
                <a:r>
                  <a:rPr lang="en-US" altLang="zh-CN" baseline="-25000" dirty="0"/>
                  <a:t>c</a:t>
                </a:r>
                <a:r>
                  <a:rPr lang="zh-CN" altLang="en-US" dirty="0"/>
                  <a:t>＝ </a:t>
                </a:r>
                <a:r>
                  <a:rPr lang="el-GR" altLang="zh-CN" dirty="0"/>
                  <a:t>ω</a:t>
                </a:r>
                <a:r>
                  <a:rPr lang="en-US" altLang="zh-CN" baseline="-25000" dirty="0"/>
                  <a:t>c</a:t>
                </a:r>
                <a:r>
                  <a:rPr lang="en-US" altLang="zh-CN" dirty="0"/>
                  <a:t>/(2</a:t>
                </a:r>
                <a:r>
                  <a:rPr lang="el-GR" altLang="zh-CN" dirty="0"/>
                  <a:t>π</a:t>
                </a:r>
                <a:r>
                  <a:rPr lang="en-US" altLang="zh-CN" dirty="0"/>
                  <a:t>)</a:t>
                </a:r>
                <a:r>
                  <a:rPr lang="zh-CN" altLang="en-US" dirty="0" smtClean="0"/>
                  <a:t>和</a:t>
                </a:r>
                <a:r>
                  <a:rPr lang="zh-CN" altLang="en-US" dirty="0"/>
                  <a:t/>
                </a:r>
                <a:br>
                  <a:rPr lang="zh-CN" altLang="en-US" dirty="0"/>
                </a:br>
                <a:r>
                  <a:rPr lang="el-GR" altLang="zh-CN" dirty="0" smtClean="0"/>
                  <a:t/>
                </a:r>
                <a:br>
                  <a:rPr lang="el-GR" altLang="zh-CN" dirty="0" smtClean="0"/>
                </a:br>
                <a:r>
                  <a:rPr lang="zh-CN" altLang="en-US" dirty="0"/>
                  <a:t/>
                </a:r>
                <a:br>
                  <a:rPr lang="zh-CN" altLang="en-US" dirty="0"/>
                </a:br>
                <a:r>
                  <a:rPr lang="el-GR" altLang="zh-CN" dirty="0"/>
                  <a:t/>
                </a:r>
                <a:br>
                  <a:rPr lang="el-GR" altLang="zh-CN" dirty="0"/>
                </a:br>
                <a:r>
                  <a:rPr lang="zh-CN" altLang="en-US" dirty="0"/>
                  <a:t/>
                </a:r>
                <a:br>
                  <a:rPr lang="zh-CN" altLang="en-US" dirty="0"/>
                </a:br>
                <a:r>
                  <a:rPr lang="zh-CN" altLang="en-US" dirty="0"/>
                  <a:t/>
                </a:r>
                <a:br>
                  <a:rPr lang="zh-CN" altLang="en-US" dirty="0"/>
                </a:br>
                <a:r>
                  <a:rPr lang="zh-CN" altLang="en-US" sz="3200" b="1" dirty="0"/>
                  <a:t/>
                </a:r>
                <a:br>
                  <a:rPr lang="zh-CN" altLang="en-US" sz="3200" b="1" dirty="0"/>
                </a:br>
                <a:endParaRPr lang="zh-CN" altLang="en-US" sz="3200" b="1"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468" b="-1053"/>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373502" y="3605049"/>
            <a:ext cx="2154988" cy="663074"/>
          </a:xfrm>
          <a:prstGeom prst="rect">
            <a:avLst/>
          </a:prstGeom>
        </p:spPr>
      </p:pic>
      <p:pic>
        <p:nvPicPr>
          <p:cNvPr id="5" name="图片 4"/>
          <p:cNvPicPr>
            <a:picLocks noChangeAspect="1"/>
          </p:cNvPicPr>
          <p:nvPr/>
        </p:nvPicPr>
        <p:blipFill>
          <a:blip r:embed="rId4"/>
          <a:stretch>
            <a:fillRect/>
          </a:stretch>
        </p:blipFill>
        <p:spPr>
          <a:xfrm>
            <a:off x="3326610" y="4691620"/>
            <a:ext cx="2111022" cy="605159"/>
          </a:xfrm>
          <a:prstGeom prst="rect">
            <a:avLst/>
          </a:prstGeom>
        </p:spPr>
      </p:pic>
    </p:spTree>
    <p:extLst>
      <p:ext uri="{BB962C8B-B14F-4D97-AF65-F5344CB8AC3E}">
        <p14:creationId xmlns:p14="http://schemas.microsoft.com/office/powerpoint/2010/main" val="2632358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与 </a:t>
            </a:r>
            <a:r>
              <a:rPr lang="en-US" altLang="zh-CN" dirty="0"/>
              <a:t>AM</a:t>
            </a:r>
            <a:r>
              <a:rPr lang="zh-CN" altLang="en-US" dirty="0"/>
              <a:t>波</a:t>
            </a:r>
            <a:r>
              <a:rPr lang="zh-CN" altLang="en-US" dirty="0" smtClean="0"/>
              <a:t>相比，</a:t>
            </a:r>
            <a:r>
              <a:rPr lang="zh-CN" altLang="en-US" dirty="0"/>
              <a:t>它有如下特点</a:t>
            </a:r>
            <a:r>
              <a:rPr lang="zh-CN" altLang="en-US" dirty="0" smtClean="0"/>
              <a:t>：</a:t>
            </a:r>
            <a:r>
              <a:rPr lang="en-US" altLang="zh-CN" dirty="0" smtClean="0"/>
              <a:t/>
            </a:r>
            <a:br>
              <a:rPr lang="en-US" altLang="zh-CN" dirty="0" smtClean="0"/>
            </a:br>
            <a:r>
              <a:rPr lang="en-US" altLang="zh-CN" dirty="0" smtClean="0"/>
              <a:t>      </a:t>
            </a:r>
            <a:r>
              <a:rPr lang="zh-CN" altLang="en-US" dirty="0" smtClean="0"/>
              <a:t>（ </a:t>
            </a:r>
            <a:r>
              <a:rPr lang="zh-CN" altLang="en-US" dirty="0"/>
              <a:t>１）包络不同。普通调幅信号波的包络正比于调制信</a:t>
            </a:r>
            <a:r>
              <a:rPr lang="zh-CN" altLang="en-US" dirty="0" smtClean="0"/>
              <a:t>号</a:t>
            </a:r>
            <a:r>
              <a:rPr lang="en-US" altLang="zh-CN" i="1" dirty="0" smtClean="0"/>
              <a:t>f</a:t>
            </a:r>
            <a:r>
              <a:rPr lang="en-US" altLang="zh-CN" dirty="0" smtClean="0"/>
              <a:t>(t)</a:t>
            </a:r>
            <a:r>
              <a:rPr lang="zh-CN" altLang="en-US" dirty="0" smtClean="0"/>
              <a:t>的</a:t>
            </a:r>
            <a:r>
              <a:rPr lang="zh-CN" altLang="en-US" dirty="0"/>
              <a:t>波形，而双边带波的</a:t>
            </a:r>
            <a:r>
              <a:rPr lang="zh-CN" altLang="en-US" dirty="0" smtClean="0"/>
              <a:t>包络</a:t>
            </a:r>
            <a:r>
              <a:rPr lang="zh-CN" altLang="en-US" dirty="0"/>
              <a:t>则正比</a:t>
            </a:r>
            <a:r>
              <a:rPr lang="zh-CN" altLang="en-US" dirty="0" smtClean="0"/>
              <a:t>于</a:t>
            </a:r>
            <a:r>
              <a:rPr lang="en-US" altLang="zh-CN" dirty="0" smtClean="0"/>
              <a:t>|</a:t>
            </a:r>
            <a:r>
              <a:rPr lang="en-US" altLang="zh-CN" i="1" dirty="0"/>
              <a:t> f</a:t>
            </a:r>
            <a:r>
              <a:rPr lang="en-US" altLang="zh-CN" dirty="0"/>
              <a:t>(t) </a:t>
            </a:r>
            <a:r>
              <a:rPr lang="en-US" altLang="zh-CN" dirty="0" smtClean="0"/>
              <a:t>|</a:t>
            </a:r>
            <a:r>
              <a:rPr lang="zh-CN" altLang="en-US" dirty="0" smtClean="0"/>
              <a:t>。</a:t>
            </a:r>
            <a:r>
              <a:rPr lang="zh-CN" altLang="en-US" dirty="0"/>
              <a:t>例如</a:t>
            </a:r>
            <a:br>
              <a:rPr lang="zh-CN" altLang="en-US" dirty="0"/>
            </a:br>
            <a:r>
              <a:rPr lang="en-US" altLang="zh-CN" dirty="0" smtClean="0"/>
              <a:t>g(t)</a:t>
            </a:r>
            <a:r>
              <a:rPr lang="zh-CN" altLang="en-US" dirty="0" smtClean="0"/>
              <a:t>＝ </a:t>
            </a:r>
            <a:r>
              <a:rPr lang="en-US" altLang="zh-CN" dirty="0" smtClean="0"/>
              <a:t>kcos</a:t>
            </a:r>
            <a:r>
              <a:rPr lang="el-GR" altLang="zh-CN" dirty="0" smtClean="0"/>
              <a:t>Ω</a:t>
            </a:r>
            <a:r>
              <a:rPr lang="en-US" altLang="zh-CN" dirty="0" smtClean="0"/>
              <a:t>t</a:t>
            </a:r>
            <a:r>
              <a:rPr lang="zh-CN" altLang="en-US" dirty="0" smtClean="0"/>
              <a:t> </a:t>
            </a:r>
            <a:r>
              <a:rPr lang="zh-CN" altLang="en-US" dirty="0"/>
              <a:t>，它具有正、负两个半周，所形成的双边带信号</a:t>
            </a:r>
            <a:r>
              <a:rPr lang="zh-CN" altLang="en-US" dirty="0" smtClean="0"/>
              <a:t>的包</a:t>
            </a:r>
            <a:r>
              <a:rPr lang="zh-CN" altLang="en-US" dirty="0"/>
              <a:t>络</a:t>
            </a:r>
            <a:r>
              <a:rPr lang="zh-CN" altLang="en-US" dirty="0" smtClean="0"/>
              <a:t>为</a:t>
            </a:r>
            <a:r>
              <a:rPr lang="en-US" altLang="zh-CN" dirty="0" smtClean="0"/>
              <a:t>|</a:t>
            </a:r>
            <a:r>
              <a:rPr lang="zh-CN" altLang="en-US" dirty="0" smtClean="0"/>
              <a:t> </a:t>
            </a:r>
            <a:r>
              <a:rPr lang="en-US" altLang="zh-CN" dirty="0" smtClean="0"/>
              <a:t>cos</a:t>
            </a:r>
            <a:r>
              <a:rPr lang="el-GR" altLang="zh-CN" dirty="0"/>
              <a:t>Ω</a:t>
            </a:r>
            <a:r>
              <a:rPr lang="en-US" altLang="zh-CN" dirty="0"/>
              <a:t>t</a:t>
            </a:r>
            <a:r>
              <a:rPr lang="zh-CN" altLang="en-US" dirty="0"/>
              <a:t> </a:t>
            </a:r>
            <a:r>
              <a:rPr lang="en-US" altLang="zh-CN" dirty="0" smtClean="0"/>
              <a:t>|</a:t>
            </a:r>
            <a:r>
              <a:rPr lang="zh-CN" altLang="en-US" dirty="0" smtClean="0"/>
              <a:t>。</a:t>
            </a:r>
            <a:r>
              <a:rPr lang="zh-CN" altLang="en-US" dirty="0"/>
              <a:t>当调制信号为零时，</a:t>
            </a:r>
            <a:r>
              <a:rPr lang="zh-CN" altLang="en-US" dirty="0" smtClean="0"/>
              <a:t>即</a:t>
            </a:r>
            <a:r>
              <a:rPr lang="en-US" altLang="zh-CN" dirty="0"/>
              <a:t>cos</a:t>
            </a:r>
            <a:r>
              <a:rPr lang="el-GR" altLang="zh-CN" dirty="0"/>
              <a:t>Ω</a:t>
            </a:r>
            <a:r>
              <a:rPr lang="en-US" altLang="zh-CN" dirty="0" smtClean="0"/>
              <a:t>t</a:t>
            </a:r>
            <a:r>
              <a:rPr lang="zh-CN" altLang="en-US" dirty="0" smtClean="0"/>
              <a:t>＝</a:t>
            </a:r>
            <a:r>
              <a:rPr lang="en-US" altLang="zh-CN" dirty="0" smtClean="0"/>
              <a:t>0</a:t>
            </a:r>
            <a:r>
              <a:rPr lang="zh-CN" altLang="en-US" dirty="0" smtClean="0"/>
              <a:t>，</a:t>
            </a:r>
            <a:r>
              <a:rPr lang="en-US" altLang="zh-CN" dirty="0" smtClean="0"/>
              <a:t>DSB</a:t>
            </a:r>
            <a:r>
              <a:rPr lang="zh-CN" altLang="en-US" dirty="0" smtClean="0"/>
              <a:t>波</a:t>
            </a:r>
            <a:r>
              <a:rPr lang="zh-CN" altLang="en-US" dirty="0"/>
              <a:t>的幅度也为零。</a:t>
            </a:r>
          </a:p>
        </p:txBody>
      </p:sp>
    </p:spTree>
    <p:extLst>
      <p:ext uri="{BB962C8B-B14F-4D97-AF65-F5344CB8AC3E}">
        <p14:creationId xmlns:p14="http://schemas.microsoft.com/office/powerpoint/2010/main" val="424164302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图</a:t>
            </a:r>
            <a:r>
              <a:rPr lang="en-US" altLang="zh-CN" dirty="0" smtClean="0"/>
              <a:t>6-67</a:t>
            </a:r>
            <a:r>
              <a:rPr lang="zh-CN" altLang="en-US" dirty="0" smtClean="0"/>
              <a:t>（ </a:t>
            </a:r>
            <a:r>
              <a:rPr lang="en-US" altLang="zh-CN" dirty="0" smtClean="0"/>
              <a:t>b</a:t>
            </a:r>
            <a:r>
              <a:rPr lang="zh-CN" altLang="en-US" dirty="0" smtClean="0"/>
              <a:t>）</a:t>
            </a:r>
            <a:r>
              <a:rPr lang="zh-CN" altLang="en-US" dirty="0"/>
              <a:t>是用 </a:t>
            </a:r>
            <a:r>
              <a:rPr lang="en-US" altLang="zh-CN" dirty="0" smtClean="0"/>
              <a:t>MC1596G</a:t>
            </a:r>
            <a:r>
              <a:rPr lang="zh-CN" altLang="en-US" dirty="0" smtClean="0"/>
              <a:t>构</a:t>
            </a:r>
            <a:r>
              <a:rPr lang="zh-CN" altLang="en-US" dirty="0"/>
              <a:t>成的混频器，具有宽频带输入，其输出调谐</a:t>
            </a:r>
            <a:r>
              <a:rPr lang="zh-CN" altLang="en-US" dirty="0" smtClean="0"/>
              <a:t>在</a:t>
            </a:r>
            <a:r>
              <a:rPr lang="en-US" altLang="zh-CN" dirty="0" smtClean="0"/>
              <a:t>9MHz</a:t>
            </a:r>
            <a:r>
              <a:rPr lang="zh-CN" altLang="en-US" dirty="0" smtClean="0"/>
              <a:t>，</a:t>
            </a:r>
            <a:r>
              <a:rPr lang="zh-CN" altLang="en-US" dirty="0"/>
              <a:t>回路带宽</a:t>
            </a:r>
            <a:r>
              <a:rPr lang="zh-CN" altLang="en-US" dirty="0" smtClean="0"/>
              <a:t>为</a:t>
            </a:r>
            <a:r>
              <a:rPr lang="en-US" altLang="zh-CN" dirty="0" smtClean="0"/>
              <a:t>450kHz</a:t>
            </a:r>
            <a:r>
              <a:rPr lang="zh-CN" altLang="en-US" dirty="0" smtClean="0"/>
              <a:t>，</a:t>
            </a:r>
            <a:r>
              <a:rPr lang="zh-CN" altLang="en-US" dirty="0"/>
              <a:t>本振注入电平</a:t>
            </a:r>
            <a:r>
              <a:rPr lang="zh-CN" altLang="en-US" dirty="0" smtClean="0"/>
              <a:t>为</a:t>
            </a:r>
            <a:r>
              <a:rPr lang="en-US" altLang="zh-CN" dirty="0" smtClean="0"/>
              <a:t>100mV</a:t>
            </a:r>
            <a:r>
              <a:rPr lang="zh-CN" altLang="en-US" dirty="0" smtClean="0"/>
              <a:t>，</a:t>
            </a:r>
            <a:r>
              <a:rPr lang="zh-CN" altLang="en-US" dirty="0"/>
              <a:t>信号最大电平</a:t>
            </a:r>
            <a:r>
              <a:rPr lang="zh-CN" altLang="en-US" dirty="0" smtClean="0"/>
              <a:t>约</a:t>
            </a:r>
            <a:r>
              <a:rPr lang="en-US" altLang="zh-CN" dirty="0" smtClean="0"/>
              <a:t>15mV</a:t>
            </a:r>
            <a:r>
              <a:rPr lang="zh-CN" altLang="en-US" dirty="0" smtClean="0"/>
              <a:t>。</a:t>
            </a:r>
            <a:r>
              <a:rPr lang="zh-CN" altLang="en-US" dirty="0"/>
              <a:t>对</a:t>
            </a:r>
            <a:r>
              <a:rPr lang="zh-CN" altLang="en-US" dirty="0" smtClean="0"/>
              <a:t>于</a:t>
            </a:r>
            <a:r>
              <a:rPr lang="en-US" altLang="zh-CN" dirty="0" smtClean="0"/>
              <a:t>30MHz</a:t>
            </a:r>
            <a:r>
              <a:rPr lang="zh-CN" altLang="en-US" dirty="0" smtClean="0"/>
              <a:t>信 </a:t>
            </a:r>
            <a:r>
              <a:rPr lang="zh-CN" altLang="en-US" dirty="0"/>
              <a:t>号输入</a:t>
            </a:r>
            <a:r>
              <a:rPr lang="zh-CN" altLang="en-US" dirty="0" smtClean="0"/>
              <a:t>和</a:t>
            </a:r>
            <a:r>
              <a:rPr lang="en-US" altLang="zh-CN" dirty="0" smtClean="0"/>
              <a:t>39MHz</a:t>
            </a:r>
            <a:r>
              <a:rPr lang="zh-CN" altLang="en-US" dirty="0" smtClean="0"/>
              <a:t>本</a:t>
            </a:r>
            <a:r>
              <a:rPr lang="zh-CN" altLang="en-US" dirty="0"/>
              <a:t>振输入，混频器的变频增益</a:t>
            </a:r>
            <a:r>
              <a:rPr lang="zh-CN" altLang="en-US" dirty="0" smtClean="0"/>
              <a:t>为</a:t>
            </a:r>
            <a:r>
              <a:rPr lang="en-US" altLang="zh-CN" dirty="0" smtClean="0"/>
              <a:t>13dB</a:t>
            </a:r>
            <a:r>
              <a:rPr lang="zh-CN" altLang="en-US" dirty="0" smtClean="0"/>
              <a:t>。</a:t>
            </a:r>
            <a:r>
              <a:rPr lang="zh-CN" altLang="en-US" dirty="0"/>
              <a:t>当输出信噪比</a:t>
            </a:r>
            <a:r>
              <a:rPr lang="zh-CN" altLang="en-US" dirty="0" smtClean="0"/>
              <a:t>为</a:t>
            </a:r>
            <a:r>
              <a:rPr lang="en-US" altLang="zh-CN" dirty="0" smtClean="0"/>
              <a:t>10dB</a:t>
            </a:r>
            <a:r>
              <a:rPr lang="zh-CN" altLang="en-US" dirty="0" smtClean="0"/>
              <a:t>时</a:t>
            </a:r>
            <a:r>
              <a:rPr lang="zh-CN" altLang="en-US" dirty="0"/>
              <a:t>，输入 信号灵敏度约</a:t>
            </a:r>
            <a:r>
              <a:rPr lang="zh-CN" altLang="en-US" dirty="0" smtClean="0"/>
              <a:t>为</a:t>
            </a:r>
            <a:r>
              <a:rPr lang="en-US" altLang="zh-CN" dirty="0" smtClean="0"/>
              <a:t>7.5</a:t>
            </a:r>
            <a:r>
              <a:rPr lang="el-GR" altLang="zh-CN" dirty="0" smtClean="0"/>
              <a:t>μ</a:t>
            </a:r>
            <a:r>
              <a:rPr lang="en-US" altLang="zh-CN" dirty="0" smtClean="0"/>
              <a:t>V</a:t>
            </a:r>
            <a:r>
              <a:rPr lang="zh-CN" altLang="en-US" dirty="0" smtClean="0"/>
              <a:t>。</a:t>
            </a: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36010802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8650" y="998484"/>
            <a:ext cx="7886700" cy="5743692"/>
          </a:xfrm>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4545" y="867917"/>
            <a:ext cx="4714909" cy="5289043"/>
          </a:xfrm>
          <a:prstGeom prst="rect">
            <a:avLst/>
          </a:prstGeom>
        </p:spPr>
      </p:pic>
      <p:sp>
        <p:nvSpPr>
          <p:cNvPr id="4" name="矩形 3"/>
          <p:cNvSpPr/>
          <p:nvPr/>
        </p:nvSpPr>
        <p:spPr>
          <a:xfrm>
            <a:off x="2198593" y="6287527"/>
            <a:ext cx="4746812" cy="461665"/>
          </a:xfrm>
          <a:prstGeom prst="rect">
            <a:avLst/>
          </a:prstGeom>
        </p:spPr>
        <p:txBody>
          <a:bodyPr wrap="none">
            <a:spAutoFit/>
          </a:bodyPr>
          <a:lstStyle/>
          <a:p>
            <a:pPr algn="ctr"/>
            <a:r>
              <a:rPr lang="zh-CN" altLang="en-US" sz="2400" dirty="0" smtClean="0"/>
              <a:t>图</a:t>
            </a:r>
            <a:r>
              <a:rPr lang="en-US" altLang="zh-CN" sz="2400" dirty="0" smtClean="0"/>
              <a:t>6-67</a:t>
            </a:r>
            <a:r>
              <a:rPr lang="zh-CN" altLang="en-US" sz="2400" dirty="0"/>
              <a:t>　用模拟乘法器构成混频器</a:t>
            </a:r>
          </a:p>
        </p:txBody>
      </p:sp>
    </p:spTree>
    <p:extLst>
      <p:ext uri="{BB962C8B-B14F-4D97-AF65-F5344CB8AC3E}">
        <p14:creationId xmlns:p14="http://schemas.microsoft.com/office/powerpoint/2010/main" val="6459735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lnSpc>
                    <a:spcPct val="120000"/>
                  </a:lnSpc>
                </a:pPr>
                <a:r>
                  <a:rPr lang="zh-CN" altLang="en-US" dirty="0" smtClean="0"/>
                  <a:t>        场</a:t>
                </a:r>
                <a:r>
                  <a:rPr lang="zh-CN" altLang="en-US" dirty="0"/>
                  <a:t>效应管工作频率高，其特性近似于平方律，动态范围大，非线性失真小，噪声系数 低，单向传输性能好。因此，用场效应管构成混频器，其性能好于晶体三极管混频器。图 </a:t>
                </a:r>
                <a:r>
                  <a:rPr lang="en-US" altLang="zh-CN" dirty="0" smtClean="0"/>
                  <a:t>6-68</a:t>
                </a:r>
                <a:r>
                  <a:rPr lang="zh-CN" altLang="en-US" dirty="0" smtClean="0"/>
                  <a:t>是</a:t>
                </a:r>
                <a:r>
                  <a:rPr lang="zh-CN" altLang="en-US" dirty="0"/>
                  <a:t>场效应管混频器的实际线路，其工作频率</a:t>
                </a:r>
                <a:r>
                  <a:rPr lang="zh-CN" altLang="en-US" dirty="0" smtClean="0"/>
                  <a:t>为</a:t>
                </a:r>
                <a:r>
                  <a:rPr lang="en-US" altLang="zh-CN" dirty="0" smtClean="0"/>
                  <a:t>200MHz</a:t>
                </a:r>
                <a:r>
                  <a:rPr lang="zh-CN" altLang="en-US" dirty="0" smtClean="0"/>
                  <a:t>。图</a:t>
                </a:r>
                <a:r>
                  <a:rPr lang="en-US" altLang="zh-CN" dirty="0" smtClean="0"/>
                  <a:t>6-68</a:t>
                </a:r>
                <a:r>
                  <a:rPr lang="zh-CN" altLang="en-US" dirty="0" smtClean="0"/>
                  <a:t>（ </a:t>
                </a:r>
                <a:r>
                  <a:rPr lang="en-US" altLang="zh-CN" dirty="0" smtClean="0"/>
                  <a:t>a</a:t>
                </a:r>
                <a:r>
                  <a:rPr lang="zh-CN" altLang="en-US" dirty="0" smtClean="0"/>
                  <a:t>）</a:t>
                </a:r>
                <a:r>
                  <a:rPr lang="zh-CN" altLang="en-US" dirty="0"/>
                  <a:t>中输入信号与 本振信号是同栅注入；</a:t>
                </a:r>
                <a:r>
                  <a:rPr lang="zh-CN" altLang="en-US" dirty="0" smtClean="0"/>
                  <a:t>图</a:t>
                </a:r>
                <a:r>
                  <a:rPr lang="en-US" altLang="zh-CN" dirty="0" smtClean="0"/>
                  <a:t>6-68</a:t>
                </a:r>
                <a:r>
                  <a:rPr lang="zh-CN" altLang="en-US" dirty="0" smtClean="0"/>
                  <a:t>（ </a:t>
                </a:r>
                <a:r>
                  <a:rPr lang="en-US" altLang="zh-CN" dirty="0" smtClean="0"/>
                  <a:t>b</a:t>
                </a:r>
                <a:r>
                  <a:rPr lang="zh-CN" altLang="en-US" dirty="0" smtClean="0"/>
                  <a:t>）</a:t>
                </a:r>
                <a:r>
                  <a:rPr lang="zh-CN" altLang="en-US" dirty="0"/>
                  <a:t>中本振从源极注入。漏极电路中的 </a:t>
                </a:r>
                <a:r>
                  <a:rPr lang="en-US" altLang="zh-CN" dirty="0" smtClean="0"/>
                  <a:t>L</a:t>
                </a:r>
                <a:r>
                  <a:rPr lang="en-US" altLang="zh-CN" baseline="-25000" dirty="0" smtClean="0"/>
                  <a:t>3</a:t>
                </a:r>
                <a:r>
                  <a:rPr lang="zh-CN" altLang="en-US" dirty="0" smtClean="0"/>
                  <a:t>、 </a:t>
                </a:r>
                <a:r>
                  <a:rPr lang="en-US" altLang="zh-CN" dirty="0" smtClean="0"/>
                  <a:t>C</a:t>
                </a:r>
                <a:r>
                  <a:rPr lang="en-US" altLang="zh-CN" baseline="-25000" dirty="0" smtClean="0"/>
                  <a:t>5</a:t>
                </a:r>
                <a:r>
                  <a:rPr lang="zh-CN" altLang="en-US" dirty="0" smtClean="0"/>
                  <a:t> </a:t>
                </a:r>
                <a:r>
                  <a:rPr lang="zh-CN" altLang="en-US" dirty="0"/>
                  <a:t>并联回路对</a:t>
                </a:r>
                <a:r>
                  <a:rPr lang="zh-CN" altLang="en-US" dirty="0" smtClean="0"/>
                  <a:t>本振</a:t>
                </a:r>
                <a:r>
                  <a:rPr lang="zh-CN" altLang="en-US" dirty="0"/>
                  <a:t>频率谐振，抑制本振信号输出。为了得到大的变频增益，在输入端和输出端都设置有阻 抗匹配电路，使信号源和负载</a:t>
                </a:r>
                <a:r>
                  <a:rPr lang="zh-CN" altLang="en-US" dirty="0" smtClean="0"/>
                  <a:t>的</a:t>
                </a:r>
                <a:r>
                  <a:rPr lang="en-US" altLang="zh-CN" dirty="0" smtClean="0"/>
                  <a:t>50</a:t>
                </a:r>
                <a:r>
                  <a:rPr lang="el-GR" altLang="zh-CN" dirty="0" smtClean="0"/>
                  <a:t>Ω</a:t>
                </a:r>
                <a:r>
                  <a:rPr lang="zh-CN" altLang="en-US" dirty="0"/>
                  <a:t>电阻与场效应管的输入、输出阻抗匹配。匹配电路由 电感、电容构成</a:t>
                </a:r>
                <a:r>
                  <a:rPr lang="zh-CN" altLang="en-US" dirty="0" smtClean="0"/>
                  <a:t>的</a:t>
                </a:r>
                <a:r>
                  <a:rPr lang="en-US" altLang="zh-CN" dirty="0" smtClean="0"/>
                  <a:t>L</a:t>
                </a:r>
                <a:r>
                  <a:rPr lang="zh-CN" altLang="en-US" dirty="0" smtClean="0"/>
                  <a:t>、</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Π</m:t>
                    </m:r>
                  </m:oMath>
                </a14:m>
                <a:r>
                  <a:rPr lang="zh-CN" altLang="el-GR" dirty="0" smtClean="0"/>
                  <a:t>、</a:t>
                </a:r>
                <a:r>
                  <a:rPr lang="en-US" altLang="zh-CN" dirty="0" smtClean="0"/>
                  <a:t>T</a:t>
                </a:r>
                <a:r>
                  <a:rPr lang="zh-CN" altLang="en-US" dirty="0" smtClean="0"/>
                  <a:t>型</a:t>
                </a:r>
                <a:r>
                  <a:rPr lang="zh-CN" altLang="en-US" dirty="0"/>
                  <a:t>网络担任。不过，由于场效应管输出阻抗高，实际上难以</a:t>
                </a:r>
                <a:r>
                  <a:rPr lang="zh-CN" altLang="en-US" dirty="0" smtClean="0"/>
                  <a:t>实现</a:t>
                </a:r>
                <a:r>
                  <a:rPr lang="zh-CN" altLang="en-US" dirty="0"/>
                  <a:t>完全匹</a:t>
                </a:r>
                <a:r>
                  <a:rPr lang="zh-CN" altLang="en-US" dirty="0" smtClean="0"/>
                  <a:t>配</a:t>
                </a:r>
                <a:r>
                  <a:rPr lang="zh-CN" altLang="en-US" dirty="0"/>
                  <a:t>。</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702" r="-1005" b="-43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954451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2552" y="998484"/>
            <a:ext cx="4998896" cy="5206746"/>
          </a:xfrm>
          <a:prstGeom prst="rect">
            <a:avLst/>
          </a:prstGeom>
        </p:spPr>
      </p:pic>
      <p:sp>
        <p:nvSpPr>
          <p:cNvPr id="4" name="矩形 3"/>
          <p:cNvSpPr/>
          <p:nvPr/>
        </p:nvSpPr>
        <p:spPr>
          <a:xfrm>
            <a:off x="2044705" y="6348133"/>
            <a:ext cx="5054589" cy="461665"/>
          </a:xfrm>
          <a:prstGeom prst="rect">
            <a:avLst/>
          </a:prstGeom>
        </p:spPr>
        <p:txBody>
          <a:bodyPr wrap="none">
            <a:spAutoFit/>
          </a:bodyPr>
          <a:lstStyle/>
          <a:p>
            <a:pPr algn="ctr"/>
            <a:r>
              <a:rPr lang="zh-CN" altLang="en-US" sz="2400" dirty="0" smtClean="0"/>
              <a:t>图</a:t>
            </a:r>
            <a:r>
              <a:rPr lang="en-US" altLang="zh-CN" sz="2400" dirty="0" smtClean="0"/>
              <a:t>6-68</a:t>
            </a:r>
            <a:r>
              <a:rPr lang="zh-CN" altLang="en-US" sz="2400" dirty="0"/>
              <a:t>　场效应管混频器的实际线路</a:t>
            </a:r>
          </a:p>
        </p:txBody>
      </p:sp>
      <p:pic>
        <p:nvPicPr>
          <p:cNvPr id="5" name="图片 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775" y="6338521"/>
            <a:ext cx="400050" cy="323850"/>
          </a:xfrm>
          <a:prstGeom prst="rect">
            <a:avLst/>
          </a:prstGeom>
        </p:spPr>
      </p:pic>
    </p:spTree>
    <p:extLst>
      <p:ext uri="{BB962C8B-B14F-4D97-AF65-F5344CB8AC3E}">
        <p14:creationId xmlns:p14="http://schemas.microsoft.com/office/powerpoint/2010/main" val="336009180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b="1" dirty="0" smtClean="0"/>
              <a:t>                  第</a:t>
            </a:r>
            <a:r>
              <a:rPr lang="zh-CN" altLang="en-US" sz="3200" b="1" dirty="0"/>
              <a:t>四节　混频器的</a:t>
            </a:r>
            <a:r>
              <a:rPr lang="zh-CN" altLang="en-US" sz="3200" b="1" dirty="0" smtClean="0"/>
              <a:t>干扰</a:t>
            </a:r>
            <a:r>
              <a:rPr lang="en-US" altLang="zh-CN" sz="3200" b="1" dirty="0" smtClean="0"/>
              <a:t/>
            </a:r>
            <a:br>
              <a:rPr lang="en-US" altLang="zh-CN" sz="3200" b="1" dirty="0" smtClean="0"/>
            </a:br>
            <a:r>
              <a:rPr lang="en-US" altLang="zh-CN" sz="3200" b="1" dirty="0" smtClean="0"/>
              <a:t/>
            </a:r>
            <a:br>
              <a:rPr lang="en-US" altLang="zh-CN" sz="3200" b="1" dirty="0" smtClean="0"/>
            </a:br>
            <a:r>
              <a:rPr lang="zh-CN" altLang="en-US" b="1" dirty="0"/>
              <a:t>一、信号与本振的自身组合干</a:t>
            </a:r>
            <a:r>
              <a:rPr lang="zh-CN" altLang="en-US" b="1" dirty="0" smtClean="0"/>
              <a:t>扰</a:t>
            </a:r>
            <a:r>
              <a:rPr lang="en-US" altLang="zh-CN" dirty="0" smtClean="0"/>
              <a:t/>
            </a:r>
            <a:br>
              <a:rPr lang="en-US" altLang="zh-CN" dirty="0" smtClean="0"/>
            </a:br>
            <a:r>
              <a:rPr lang="en-US" altLang="zh-CN" dirty="0" smtClean="0"/>
              <a:t>        </a:t>
            </a:r>
            <a:r>
              <a:rPr lang="zh-CN" altLang="en-US" dirty="0" smtClean="0"/>
              <a:t>由</a:t>
            </a:r>
            <a:r>
              <a:rPr lang="zh-CN" altLang="en-US" dirty="0"/>
              <a:t>第五章的非线性电路的分析方法知，当两个频率的信号作用于非线性器件时，会产 生这两个频率的各种组合分量。对混频器而言，作用于非线性器件的两个信号为输入信</a:t>
            </a:r>
            <a:r>
              <a:rPr lang="zh-CN" altLang="en-US" dirty="0" smtClean="0"/>
              <a:t>号</a:t>
            </a:r>
            <a:r>
              <a:rPr lang="en-US" altLang="zh-CN" dirty="0"/>
              <a:t>u</a:t>
            </a:r>
            <a:r>
              <a:rPr lang="en-US" altLang="zh-CN" baseline="-25000" dirty="0"/>
              <a:t>s</a:t>
            </a:r>
            <a:r>
              <a:rPr lang="en-US" altLang="zh-CN" dirty="0"/>
              <a:t>(</a:t>
            </a:r>
            <a:r>
              <a:rPr lang="en-US" altLang="zh-CN" i="1" dirty="0"/>
              <a:t>f</a:t>
            </a:r>
            <a:r>
              <a:rPr lang="en-US" altLang="zh-CN" baseline="-25000" dirty="0"/>
              <a:t>c</a:t>
            </a:r>
            <a:r>
              <a:rPr lang="en-US" altLang="zh-CN" dirty="0"/>
              <a:t>)</a:t>
            </a:r>
            <a:r>
              <a:rPr lang="zh-CN" altLang="en-US" dirty="0"/>
              <a:t>和本振电压</a:t>
            </a:r>
            <a:r>
              <a:rPr lang="en-US" altLang="zh-CN" dirty="0"/>
              <a:t>u</a:t>
            </a:r>
            <a:r>
              <a:rPr lang="en-US" altLang="zh-CN" baseline="-25000" dirty="0"/>
              <a:t>L</a:t>
            </a:r>
            <a:r>
              <a:rPr lang="en-US" altLang="zh-CN" dirty="0"/>
              <a:t>(</a:t>
            </a:r>
            <a:r>
              <a:rPr lang="zh-CN" altLang="en-US" dirty="0"/>
              <a:t> </a:t>
            </a:r>
            <a:r>
              <a:rPr lang="en-US" altLang="zh-CN" i="1" dirty="0"/>
              <a:t>f</a:t>
            </a:r>
            <a:r>
              <a:rPr lang="en-US" altLang="zh-CN" baseline="-25000" dirty="0"/>
              <a:t>L</a:t>
            </a:r>
            <a:r>
              <a:rPr lang="en-US" altLang="zh-CN" dirty="0"/>
              <a:t>)</a:t>
            </a:r>
            <a:r>
              <a:rPr lang="zh-CN" altLang="en-US" dirty="0"/>
              <a:t>，则非线性器件产生的组合频率分量为</a:t>
            </a:r>
            <a:r>
              <a:rPr lang="zh-CN" altLang="en-US" dirty="0" smtClean="0"/>
              <a:t/>
            </a:r>
            <a:br>
              <a:rPr lang="zh-CN" altLang="en-US" dirty="0" smtClean="0"/>
            </a:br>
            <a:r>
              <a:rPr lang="zh-CN" altLang="en-US" sz="3200" b="1" dirty="0"/>
              <a:t/>
            </a:r>
            <a:br>
              <a:rPr lang="zh-CN" altLang="en-US" sz="3200" b="1" dirty="0"/>
            </a:br>
            <a:r>
              <a:rPr lang="zh-CN" altLang="en-US" dirty="0"/>
              <a:t/>
            </a:r>
            <a:br>
              <a:rPr lang="zh-CN" altLang="en-US" dirty="0"/>
            </a:br>
            <a:r>
              <a:rPr lang="zh-CN" altLang="en-US" sz="3200" b="1" dirty="0"/>
              <a:t/>
            </a:r>
            <a:br>
              <a:rPr lang="zh-CN" altLang="en-US" sz="3200" b="1" dirty="0"/>
            </a:br>
            <a:endParaRPr lang="zh-CN" altLang="en-US" sz="3200" b="1" dirty="0"/>
          </a:p>
        </p:txBody>
      </p:sp>
      <p:pic>
        <p:nvPicPr>
          <p:cNvPr id="2" name="图片 1"/>
          <p:cNvPicPr>
            <a:picLocks noChangeAspect="1"/>
          </p:cNvPicPr>
          <p:nvPr/>
        </p:nvPicPr>
        <p:blipFill>
          <a:blip r:embed="rId2"/>
          <a:stretch>
            <a:fillRect/>
          </a:stretch>
        </p:blipFill>
        <p:spPr>
          <a:xfrm>
            <a:off x="3224511" y="4773914"/>
            <a:ext cx="2694978" cy="578374"/>
          </a:xfrm>
          <a:prstGeom prst="rect">
            <a:avLst/>
          </a:prstGeom>
        </p:spPr>
      </p:pic>
      <p:sp>
        <p:nvSpPr>
          <p:cNvPr id="4" name="矩形 3"/>
          <p:cNvSpPr/>
          <p:nvPr/>
        </p:nvSpPr>
        <p:spPr>
          <a:xfrm>
            <a:off x="7183791" y="4832268"/>
            <a:ext cx="931665" cy="461665"/>
          </a:xfrm>
          <a:prstGeom prst="rect">
            <a:avLst/>
          </a:prstGeom>
        </p:spPr>
        <p:txBody>
          <a:bodyPr wrap="none">
            <a:spAutoFit/>
          </a:bodyPr>
          <a:lstStyle/>
          <a:p>
            <a:r>
              <a:rPr lang="en-US" altLang="zh-CN" sz="2400" dirty="0" smtClean="0"/>
              <a:t>(6-76)</a:t>
            </a:r>
            <a:endParaRPr lang="zh-CN" altLang="en-US" sz="2400" dirty="0"/>
          </a:p>
        </p:txBody>
      </p:sp>
    </p:spTree>
    <p:extLst>
      <p:ext uri="{BB962C8B-B14F-4D97-AF65-F5344CB8AC3E}">
        <p14:creationId xmlns:p14="http://schemas.microsoft.com/office/powerpoint/2010/main" val="40553836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式中， </a:t>
            </a:r>
            <a:r>
              <a:rPr lang="en-US" altLang="zh-CN" dirty="0" smtClean="0"/>
              <a:t>p</a:t>
            </a:r>
            <a:r>
              <a:rPr lang="zh-CN" altLang="en-US" dirty="0" smtClean="0"/>
              <a:t> 、</a:t>
            </a:r>
            <a:r>
              <a:rPr lang="en-US" altLang="zh-CN" dirty="0" smtClean="0"/>
              <a:t>q</a:t>
            </a:r>
            <a:r>
              <a:rPr lang="zh-CN" altLang="en-US" dirty="0" smtClean="0"/>
              <a:t>为</a:t>
            </a:r>
            <a:r>
              <a:rPr lang="zh-CN" altLang="en-US" dirty="0"/>
              <a:t>正整数或零。当有用中频为差频时，即</a:t>
            </a:r>
            <a:br>
              <a:rPr lang="zh-CN" altLang="en-US" dirty="0"/>
            </a:br>
            <a:r>
              <a:rPr lang="en-US" altLang="zh-CN" i="1" dirty="0" smtClean="0"/>
              <a:t>f</a:t>
            </a:r>
            <a:r>
              <a:rPr lang="en-US" altLang="zh-CN" baseline="-25000" dirty="0" smtClean="0"/>
              <a:t>I</a:t>
            </a:r>
            <a:r>
              <a:rPr lang="zh-CN" altLang="en-US" dirty="0" smtClean="0"/>
              <a:t>＝ </a:t>
            </a:r>
            <a:r>
              <a:rPr lang="en-US" altLang="zh-CN" i="1" dirty="0" smtClean="0"/>
              <a:t>f</a:t>
            </a:r>
            <a:r>
              <a:rPr lang="en-US" altLang="zh-CN" baseline="-25000" dirty="0" smtClean="0"/>
              <a:t>L</a:t>
            </a:r>
            <a:r>
              <a:rPr lang="zh-CN" altLang="en-US" dirty="0" smtClean="0"/>
              <a:t>－ </a:t>
            </a:r>
            <a:r>
              <a:rPr lang="en-US" altLang="zh-CN" i="1" dirty="0" smtClean="0"/>
              <a:t>f</a:t>
            </a:r>
            <a:r>
              <a:rPr lang="en-US" altLang="zh-CN" baseline="-25000" dirty="0" smtClean="0"/>
              <a:t>c</a:t>
            </a:r>
            <a:r>
              <a:rPr lang="zh-CN" altLang="en-US" dirty="0" smtClean="0"/>
              <a:t>或 </a:t>
            </a:r>
            <a:r>
              <a:rPr lang="en-US" altLang="zh-CN" i="1" dirty="0"/>
              <a:t>f</a:t>
            </a:r>
            <a:r>
              <a:rPr lang="en-US" altLang="zh-CN" baseline="-25000" dirty="0"/>
              <a:t>I </a:t>
            </a:r>
            <a:r>
              <a:rPr lang="zh-CN" altLang="en-US" dirty="0" smtClean="0"/>
              <a:t>＝ </a:t>
            </a:r>
            <a:r>
              <a:rPr lang="zh-CN" altLang="en-US" dirty="0"/>
              <a:t> </a:t>
            </a:r>
            <a:r>
              <a:rPr lang="en-US" altLang="zh-CN" i="1" dirty="0"/>
              <a:t>f</a:t>
            </a:r>
            <a:r>
              <a:rPr lang="en-US" altLang="zh-CN" baseline="-25000" dirty="0"/>
              <a:t>c</a:t>
            </a:r>
            <a:r>
              <a:rPr lang="zh-CN" altLang="en-US" dirty="0" smtClean="0"/>
              <a:t>－ </a:t>
            </a:r>
            <a:r>
              <a:rPr lang="en-US" altLang="zh-CN" i="1" dirty="0"/>
              <a:t>f</a:t>
            </a:r>
            <a:r>
              <a:rPr lang="en-US" altLang="zh-CN" baseline="-25000" dirty="0"/>
              <a:t>L </a:t>
            </a:r>
            <a:r>
              <a:rPr lang="zh-CN" altLang="en-US" dirty="0" smtClean="0"/>
              <a:t>，</a:t>
            </a:r>
            <a:r>
              <a:rPr lang="zh-CN" altLang="en-US" dirty="0"/>
              <a:t>只存</a:t>
            </a:r>
            <a:r>
              <a:rPr lang="zh-CN" altLang="en-US" dirty="0" smtClean="0"/>
              <a:t>在</a:t>
            </a:r>
            <a:r>
              <a:rPr lang="en-US" altLang="zh-CN" dirty="0" smtClean="0"/>
              <a:t>p</a:t>
            </a:r>
            <a:r>
              <a:rPr lang="zh-CN" altLang="en-US" dirty="0" smtClean="0"/>
              <a:t> </a:t>
            </a:r>
            <a:r>
              <a:rPr lang="en-US" altLang="zh-CN" i="1" dirty="0" smtClean="0"/>
              <a:t>f</a:t>
            </a:r>
            <a:r>
              <a:rPr lang="en-US" altLang="zh-CN" baseline="-25000" dirty="0" smtClean="0"/>
              <a:t>L</a:t>
            </a:r>
            <a:r>
              <a:rPr lang="zh-CN" altLang="en-US" dirty="0" smtClean="0"/>
              <a:t>－</a:t>
            </a:r>
            <a:r>
              <a:rPr lang="en-US" altLang="zh-CN" dirty="0" smtClean="0"/>
              <a:t>q</a:t>
            </a:r>
            <a:r>
              <a:rPr lang="zh-CN" altLang="en-US" dirty="0"/>
              <a:t> </a:t>
            </a:r>
            <a:r>
              <a:rPr lang="en-US" altLang="zh-CN" i="1" dirty="0"/>
              <a:t>f</a:t>
            </a:r>
            <a:r>
              <a:rPr lang="en-US" altLang="zh-CN" baseline="-25000" dirty="0"/>
              <a:t>c</a:t>
            </a:r>
            <a:r>
              <a:rPr lang="zh-CN" altLang="en-US" dirty="0" smtClean="0"/>
              <a:t>＝</a:t>
            </a:r>
            <a:r>
              <a:rPr lang="en-US" altLang="zh-CN" i="1" dirty="0" smtClean="0"/>
              <a:t>f</a:t>
            </a:r>
            <a:r>
              <a:rPr lang="en-US" altLang="zh-CN" baseline="-25000" dirty="0" smtClean="0"/>
              <a:t>I</a:t>
            </a:r>
            <a:r>
              <a:rPr lang="zh-CN" altLang="en-US" dirty="0" smtClean="0"/>
              <a:t>或 </a:t>
            </a:r>
            <a:r>
              <a:rPr lang="en-US" altLang="zh-CN" dirty="0" smtClean="0"/>
              <a:t>q</a:t>
            </a:r>
            <a:r>
              <a:rPr lang="en-US" altLang="zh-CN" i="1" dirty="0" smtClean="0"/>
              <a:t>f</a:t>
            </a:r>
            <a:r>
              <a:rPr lang="en-US" altLang="zh-CN" baseline="-25000" dirty="0" smtClean="0"/>
              <a:t>c</a:t>
            </a:r>
            <a:r>
              <a:rPr lang="zh-CN" altLang="en-US" dirty="0" smtClean="0"/>
              <a:t>－ </a:t>
            </a:r>
            <a:r>
              <a:rPr lang="en-US" altLang="zh-CN" dirty="0" smtClean="0"/>
              <a:t>p</a:t>
            </a:r>
            <a:r>
              <a:rPr lang="en-US" altLang="zh-CN" i="1" dirty="0" smtClean="0"/>
              <a:t>f</a:t>
            </a:r>
            <a:r>
              <a:rPr lang="en-US" altLang="zh-CN" baseline="-25000" dirty="0" smtClean="0"/>
              <a:t>L</a:t>
            </a:r>
            <a:r>
              <a:rPr lang="zh-CN" altLang="en-US" dirty="0" smtClean="0"/>
              <a:t>＝</a:t>
            </a:r>
            <a:r>
              <a:rPr lang="en-US" altLang="zh-CN" i="1" dirty="0" smtClean="0"/>
              <a:t>f</a:t>
            </a:r>
            <a:r>
              <a:rPr lang="en-US" altLang="zh-CN" baseline="-25000" dirty="0" smtClean="0"/>
              <a:t>I</a:t>
            </a:r>
            <a:r>
              <a:rPr lang="zh-CN" altLang="en-US" dirty="0" smtClean="0"/>
              <a:t>两</a:t>
            </a:r>
            <a:r>
              <a:rPr lang="zh-CN" altLang="en-US" dirty="0"/>
              <a:t>种情况可能会形成干扰，</a:t>
            </a:r>
            <a:r>
              <a:rPr lang="zh-CN" altLang="en-US" dirty="0" smtClean="0"/>
              <a:t>即</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这</a:t>
            </a:r>
            <a:r>
              <a:rPr lang="zh-CN" altLang="en-US" dirty="0"/>
              <a:t>样，能产生中频组合分量的信号频率、本振频率与中频频率之间存在着下列关系</a:t>
            </a:r>
            <a:r>
              <a:rPr lang="zh-CN" altLang="en-US" dirty="0" smtClean="0"/>
              <a:t>：</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当取</a:t>
            </a:r>
            <a:r>
              <a:rPr lang="en-US" altLang="zh-CN" i="1" dirty="0"/>
              <a:t>f</a:t>
            </a:r>
            <a:r>
              <a:rPr lang="en-US" altLang="zh-CN" baseline="-25000" dirty="0"/>
              <a:t>L</a:t>
            </a:r>
            <a:r>
              <a:rPr lang="zh-CN" altLang="en-US" dirty="0"/>
              <a:t>－ </a:t>
            </a:r>
            <a:r>
              <a:rPr lang="en-US" altLang="zh-CN" i="1" dirty="0"/>
              <a:t>f</a:t>
            </a:r>
            <a:r>
              <a:rPr lang="en-US" altLang="zh-CN" baseline="-25000" dirty="0"/>
              <a:t>c </a:t>
            </a:r>
            <a:r>
              <a:rPr lang="zh-CN" altLang="en-US" dirty="0" smtClean="0"/>
              <a:t>＝</a:t>
            </a:r>
            <a:r>
              <a:rPr lang="en-US" altLang="zh-CN" i="1" dirty="0" smtClean="0"/>
              <a:t>f</a:t>
            </a:r>
            <a:r>
              <a:rPr lang="en-US" altLang="zh-CN" baseline="-25000" dirty="0" smtClean="0"/>
              <a:t>I</a:t>
            </a:r>
            <a:r>
              <a:rPr lang="zh-CN" altLang="en-US" dirty="0" smtClean="0"/>
              <a:t>时</a:t>
            </a:r>
            <a:r>
              <a:rPr lang="zh-CN" altLang="en-US" dirty="0"/>
              <a:t>，上式变为</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256184" y="2509252"/>
            <a:ext cx="2631632" cy="514364"/>
          </a:xfrm>
          <a:prstGeom prst="rect">
            <a:avLst/>
          </a:prstGeom>
        </p:spPr>
      </p:pic>
      <p:pic>
        <p:nvPicPr>
          <p:cNvPr id="4" name="图片 3"/>
          <p:cNvPicPr>
            <a:picLocks noChangeAspect="1"/>
          </p:cNvPicPr>
          <p:nvPr/>
        </p:nvPicPr>
        <p:blipFill>
          <a:blip r:embed="rId3"/>
          <a:stretch>
            <a:fillRect/>
          </a:stretch>
        </p:blipFill>
        <p:spPr>
          <a:xfrm>
            <a:off x="3118402" y="3936445"/>
            <a:ext cx="2907196" cy="830627"/>
          </a:xfrm>
          <a:prstGeom prst="rect">
            <a:avLst/>
          </a:prstGeom>
        </p:spPr>
      </p:pic>
      <p:pic>
        <p:nvPicPr>
          <p:cNvPr id="5" name="图片 4"/>
          <p:cNvPicPr>
            <a:picLocks noChangeAspect="1"/>
          </p:cNvPicPr>
          <p:nvPr/>
        </p:nvPicPr>
        <p:blipFill>
          <a:blip r:embed="rId4"/>
          <a:stretch>
            <a:fillRect/>
          </a:stretch>
        </p:blipFill>
        <p:spPr>
          <a:xfrm>
            <a:off x="3601567" y="5311877"/>
            <a:ext cx="1940865" cy="899738"/>
          </a:xfrm>
          <a:prstGeom prst="rect">
            <a:avLst/>
          </a:prstGeom>
        </p:spPr>
      </p:pic>
      <p:sp>
        <p:nvSpPr>
          <p:cNvPr id="6" name="矩形 5"/>
          <p:cNvSpPr/>
          <p:nvPr/>
        </p:nvSpPr>
        <p:spPr>
          <a:xfrm>
            <a:off x="7313464" y="2561951"/>
            <a:ext cx="931665" cy="461665"/>
          </a:xfrm>
          <a:prstGeom prst="rect">
            <a:avLst/>
          </a:prstGeom>
        </p:spPr>
        <p:txBody>
          <a:bodyPr wrap="none">
            <a:spAutoFit/>
          </a:bodyPr>
          <a:lstStyle/>
          <a:p>
            <a:r>
              <a:rPr lang="en-US" altLang="zh-CN" sz="2400" dirty="0" smtClean="0"/>
              <a:t>(6-77)</a:t>
            </a:r>
            <a:endParaRPr lang="zh-CN" altLang="en-US" sz="2400" dirty="0"/>
          </a:p>
        </p:txBody>
      </p:sp>
      <p:sp>
        <p:nvSpPr>
          <p:cNvPr id="7" name="矩形 6"/>
          <p:cNvSpPr/>
          <p:nvPr/>
        </p:nvSpPr>
        <p:spPr>
          <a:xfrm>
            <a:off x="7313463" y="4120925"/>
            <a:ext cx="931665" cy="461665"/>
          </a:xfrm>
          <a:prstGeom prst="rect">
            <a:avLst/>
          </a:prstGeom>
        </p:spPr>
        <p:txBody>
          <a:bodyPr wrap="none">
            <a:spAutoFit/>
          </a:bodyPr>
          <a:lstStyle/>
          <a:p>
            <a:r>
              <a:rPr lang="en-US" altLang="zh-CN" sz="2400" dirty="0" smtClean="0"/>
              <a:t>(6-78)</a:t>
            </a:r>
            <a:endParaRPr lang="zh-CN" altLang="en-US" sz="2400" dirty="0"/>
          </a:p>
        </p:txBody>
      </p:sp>
      <p:sp>
        <p:nvSpPr>
          <p:cNvPr id="8" name="矩形 7"/>
          <p:cNvSpPr/>
          <p:nvPr/>
        </p:nvSpPr>
        <p:spPr>
          <a:xfrm>
            <a:off x="7313463" y="5530913"/>
            <a:ext cx="931665" cy="461665"/>
          </a:xfrm>
          <a:prstGeom prst="rect">
            <a:avLst/>
          </a:prstGeom>
        </p:spPr>
        <p:txBody>
          <a:bodyPr wrap="none">
            <a:spAutoFit/>
          </a:bodyPr>
          <a:lstStyle/>
          <a:p>
            <a:r>
              <a:rPr lang="en-US" altLang="zh-CN" sz="2400" dirty="0" smtClean="0"/>
              <a:t>(6-79)</a:t>
            </a:r>
            <a:endParaRPr lang="zh-CN" altLang="en-US" sz="2400" dirty="0"/>
          </a:p>
        </p:txBody>
      </p:sp>
    </p:spTree>
    <p:extLst>
      <p:ext uri="{BB962C8B-B14F-4D97-AF65-F5344CB8AC3E}">
        <p14:creationId xmlns:p14="http://schemas.microsoft.com/office/powerpoint/2010/main" val="239441070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当</a:t>
            </a:r>
            <a:r>
              <a:rPr lang="zh-CN" altLang="en-US" dirty="0"/>
              <a:t>信号频率与中频频率满足式（ </a:t>
            </a:r>
            <a:r>
              <a:rPr lang="en-US" altLang="zh-CN" dirty="0" smtClean="0"/>
              <a:t>6-79</a:t>
            </a:r>
            <a:r>
              <a:rPr lang="zh-CN" altLang="en-US" dirty="0" smtClean="0"/>
              <a:t>）</a:t>
            </a:r>
            <a:r>
              <a:rPr lang="zh-CN" altLang="en-US" dirty="0"/>
              <a:t>的关系，或者说变频</a:t>
            </a:r>
            <a:r>
              <a:rPr lang="zh-CN" altLang="en-US" dirty="0" smtClean="0"/>
              <a:t>比</a:t>
            </a:r>
            <a:r>
              <a:rPr lang="en-US" altLang="zh-CN" i="1" dirty="0" smtClean="0"/>
              <a:t>f</a:t>
            </a:r>
            <a:r>
              <a:rPr lang="en-US" altLang="zh-CN" baseline="-25000" dirty="0" smtClean="0"/>
              <a:t>c</a:t>
            </a:r>
            <a:r>
              <a:rPr lang="en-US" altLang="zh-CN" dirty="0" smtClean="0"/>
              <a:t>/</a:t>
            </a:r>
            <a:r>
              <a:rPr lang="en-US" altLang="zh-CN" i="1" dirty="0" smtClean="0"/>
              <a:t>f</a:t>
            </a:r>
            <a:r>
              <a:rPr lang="en-US" altLang="zh-CN" baseline="-25000" dirty="0" smtClean="0"/>
              <a:t>I</a:t>
            </a:r>
            <a:r>
              <a:rPr lang="zh-CN" altLang="en-US" dirty="0" smtClean="0"/>
              <a:t>一</a:t>
            </a:r>
            <a:r>
              <a:rPr lang="zh-CN" altLang="en-US" dirty="0"/>
              <a:t>定，并能找到</a:t>
            </a:r>
            <a:r>
              <a:rPr lang="zh-CN" altLang="en-US" dirty="0" smtClean="0"/>
              <a:t>对应</a:t>
            </a:r>
            <a:r>
              <a:rPr lang="zh-CN" altLang="en-US" dirty="0"/>
              <a:t>的整</a:t>
            </a:r>
            <a:r>
              <a:rPr lang="zh-CN" altLang="en-US" dirty="0" smtClean="0"/>
              <a:t>数</a:t>
            </a:r>
            <a:r>
              <a:rPr lang="en-US" altLang="zh-CN" dirty="0" smtClean="0"/>
              <a:t>p</a:t>
            </a:r>
            <a:r>
              <a:rPr lang="zh-CN" altLang="en-US" dirty="0" smtClean="0"/>
              <a:t> </a:t>
            </a:r>
            <a:r>
              <a:rPr lang="zh-CN" altLang="en-US" dirty="0"/>
              <a:t>、 </a:t>
            </a:r>
            <a:r>
              <a:rPr lang="en-US" altLang="zh-CN" dirty="0" smtClean="0"/>
              <a:t>q</a:t>
            </a:r>
            <a:r>
              <a:rPr lang="zh-CN" altLang="en-US" dirty="0" smtClean="0"/>
              <a:t> </a:t>
            </a:r>
            <a:r>
              <a:rPr lang="zh-CN" altLang="en-US" dirty="0"/>
              <a:t>时，就会形成干扰。事实上，</a:t>
            </a:r>
            <a:r>
              <a:rPr lang="zh-CN" altLang="en-US" dirty="0" smtClean="0"/>
              <a:t>当</a:t>
            </a:r>
            <a:r>
              <a:rPr lang="en-US" altLang="zh-CN" i="1" dirty="0" smtClean="0"/>
              <a:t>f</a:t>
            </a:r>
            <a:r>
              <a:rPr lang="en-US" altLang="zh-CN" baseline="-25000" dirty="0" smtClean="0"/>
              <a:t>c</a:t>
            </a:r>
            <a:r>
              <a:rPr lang="zh-CN" altLang="en-US" dirty="0" smtClean="0"/>
              <a:t>、 </a:t>
            </a:r>
            <a:r>
              <a:rPr lang="en-US" altLang="zh-CN" i="1" dirty="0"/>
              <a:t>f</a:t>
            </a:r>
            <a:r>
              <a:rPr lang="en-US" altLang="zh-CN" baseline="-25000" dirty="0"/>
              <a:t>I</a:t>
            </a:r>
            <a:r>
              <a:rPr lang="zh-CN" altLang="en-US" dirty="0" smtClean="0"/>
              <a:t>确</a:t>
            </a:r>
            <a:r>
              <a:rPr lang="zh-CN" altLang="en-US" dirty="0"/>
              <a:t>定后，总会找到满足以上两式</a:t>
            </a:r>
            <a:r>
              <a:rPr lang="zh-CN" altLang="en-US" dirty="0" smtClean="0"/>
              <a:t>的</a:t>
            </a:r>
            <a:r>
              <a:rPr lang="en-US" altLang="zh-CN" dirty="0" smtClean="0"/>
              <a:t>p</a:t>
            </a:r>
            <a:r>
              <a:rPr lang="zh-CN" altLang="en-US" dirty="0" smtClean="0"/>
              <a:t> 、</a:t>
            </a:r>
            <a:r>
              <a:rPr lang="en-US" altLang="zh-CN" dirty="0" smtClean="0"/>
              <a:t>q</a:t>
            </a:r>
            <a:r>
              <a:rPr lang="zh-CN" altLang="en-US" dirty="0" smtClean="0"/>
              <a:t>整</a:t>
            </a:r>
            <a:r>
              <a:rPr lang="zh-CN" altLang="en-US" dirty="0"/>
              <a:t>数值，也就是说有确定的干扰点。但是，若对应</a:t>
            </a:r>
            <a:r>
              <a:rPr lang="zh-CN" altLang="en-US" dirty="0" smtClean="0"/>
              <a:t>的</a:t>
            </a:r>
            <a:r>
              <a:rPr lang="en-US" altLang="zh-CN" dirty="0" smtClean="0"/>
              <a:t>p</a:t>
            </a:r>
            <a:r>
              <a:rPr lang="zh-CN" altLang="en-US" dirty="0" smtClean="0"/>
              <a:t>、</a:t>
            </a:r>
            <a:r>
              <a:rPr lang="en-US" altLang="zh-CN" dirty="0" smtClean="0"/>
              <a:t>q</a:t>
            </a:r>
            <a:r>
              <a:rPr lang="zh-CN" altLang="en-US" dirty="0" smtClean="0"/>
              <a:t>值</a:t>
            </a:r>
            <a:r>
              <a:rPr lang="zh-CN" altLang="en-US" dirty="0"/>
              <a:t>大，</a:t>
            </a:r>
            <a:r>
              <a:rPr lang="zh-CN" altLang="en-US" dirty="0" smtClean="0"/>
              <a:t>即</a:t>
            </a:r>
            <a:r>
              <a:rPr lang="en-US" altLang="zh-CN" dirty="0" smtClean="0"/>
              <a:t>p</a:t>
            </a:r>
            <a:r>
              <a:rPr lang="zh-CN" altLang="en-US" dirty="0" smtClean="0"/>
              <a:t>＋</a:t>
            </a:r>
            <a:r>
              <a:rPr lang="en-US" altLang="zh-CN" dirty="0" smtClean="0"/>
              <a:t>q</a:t>
            </a:r>
            <a:r>
              <a:rPr lang="zh-CN" altLang="en-US" dirty="0" smtClean="0"/>
              <a:t>很</a:t>
            </a:r>
            <a:r>
              <a:rPr lang="zh-CN" altLang="en-US" dirty="0"/>
              <a:t>大，则意味</a:t>
            </a:r>
            <a:r>
              <a:rPr lang="zh-CN" altLang="en-US" dirty="0" smtClean="0"/>
              <a:t>着是</a:t>
            </a:r>
            <a:r>
              <a:rPr lang="zh-CN" altLang="en-US" dirty="0"/>
              <a:t>高阶产物，其分量幅度小，实际影响小。若 </a:t>
            </a:r>
            <a:r>
              <a:rPr lang="en-US" altLang="zh-CN" dirty="0" smtClean="0"/>
              <a:t>p</a:t>
            </a:r>
            <a:r>
              <a:rPr lang="zh-CN" altLang="en-US" dirty="0" smtClean="0"/>
              <a:t>、 </a:t>
            </a:r>
            <a:r>
              <a:rPr lang="en-US" altLang="zh-CN" dirty="0" smtClean="0"/>
              <a:t>q</a:t>
            </a:r>
            <a:r>
              <a:rPr lang="zh-CN" altLang="en-US" dirty="0" smtClean="0"/>
              <a:t>值</a:t>
            </a:r>
            <a:r>
              <a:rPr lang="zh-CN" altLang="en-US" dirty="0"/>
              <a:t>小，即阶数小，则干扰影响大，应设</a:t>
            </a:r>
            <a:r>
              <a:rPr lang="zh-CN" altLang="en-US" dirty="0" smtClean="0"/>
              <a:t>法减</a:t>
            </a:r>
            <a:r>
              <a:rPr lang="zh-CN" altLang="en-US" dirty="0"/>
              <a:t>小这类干扰。一部接收机，当中频频率确定后，则在其工作频率范围内，由信号及本振 产生的上述组合干扰点是确定的。用不同</a:t>
            </a:r>
            <a:r>
              <a:rPr lang="zh-CN" altLang="en-US" dirty="0" smtClean="0"/>
              <a:t>的</a:t>
            </a:r>
            <a:r>
              <a:rPr lang="en-US" altLang="zh-CN" dirty="0" smtClean="0"/>
              <a:t>p</a:t>
            </a:r>
            <a:r>
              <a:rPr lang="zh-CN" altLang="en-US" dirty="0" smtClean="0"/>
              <a:t>、</a:t>
            </a:r>
            <a:r>
              <a:rPr lang="en-US" altLang="zh-CN" dirty="0" smtClean="0"/>
              <a:t>q</a:t>
            </a:r>
            <a:r>
              <a:rPr lang="zh-CN" altLang="en-US" dirty="0" smtClean="0"/>
              <a:t>值</a:t>
            </a:r>
            <a:r>
              <a:rPr lang="zh-CN" altLang="en-US" dirty="0"/>
              <a:t>，按式（ </a:t>
            </a:r>
            <a:r>
              <a:rPr lang="en-US" altLang="zh-CN" dirty="0" smtClean="0"/>
              <a:t>6-79</a:t>
            </a:r>
            <a:r>
              <a:rPr lang="zh-CN" altLang="en-US" dirty="0" smtClean="0"/>
              <a:t>）</a:t>
            </a:r>
            <a:r>
              <a:rPr lang="zh-CN" altLang="en-US" dirty="0"/>
              <a:t>算出相应的变频比 </a:t>
            </a:r>
            <a:r>
              <a:rPr lang="en-US" altLang="zh-CN" i="1" dirty="0"/>
              <a:t>f</a:t>
            </a:r>
            <a:r>
              <a:rPr lang="en-US" altLang="zh-CN" baseline="-25000" dirty="0"/>
              <a:t>c</a:t>
            </a:r>
            <a:r>
              <a:rPr lang="en-US" altLang="zh-CN" dirty="0"/>
              <a:t>/</a:t>
            </a:r>
            <a:r>
              <a:rPr lang="en-US" altLang="zh-CN" i="1" dirty="0"/>
              <a:t>f</a:t>
            </a:r>
            <a:r>
              <a:rPr lang="en-US" altLang="zh-CN" baseline="-25000" dirty="0"/>
              <a:t>I </a:t>
            </a:r>
            <a:r>
              <a:rPr lang="zh-CN" altLang="en-US" dirty="0" smtClean="0"/>
              <a:t>，</a:t>
            </a:r>
            <a:r>
              <a:rPr lang="zh-CN" altLang="en-US" dirty="0"/>
              <a:t>列在</a:t>
            </a:r>
            <a:r>
              <a:rPr lang="zh-CN" altLang="en-US" dirty="0" smtClean="0"/>
              <a:t>表</a:t>
            </a:r>
            <a:r>
              <a:rPr lang="en-US" altLang="zh-CN" dirty="0" smtClean="0"/>
              <a:t>6-1</a:t>
            </a:r>
            <a:r>
              <a:rPr lang="zh-CN" altLang="en-US" dirty="0" smtClean="0"/>
              <a:t>中</a:t>
            </a:r>
            <a:r>
              <a:rPr lang="zh-CN" altLang="en-US" dirty="0"/>
              <a:t>。</a:t>
            </a:r>
          </a:p>
        </p:txBody>
      </p:sp>
    </p:spTree>
    <p:extLst>
      <p:ext uri="{BB962C8B-B14F-4D97-AF65-F5344CB8AC3E}">
        <p14:creationId xmlns:p14="http://schemas.microsoft.com/office/powerpoint/2010/main" val="31760190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2" name="矩形 1"/>
          <p:cNvSpPr/>
          <p:nvPr/>
        </p:nvSpPr>
        <p:spPr>
          <a:xfrm>
            <a:off x="2286000" y="1114151"/>
            <a:ext cx="4572000" cy="461665"/>
          </a:xfrm>
          <a:prstGeom prst="rect">
            <a:avLst/>
          </a:prstGeom>
        </p:spPr>
        <p:txBody>
          <a:bodyPr>
            <a:spAutoFit/>
          </a:bodyPr>
          <a:lstStyle/>
          <a:p>
            <a:pPr algn="ctr"/>
            <a:r>
              <a:rPr lang="zh-CN" altLang="en-US" sz="2400" dirty="0" smtClean="0"/>
              <a:t>表</a:t>
            </a:r>
            <a:r>
              <a:rPr lang="en-US" altLang="zh-CN" sz="2400" dirty="0" smtClean="0"/>
              <a:t>6-1</a:t>
            </a:r>
            <a:r>
              <a:rPr lang="zh-CN" altLang="en-US" sz="2400" dirty="0"/>
              <a:t>　</a:t>
            </a:r>
            <a:r>
              <a:rPr lang="en-US" altLang="zh-CN" sz="2400" i="1" dirty="0" smtClean="0"/>
              <a:t>f</a:t>
            </a:r>
            <a:r>
              <a:rPr lang="en-US" altLang="zh-CN" sz="2400" baseline="-25000" dirty="0" smtClean="0"/>
              <a:t>c</a:t>
            </a:r>
            <a:r>
              <a:rPr lang="en-US" altLang="zh-CN" sz="2400" dirty="0" smtClean="0"/>
              <a:t>/</a:t>
            </a:r>
            <a:r>
              <a:rPr lang="en-US" altLang="zh-CN" sz="2400" i="1" dirty="0" smtClean="0"/>
              <a:t>f</a:t>
            </a:r>
            <a:r>
              <a:rPr lang="en-US" altLang="zh-CN" sz="2400" baseline="-25000" dirty="0" smtClean="0"/>
              <a:t>I</a:t>
            </a:r>
            <a:r>
              <a:rPr lang="zh-CN" altLang="en-US" sz="2400" dirty="0" smtClean="0"/>
              <a:t>与</a:t>
            </a:r>
            <a:r>
              <a:rPr lang="en-US" altLang="zh-CN" sz="2400" dirty="0" smtClean="0"/>
              <a:t>p</a:t>
            </a:r>
            <a:r>
              <a:rPr lang="zh-CN" altLang="en-US" sz="2400" dirty="0" smtClean="0"/>
              <a:t> </a:t>
            </a:r>
            <a:r>
              <a:rPr lang="zh-CN" altLang="en-US" sz="2400" dirty="0"/>
              <a:t>、 </a:t>
            </a:r>
            <a:r>
              <a:rPr lang="en-US" altLang="zh-CN" sz="2400" dirty="0" smtClean="0"/>
              <a:t>q</a:t>
            </a:r>
            <a:r>
              <a:rPr lang="zh-CN" altLang="en-US" sz="2400" dirty="0" smtClean="0"/>
              <a:t>的</a:t>
            </a:r>
            <a:r>
              <a:rPr lang="zh-CN" altLang="en-US" sz="2400" dirty="0"/>
              <a:t>关系表</a:t>
            </a:r>
          </a:p>
        </p:txBody>
      </p:sp>
      <p:pic>
        <p:nvPicPr>
          <p:cNvPr id="4" name="图片 3"/>
          <p:cNvPicPr>
            <a:picLocks noChangeAspect="1"/>
          </p:cNvPicPr>
          <p:nvPr/>
        </p:nvPicPr>
        <p:blipFill>
          <a:blip r:embed="rId2"/>
          <a:stretch>
            <a:fillRect/>
          </a:stretch>
        </p:blipFill>
        <p:spPr>
          <a:xfrm>
            <a:off x="445412" y="1847742"/>
            <a:ext cx="8253175" cy="1562235"/>
          </a:xfrm>
          <a:prstGeom prst="rect">
            <a:avLst/>
          </a:prstGeom>
        </p:spPr>
      </p:pic>
    </p:spTree>
    <p:extLst>
      <p:ext uri="{BB962C8B-B14F-4D97-AF65-F5344CB8AC3E}">
        <p14:creationId xmlns:p14="http://schemas.microsoft.com/office/powerpoint/2010/main" val="1620985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例</a:t>
            </a:r>
            <a:r>
              <a:rPr lang="en-US" altLang="zh-CN" b="1" dirty="0" smtClean="0"/>
              <a:t>6-5</a:t>
            </a:r>
            <a:r>
              <a:rPr lang="zh-CN" altLang="en-US" dirty="0"/>
              <a:t>　调幅广播接收机的中频</a:t>
            </a:r>
            <a:r>
              <a:rPr lang="zh-CN" altLang="en-US" dirty="0" smtClean="0"/>
              <a:t>为</a:t>
            </a:r>
            <a:r>
              <a:rPr lang="en-US" altLang="zh-CN" dirty="0" smtClean="0"/>
              <a:t>465kHz</a:t>
            </a:r>
            <a:r>
              <a:rPr lang="zh-CN" altLang="en-US" dirty="0" smtClean="0"/>
              <a:t>。</a:t>
            </a:r>
            <a:r>
              <a:rPr lang="zh-CN" altLang="en-US" dirty="0"/>
              <a:t>某电台发射频</a:t>
            </a:r>
            <a:r>
              <a:rPr lang="zh-CN" altLang="en-US" dirty="0" smtClean="0"/>
              <a:t>率</a:t>
            </a:r>
            <a:r>
              <a:rPr lang="en-US" altLang="zh-CN" i="1" dirty="0" smtClean="0"/>
              <a:t>f</a:t>
            </a:r>
            <a:r>
              <a:rPr lang="en-US" altLang="zh-CN" baseline="-25000" dirty="0" smtClean="0"/>
              <a:t>c</a:t>
            </a:r>
            <a:r>
              <a:rPr lang="zh-CN" altLang="en-US" dirty="0" smtClean="0"/>
              <a:t>＝</a:t>
            </a:r>
            <a:r>
              <a:rPr lang="en-US" altLang="zh-CN" dirty="0" smtClean="0"/>
              <a:t>931kHz</a:t>
            </a:r>
            <a:r>
              <a:rPr lang="zh-CN" altLang="en-US" dirty="0" smtClean="0"/>
              <a:t>。</a:t>
            </a:r>
            <a:r>
              <a:rPr lang="zh-CN" altLang="en-US" dirty="0"/>
              <a:t>当接</a:t>
            </a:r>
            <a:r>
              <a:rPr lang="zh-CN" altLang="en-US" dirty="0" smtClean="0"/>
              <a:t>收该</a:t>
            </a:r>
            <a:r>
              <a:rPr lang="zh-CN" altLang="en-US" dirty="0"/>
              <a:t>台广播时，接收机的本振频率</a:t>
            </a:r>
            <a:br>
              <a:rPr lang="zh-CN" altLang="en-US" dirty="0"/>
            </a:br>
            <a:r>
              <a:rPr lang="en-US" altLang="zh-CN" i="1" dirty="0" smtClean="0"/>
              <a:t>f</a:t>
            </a:r>
            <a:r>
              <a:rPr lang="en-US" altLang="zh-CN" baseline="-25000" dirty="0" smtClean="0"/>
              <a:t>L</a:t>
            </a:r>
            <a:r>
              <a:rPr lang="zh-CN" altLang="en-US" dirty="0" smtClean="0"/>
              <a:t>＝ </a:t>
            </a:r>
            <a:r>
              <a:rPr lang="en-US" altLang="zh-CN" i="1" dirty="0" smtClean="0"/>
              <a:t>f</a:t>
            </a:r>
            <a:r>
              <a:rPr lang="en-US" altLang="zh-CN" baseline="-25000" dirty="0" smtClean="0"/>
              <a:t>c</a:t>
            </a:r>
            <a:r>
              <a:rPr lang="zh-CN" altLang="en-US" dirty="0" smtClean="0"/>
              <a:t>＋ </a:t>
            </a:r>
            <a:r>
              <a:rPr lang="en-US" altLang="zh-CN" i="1" dirty="0" smtClean="0"/>
              <a:t>f</a:t>
            </a:r>
            <a:r>
              <a:rPr lang="en-US" altLang="zh-CN" baseline="-25000" dirty="0" smtClean="0"/>
              <a:t>I</a:t>
            </a:r>
            <a:r>
              <a:rPr lang="zh-CN" altLang="en-US" dirty="0" smtClean="0"/>
              <a:t>＝</a:t>
            </a:r>
            <a:r>
              <a:rPr lang="en-US" altLang="zh-CN" dirty="0" smtClean="0"/>
              <a:t>13396kHz</a:t>
            </a:r>
            <a:r>
              <a:rPr lang="zh-CN" altLang="en-US" dirty="0" smtClean="0"/>
              <a:t>。</a:t>
            </a:r>
            <a:r>
              <a:rPr lang="zh-CN" altLang="en-US" dirty="0"/>
              <a:t>显</a:t>
            </a:r>
            <a:r>
              <a:rPr lang="zh-CN" altLang="en-US" dirty="0" smtClean="0"/>
              <a:t>然</a:t>
            </a:r>
            <a:r>
              <a:rPr lang="en-US" altLang="zh-CN" i="1" dirty="0" smtClean="0"/>
              <a:t>f</a:t>
            </a:r>
            <a:r>
              <a:rPr lang="en-US" altLang="zh-CN" baseline="-25000" dirty="0" smtClean="0"/>
              <a:t>I </a:t>
            </a:r>
            <a:r>
              <a:rPr lang="zh-CN" altLang="en-US" dirty="0" smtClean="0"/>
              <a:t>＝ </a:t>
            </a:r>
            <a:r>
              <a:rPr lang="en-US" altLang="zh-CN" i="1" dirty="0"/>
              <a:t>f</a:t>
            </a:r>
            <a:r>
              <a:rPr lang="en-US" altLang="zh-CN" baseline="-25000" dirty="0"/>
              <a:t>L </a:t>
            </a:r>
            <a:r>
              <a:rPr lang="zh-CN" altLang="en-US" dirty="0" smtClean="0"/>
              <a:t>－ </a:t>
            </a:r>
            <a:r>
              <a:rPr lang="en-US" altLang="zh-CN" i="1" dirty="0"/>
              <a:t>f</a:t>
            </a:r>
            <a:r>
              <a:rPr lang="en-US" altLang="zh-CN" baseline="-25000" dirty="0"/>
              <a:t>c </a:t>
            </a:r>
            <a:r>
              <a:rPr lang="zh-CN" altLang="en-US" dirty="0" smtClean="0"/>
              <a:t>，</a:t>
            </a:r>
            <a:r>
              <a:rPr lang="zh-CN" altLang="en-US" dirty="0"/>
              <a:t>这是正常</a:t>
            </a:r>
            <a:r>
              <a:rPr lang="zh-CN" altLang="en-US" dirty="0" smtClean="0"/>
              <a:t>的变</a:t>
            </a:r>
            <a:r>
              <a:rPr lang="zh-CN" altLang="en-US" dirty="0"/>
              <a:t>频过程（主通道）。但是，由于器件的非线性，在混频器中同时还存在着信号和本振的</a:t>
            </a:r>
            <a:r>
              <a:rPr lang="zh-CN" altLang="en-US" dirty="0" smtClean="0"/>
              <a:t>各次</a:t>
            </a:r>
            <a:r>
              <a:rPr lang="zh-CN" altLang="en-US" dirty="0"/>
              <a:t>谐波相互作用。变频比 </a:t>
            </a:r>
            <a:r>
              <a:rPr lang="en-US" altLang="zh-CN" i="1" dirty="0"/>
              <a:t>f</a:t>
            </a:r>
            <a:r>
              <a:rPr lang="en-US" altLang="zh-CN" baseline="-25000" dirty="0"/>
              <a:t>c </a:t>
            </a:r>
            <a:r>
              <a:rPr lang="en-US" altLang="zh-CN" dirty="0" smtClean="0"/>
              <a:t>/</a:t>
            </a:r>
            <a:r>
              <a:rPr lang="en-US" altLang="zh-CN" i="1" dirty="0"/>
              <a:t> f</a:t>
            </a:r>
            <a:r>
              <a:rPr lang="en-US" altLang="zh-CN" baseline="-25000" dirty="0"/>
              <a:t>I </a:t>
            </a:r>
            <a:r>
              <a:rPr lang="zh-CN" altLang="en-US" dirty="0" smtClean="0"/>
              <a:t>＝</a:t>
            </a:r>
            <a:r>
              <a:rPr lang="en-US" altLang="zh-CN" dirty="0" smtClean="0"/>
              <a:t>931/465</a:t>
            </a:r>
            <a:r>
              <a:rPr lang="zh-CN" altLang="en-US" dirty="0" smtClean="0"/>
              <a:t>≈</a:t>
            </a:r>
            <a:r>
              <a:rPr lang="en-US" altLang="zh-CN" dirty="0" smtClean="0"/>
              <a:t>2</a:t>
            </a:r>
            <a:r>
              <a:rPr lang="zh-CN" altLang="en-US" dirty="0" smtClean="0"/>
              <a:t>，</a:t>
            </a:r>
            <a:r>
              <a:rPr lang="zh-CN" altLang="en-US" dirty="0"/>
              <a:t>查</a:t>
            </a:r>
            <a:r>
              <a:rPr lang="zh-CN" altLang="en-US" dirty="0" smtClean="0"/>
              <a:t>表</a:t>
            </a:r>
            <a:r>
              <a:rPr lang="en-US" altLang="zh-CN" dirty="0" smtClean="0"/>
              <a:t>6-1</a:t>
            </a:r>
            <a:r>
              <a:rPr lang="zh-CN" altLang="en-US" dirty="0" smtClean="0"/>
              <a:t>，</a:t>
            </a:r>
            <a:r>
              <a:rPr lang="zh-CN" altLang="en-US" dirty="0"/>
              <a:t>对应编</a:t>
            </a:r>
            <a:r>
              <a:rPr lang="zh-CN" altLang="en-US" dirty="0" smtClean="0"/>
              <a:t>号</a:t>
            </a:r>
            <a:r>
              <a:rPr lang="en-US" altLang="zh-CN" dirty="0" smtClean="0"/>
              <a:t>2</a:t>
            </a:r>
            <a:r>
              <a:rPr lang="zh-CN" altLang="en-US" dirty="0" smtClean="0"/>
              <a:t>和</a:t>
            </a:r>
            <a:r>
              <a:rPr lang="zh-CN" altLang="en-US" dirty="0"/>
              <a:t>编</a:t>
            </a:r>
            <a:r>
              <a:rPr lang="zh-CN" altLang="en-US" dirty="0" smtClean="0"/>
              <a:t>号</a:t>
            </a:r>
            <a:r>
              <a:rPr lang="en-US" altLang="zh-CN" dirty="0" smtClean="0"/>
              <a:t>10</a:t>
            </a:r>
            <a:r>
              <a:rPr lang="zh-CN" altLang="en-US" dirty="0" smtClean="0"/>
              <a:t>的</a:t>
            </a:r>
            <a:r>
              <a:rPr lang="zh-CN" altLang="en-US" dirty="0"/>
              <a:t>干扰。对 </a:t>
            </a:r>
            <a:r>
              <a:rPr lang="en-US" altLang="zh-CN" dirty="0" smtClean="0"/>
              <a:t>2</a:t>
            </a:r>
            <a:r>
              <a:rPr lang="zh-CN" altLang="en-US" dirty="0" smtClean="0"/>
              <a:t>号</a:t>
            </a:r>
            <a:r>
              <a:rPr lang="zh-CN" altLang="en-US" dirty="0"/>
              <a:t>干扰</a:t>
            </a:r>
            <a:r>
              <a:rPr lang="zh-CN" altLang="en-US" dirty="0" smtClean="0"/>
              <a:t>，</a:t>
            </a:r>
            <a:r>
              <a:rPr lang="en-US" altLang="zh-CN" dirty="0" smtClean="0"/>
              <a:t>p</a:t>
            </a:r>
            <a:r>
              <a:rPr lang="zh-CN" altLang="en-US" dirty="0" smtClean="0"/>
              <a:t>＝</a:t>
            </a:r>
            <a:r>
              <a:rPr lang="en-US" altLang="zh-CN" dirty="0" smtClean="0"/>
              <a:t>1</a:t>
            </a:r>
            <a:r>
              <a:rPr lang="zh-CN" altLang="en-US" dirty="0" smtClean="0"/>
              <a:t>， </a:t>
            </a:r>
            <a:r>
              <a:rPr lang="en-US" altLang="zh-CN" dirty="0" smtClean="0"/>
              <a:t>q</a:t>
            </a:r>
            <a:r>
              <a:rPr lang="zh-CN" altLang="en-US" dirty="0" smtClean="0"/>
              <a:t> ＝</a:t>
            </a:r>
            <a:r>
              <a:rPr lang="en-US" altLang="zh-CN" dirty="0" smtClean="0"/>
              <a:t>2</a:t>
            </a:r>
            <a:r>
              <a:rPr lang="zh-CN" altLang="en-US" dirty="0" smtClean="0"/>
              <a:t>，是</a:t>
            </a:r>
            <a:r>
              <a:rPr lang="en-US" altLang="zh-CN" dirty="0" smtClean="0"/>
              <a:t>3</a:t>
            </a:r>
            <a:r>
              <a:rPr lang="zh-CN" altLang="en-US" dirty="0" smtClean="0"/>
              <a:t>阶</a:t>
            </a:r>
            <a:r>
              <a:rPr lang="zh-CN" altLang="en-US" dirty="0"/>
              <a:t>干扰，由式（ </a:t>
            </a:r>
            <a:r>
              <a:rPr lang="en-US" altLang="zh-CN" dirty="0" smtClean="0"/>
              <a:t>6-79</a:t>
            </a:r>
            <a:r>
              <a:rPr lang="zh-CN" altLang="en-US" dirty="0" smtClean="0"/>
              <a:t>）</a:t>
            </a:r>
            <a:r>
              <a:rPr lang="zh-CN" altLang="en-US" dirty="0"/>
              <a:t>，可</a:t>
            </a:r>
            <a:r>
              <a:rPr lang="zh-CN" altLang="en-US" dirty="0" smtClean="0"/>
              <a:t>得</a:t>
            </a:r>
            <a:r>
              <a:rPr lang="en-US" altLang="zh-CN" dirty="0" smtClean="0"/>
              <a:t>2</a:t>
            </a:r>
            <a:r>
              <a:rPr lang="en-US" altLang="zh-CN" i="1" dirty="0"/>
              <a:t> f</a:t>
            </a:r>
            <a:r>
              <a:rPr lang="en-US" altLang="zh-CN" baseline="-25000" dirty="0"/>
              <a:t>c </a:t>
            </a:r>
            <a:r>
              <a:rPr lang="zh-CN" altLang="en-US" dirty="0" smtClean="0"/>
              <a:t>－ </a:t>
            </a:r>
            <a:r>
              <a:rPr lang="en-US" altLang="zh-CN" i="1" dirty="0" smtClean="0"/>
              <a:t>f</a:t>
            </a:r>
            <a:r>
              <a:rPr lang="en-US" altLang="zh-CN" baseline="-25000" dirty="0"/>
              <a:t>L</a:t>
            </a:r>
            <a:r>
              <a:rPr lang="zh-CN" altLang="en-US" dirty="0" smtClean="0"/>
              <a:t>＝</a:t>
            </a:r>
            <a:r>
              <a:rPr lang="en-US" altLang="zh-CN" dirty="0" smtClean="0"/>
              <a:t>2×931</a:t>
            </a:r>
            <a:r>
              <a:rPr lang="zh-CN" altLang="en-US" dirty="0" smtClean="0"/>
              <a:t>－</a:t>
            </a:r>
            <a:r>
              <a:rPr lang="en-US" altLang="zh-CN" dirty="0" smtClean="0"/>
              <a:t>1396</a:t>
            </a:r>
            <a:r>
              <a:rPr lang="zh-CN" altLang="en-US" dirty="0" smtClean="0"/>
              <a:t>＝ </a:t>
            </a:r>
            <a:r>
              <a:rPr lang="en-US" altLang="zh-CN" dirty="0" smtClean="0"/>
              <a:t>1862</a:t>
            </a:r>
            <a:r>
              <a:rPr lang="zh-CN" altLang="en-US" dirty="0" smtClean="0"/>
              <a:t>－</a:t>
            </a:r>
            <a:r>
              <a:rPr lang="en-US" altLang="zh-CN" dirty="0" smtClean="0"/>
              <a:t>1396</a:t>
            </a:r>
            <a:r>
              <a:rPr lang="zh-CN" altLang="en-US" dirty="0" smtClean="0"/>
              <a:t>＝</a:t>
            </a:r>
            <a:r>
              <a:rPr lang="en-US" altLang="zh-CN" dirty="0" smtClean="0"/>
              <a:t>466kHz</a:t>
            </a:r>
            <a:r>
              <a:rPr lang="zh-CN" altLang="en-US" dirty="0" smtClean="0"/>
              <a:t>，</a:t>
            </a:r>
            <a:r>
              <a:rPr lang="zh-CN" altLang="en-US" dirty="0"/>
              <a:t>这个组合分量与中频</a:t>
            </a:r>
            <a:r>
              <a:rPr lang="zh-CN" altLang="en-US" dirty="0" smtClean="0"/>
              <a:t>差</a:t>
            </a:r>
            <a:r>
              <a:rPr lang="en-US" altLang="zh-CN" dirty="0" smtClean="0"/>
              <a:t>1kHz</a:t>
            </a:r>
            <a:r>
              <a:rPr lang="zh-CN" altLang="en-US" dirty="0" smtClean="0"/>
              <a:t>，</a:t>
            </a:r>
            <a:r>
              <a:rPr lang="zh-CN" altLang="en-US" dirty="0"/>
              <a:t>经检波后将出</a:t>
            </a:r>
            <a:r>
              <a:rPr lang="zh-CN" altLang="en-US" dirty="0" smtClean="0"/>
              <a:t>现</a:t>
            </a:r>
            <a:r>
              <a:rPr lang="en-US" altLang="zh-CN" dirty="0"/>
              <a:t>1kHz</a:t>
            </a:r>
            <a:r>
              <a:rPr lang="zh-CN" altLang="en-US" dirty="0" smtClean="0"/>
              <a:t>的</a:t>
            </a:r>
            <a:r>
              <a:rPr lang="zh-CN" altLang="en-US" dirty="0"/>
              <a:t>哨声。这 也是将自身组合干扰称为干扰哨声的原因。对</a:t>
            </a:r>
            <a:r>
              <a:rPr lang="zh-CN" altLang="en-US" dirty="0" smtClean="0"/>
              <a:t>于</a:t>
            </a:r>
            <a:r>
              <a:rPr lang="en-US" altLang="zh-CN" dirty="0" smtClean="0"/>
              <a:t>10</a:t>
            </a:r>
            <a:r>
              <a:rPr lang="zh-CN" altLang="en-US" dirty="0" smtClean="0"/>
              <a:t>号</a:t>
            </a:r>
            <a:r>
              <a:rPr lang="zh-CN" altLang="en-US" dirty="0"/>
              <a:t>干扰， </a:t>
            </a:r>
            <a:r>
              <a:rPr lang="en-US" altLang="zh-CN" dirty="0" smtClean="0"/>
              <a:t>p</a:t>
            </a:r>
            <a:r>
              <a:rPr lang="zh-CN" altLang="en-US" dirty="0" smtClean="0"/>
              <a:t>＝</a:t>
            </a:r>
            <a:r>
              <a:rPr lang="en-US" altLang="zh-CN" dirty="0" smtClean="0"/>
              <a:t>3</a:t>
            </a:r>
            <a:r>
              <a:rPr lang="zh-CN" altLang="en-US" dirty="0" smtClean="0"/>
              <a:t>， </a:t>
            </a:r>
            <a:r>
              <a:rPr lang="en-US" altLang="zh-CN" dirty="0" smtClean="0"/>
              <a:t>q</a:t>
            </a:r>
            <a:r>
              <a:rPr lang="zh-CN" altLang="en-US" dirty="0" smtClean="0"/>
              <a:t> ＝</a:t>
            </a:r>
            <a:r>
              <a:rPr lang="en-US" altLang="zh-CN" dirty="0" smtClean="0"/>
              <a:t>5</a:t>
            </a:r>
            <a:r>
              <a:rPr lang="zh-CN" altLang="en-US" dirty="0" smtClean="0"/>
              <a:t>是</a:t>
            </a:r>
            <a:r>
              <a:rPr lang="en-US" altLang="zh-CN" dirty="0" smtClean="0"/>
              <a:t>8</a:t>
            </a:r>
            <a:r>
              <a:rPr lang="zh-CN" altLang="en-US" dirty="0" smtClean="0"/>
              <a:t>阶</a:t>
            </a:r>
            <a:r>
              <a:rPr lang="zh-CN" altLang="en-US" dirty="0"/>
              <a:t>干扰，其形成干扰的频率关系</a:t>
            </a:r>
            <a:r>
              <a:rPr lang="zh-CN" altLang="en-US" dirty="0" smtClean="0"/>
              <a:t>为</a:t>
            </a:r>
            <a:endParaRPr lang="zh-CN" altLang="en-US" dirty="0"/>
          </a:p>
        </p:txBody>
      </p:sp>
    </p:spTree>
    <p:extLst>
      <p:ext uri="{BB962C8B-B14F-4D97-AF65-F5344CB8AC3E}">
        <p14:creationId xmlns:p14="http://schemas.microsoft.com/office/powerpoint/2010/main" val="41360984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5</a:t>
            </a:r>
            <a:r>
              <a:rPr lang="en-US" altLang="zh-CN" i="1" dirty="0" smtClean="0"/>
              <a:t>f</a:t>
            </a:r>
            <a:r>
              <a:rPr lang="en-US" altLang="zh-CN" baseline="-25000" dirty="0" smtClean="0"/>
              <a:t>c</a:t>
            </a:r>
            <a:r>
              <a:rPr lang="zh-CN" altLang="en-US" dirty="0" smtClean="0"/>
              <a:t>－</a:t>
            </a:r>
            <a:r>
              <a:rPr lang="en-US" altLang="zh-CN" dirty="0" smtClean="0"/>
              <a:t>3</a:t>
            </a:r>
            <a:r>
              <a:rPr lang="en-US" altLang="zh-CN" i="1" dirty="0" smtClean="0"/>
              <a:t>f</a:t>
            </a:r>
            <a:r>
              <a:rPr lang="en-US" altLang="zh-CN" baseline="-25000" dirty="0" smtClean="0"/>
              <a:t>L</a:t>
            </a:r>
            <a:r>
              <a:rPr lang="zh-CN" altLang="en-US" dirty="0" smtClean="0"/>
              <a:t>＝</a:t>
            </a:r>
            <a:r>
              <a:rPr lang="en-US" altLang="zh-CN" dirty="0" smtClean="0"/>
              <a:t>5×931</a:t>
            </a:r>
            <a:r>
              <a:rPr lang="zh-CN" altLang="en-US" dirty="0" smtClean="0"/>
              <a:t>－</a:t>
            </a:r>
            <a:r>
              <a:rPr lang="en-US" altLang="zh-CN" dirty="0" smtClean="0"/>
              <a:t>3×1396</a:t>
            </a:r>
            <a:r>
              <a:rPr lang="zh-CN" altLang="en-US" dirty="0" smtClean="0"/>
              <a:t>＝</a:t>
            </a:r>
            <a:r>
              <a:rPr lang="en-US" altLang="zh-CN" dirty="0" smtClean="0"/>
              <a:t>467kHz</a:t>
            </a:r>
            <a:r>
              <a:rPr lang="zh-CN" altLang="en-US" dirty="0" smtClean="0"/>
              <a:t>≈</a:t>
            </a:r>
            <a:r>
              <a:rPr lang="en-US" altLang="zh-CN" dirty="0" smtClean="0"/>
              <a:t>465kHz</a:t>
            </a:r>
            <a:r>
              <a:rPr lang="zh-CN" altLang="en-US" dirty="0" smtClean="0"/>
              <a:t>，</a:t>
            </a:r>
            <a:r>
              <a:rPr lang="zh-CN" altLang="en-US" dirty="0"/>
              <a:t>可以通过 中频通道形成干扰</a:t>
            </a:r>
            <a:r>
              <a:rPr lang="zh-CN" altLang="en-US" dirty="0" smtClean="0"/>
              <a:t>。</a:t>
            </a:r>
            <a:r>
              <a:rPr lang="en-US" altLang="zh-CN" dirty="0" smtClean="0"/>
              <a:t/>
            </a:r>
            <a:br>
              <a:rPr lang="en-US" altLang="zh-CN" dirty="0" smtClean="0"/>
            </a:br>
            <a:r>
              <a:rPr lang="en-US" altLang="zh-CN" dirty="0" smtClean="0"/>
              <a:t>       </a:t>
            </a:r>
            <a:r>
              <a:rPr lang="zh-CN" altLang="en-US" dirty="0" smtClean="0"/>
              <a:t>干</a:t>
            </a:r>
            <a:r>
              <a:rPr lang="zh-CN" altLang="en-US" dirty="0"/>
              <a:t>扰哨声是信号本身（或其谐波）与本振的各次谐波组合形成的，与外来干扰无关，所 以不能靠提高前端电路的选择性来抑制。减小这种干扰影响的办法是减少干扰点的数目并 降低干</a:t>
            </a:r>
            <a:r>
              <a:rPr lang="zh-CN" altLang="en-US" dirty="0" smtClean="0"/>
              <a:t>扰的</a:t>
            </a:r>
            <a:r>
              <a:rPr lang="zh-CN" altLang="en-US" dirty="0"/>
              <a:t>阶数。其抑制方法如下</a:t>
            </a:r>
            <a:r>
              <a:rPr lang="zh-CN" altLang="en-US" dirty="0" smtClean="0"/>
              <a:t>：</a:t>
            </a:r>
            <a:r>
              <a:rPr lang="en-US" altLang="zh-CN" dirty="0" smtClean="0"/>
              <a:t/>
            </a:r>
            <a:br>
              <a:rPr lang="en-US" altLang="zh-CN" dirty="0" smtClean="0"/>
            </a:br>
            <a:r>
              <a:rPr lang="en-US" altLang="zh-CN" dirty="0" smtClean="0"/>
              <a:t>      </a:t>
            </a:r>
            <a:r>
              <a:rPr lang="zh-CN" altLang="en-US" dirty="0" smtClean="0"/>
              <a:t>（ </a:t>
            </a:r>
            <a:r>
              <a:rPr lang="zh-CN" altLang="en-US" dirty="0"/>
              <a:t>１）正确选择中频数值。</a:t>
            </a:r>
            <a:r>
              <a:rPr lang="zh-CN" altLang="en-US" dirty="0" smtClean="0"/>
              <a:t>当</a:t>
            </a:r>
            <a:r>
              <a:rPr lang="en-US" altLang="zh-CN" i="1" dirty="0" smtClean="0"/>
              <a:t>f</a:t>
            </a:r>
            <a:r>
              <a:rPr lang="en-US" altLang="zh-CN" baseline="-25000" dirty="0" smtClean="0"/>
              <a:t>I</a:t>
            </a:r>
            <a:r>
              <a:rPr lang="zh-CN" altLang="en-US" dirty="0" smtClean="0"/>
              <a:t>固</a:t>
            </a:r>
            <a:r>
              <a:rPr lang="zh-CN" altLang="en-US" dirty="0"/>
              <a:t>定后，在一个频段内的干扰点就确定了，合理选择</a:t>
            </a:r>
            <a:r>
              <a:rPr lang="zh-CN" altLang="en-US" dirty="0" smtClean="0"/>
              <a:t>中频</a:t>
            </a:r>
            <a:r>
              <a:rPr lang="zh-CN" altLang="en-US" dirty="0"/>
              <a:t>频率，可大大减少组合频率干扰的点数，并将阶数较低的干扰排除。例如，某短波接收 机，波段范围</a:t>
            </a:r>
            <a:r>
              <a:rPr lang="zh-CN" altLang="en-US" dirty="0" smtClean="0"/>
              <a:t>为</a:t>
            </a:r>
            <a:r>
              <a:rPr lang="en-US" altLang="zh-CN" dirty="0" smtClean="0"/>
              <a:t>2~30MHz</a:t>
            </a:r>
            <a:r>
              <a:rPr lang="zh-CN" altLang="en-US" dirty="0" smtClean="0"/>
              <a:t>。</a:t>
            </a:r>
            <a:r>
              <a:rPr lang="zh-CN" altLang="en-US" dirty="0"/>
              <a:t>如 </a:t>
            </a:r>
            <a:r>
              <a:rPr lang="en-US" altLang="zh-CN" i="1" dirty="0"/>
              <a:t>f</a:t>
            </a:r>
            <a:r>
              <a:rPr lang="en-US" altLang="zh-CN" baseline="-25000" dirty="0"/>
              <a:t>I</a:t>
            </a:r>
            <a:r>
              <a:rPr lang="zh-CN" altLang="en-US" dirty="0" smtClean="0"/>
              <a:t> ＝</a:t>
            </a:r>
            <a:r>
              <a:rPr lang="en-US" altLang="zh-CN" dirty="0" smtClean="0"/>
              <a:t>1.5MHz</a:t>
            </a:r>
            <a:r>
              <a:rPr lang="zh-CN" altLang="en-US" dirty="0" smtClean="0"/>
              <a:t>，</a:t>
            </a:r>
            <a:r>
              <a:rPr lang="zh-CN" altLang="en-US" dirty="0"/>
              <a:t>则变频比 </a:t>
            </a:r>
            <a:r>
              <a:rPr lang="en-US" altLang="zh-CN" i="1" dirty="0" smtClean="0"/>
              <a:t>f</a:t>
            </a:r>
            <a:r>
              <a:rPr lang="en-US" altLang="zh-CN" baseline="-25000" dirty="0" smtClean="0"/>
              <a:t>c</a:t>
            </a:r>
            <a:r>
              <a:rPr lang="en-US" altLang="zh-CN" dirty="0" smtClean="0"/>
              <a:t>/</a:t>
            </a:r>
            <a:r>
              <a:rPr lang="en-US" altLang="zh-CN" i="1" dirty="0"/>
              <a:t> f</a:t>
            </a:r>
            <a:r>
              <a:rPr lang="en-US" altLang="zh-CN" baseline="-25000" dirty="0"/>
              <a:t>I </a:t>
            </a:r>
            <a:r>
              <a:rPr lang="zh-CN" altLang="en-US" dirty="0" smtClean="0"/>
              <a:t>＝</a:t>
            </a:r>
            <a:r>
              <a:rPr lang="en-US" altLang="zh-CN" dirty="0" smtClean="0"/>
              <a:t>1.33~20</a:t>
            </a:r>
            <a:r>
              <a:rPr lang="zh-CN" altLang="en-US" dirty="0" smtClean="0"/>
              <a:t>，</a:t>
            </a:r>
            <a:r>
              <a:rPr lang="zh-CN" altLang="en-US" dirty="0"/>
              <a:t>由</a:t>
            </a:r>
            <a:r>
              <a:rPr lang="zh-CN" altLang="en-US" dirty="0" smtClean="0"/>
              <a:t>表</a:t>
            </a:r>
            <a:r>
              <a:rPr lang="en-US" altLang="zh-CN" dirty="0" smtClean="0"/>
              <a:t>6-1</a:t>
            </a:r>
            <a:r>
              <a:rPr lang="zh-CN" altLang="en-US" dirty="0" smtClean="0"/>
              <a:t>可 </a:t>
            </a:r>
            <a:r>
              <a:rPr lang="zh-CN" altLang="en-US" dirty="0"/>
              <a:t>查出组合干扰点</a:t>
            </a:r>
            <a:r>
              <a:rPr lang="zh-CN" altLang="en-US" dirty="0" smtClean="0"/>
              <a:t>为</a:t>
            </a:r>
            <a:r>
              <a:rPr lang="en-US" altLang="zh-CN" dirty="0" smtClean="0"/>
              <a:t>2</a:t>
            </a:r>
            <a:r>
              <a:rPr lang="zh-CN" altLang="en-US" dirty="0" smtClean="0"/>
              <a:t>、</a:t>
            </a:r>
            <a:r>
              <a:rPr lang="en-US" altLang="zh-CN" dirty="0" smtClean="0"/>
              <a:t>4</a:t>
            </a:r>
            <a:r>
              <a:rPr lang="zh-CN" altLang="en-US" dirty="0" smtClean="0"/>
              <a:t>、</a:t>
            </a:r>
            <a:r>
              <a:rPr lang="en-US" altLang="zh-CN" dirty="0" smtClean="0"/>
              <a:t>6</a:t>
            </a:r>
            <a:endParaRPr lang="zh-CN" altLang="en-US" dirty="0"/>
          </a:p>
        </p:txBody>
      </p:sp>
    </p:spTree>
    <p:extLst>
      <p:ext uri="{BB962C8B-B14F-4D97-AF65-F5344CB8AC3E}">
        <p14:creationId xmlns:p14="http://schemas.microsoft.com/office/powerpoint/2010/main" val="4271232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 </a:t>
            </a:r>
            <a:r>
              <a:rPr lang="zh-CN" altLang="en-US" dirty="0"/>
              <a:t>２）双边带信号的高频载波相位在调制电压零交点处（调制电压正负交替时）要突</a:t>
            </a:r>
            <a:r>
              <a:rPr lang="zh-CN" altLang="en-US" dirty="0" smtClean="0"/>
              <a:t>变</a:t>
            </a:r>
            <a:r>
              <a:rPr lang="en-US" altLang="zh-CN" dirty="0" smtClean="0"/>
              <a:t>180</a:t>
            </a:r>
            <a:r>
              <a:rPr lang="zh-CN" altLang="en-US" dirty="0" smtClean="0"/>
              <a:t> </a:t>
            </a:r>
            <a:r>
              <a:rPr lang="en-US" altLang="zh-CN" dirty="0"/>
              <a:t>°</a:t>
            </a:r>
            <a:r>
              <a:rPr lang="zh-CN" altLang="en-US" dirty="0"/>
              <a:t>。由图可见，在调制信号正半周内，已调波的高频与原载频同相，相差</a:t>
            </a:r>
            <a:r>
              <a:rPr lang="zh-CN" altLang="en-US" dirty="0" smtClean="0"/>
              <a:t>为</a:t>
            </a:r>
            <a:r>
              <a:rPr lang="en-US" altLang="zh-CN" dirty="0" smtClean="0"/>
              <a:t>0°</a:t>
            </a:r>
            <a:r>
              <a:rPr lang="zh-CN" altLang="en-US" dirty="0"/>
              <a:t>；在调制信 号负半周内，已调波的高频与原载频反相，相</a:t>
            </a:r>
            <a:r>
              <a:rPr lang="zh-CN" altLang="en-US" dirty="0" smtClean="0"/>
              <a:t>差</a:t>
            </a:r>
            <a:r>
              <a:rPr lang="en-US" altLang="zh-CN" dirty="0" smtClean="0"/>
              <a:t>180°</a:t>
            </a:r>
            <a:r>
              <a:rPr lang="zh-CN" altLang="en-US" dirty="0"/>
              <a:t>。这就表明，双边带信号的相位反映 了调制信号的极性。因此，严格地讲，双边带信号已非单纯的振幅调制信号，而是既调幅 又调相的信号。</a:t>
            </a:r>
            <a:br>
              <a:rPr lang="zh-CN" altLang="en-US" dirty="0"/>
            </a:br>
            <a:endParaRPr lang="zh-CN" altLang="en-US" dirty="0"/>
          </a:p>
        </p:txBody>
      </p:sp>
    </p:spTree>
    <p:extLst>
      <p:ext uri="{BB962C8B-B14F-4D97-AF65-F5344CB8AC3E}">
        <p14:creationId xmlns:p14="http://schemas.microsoft.com/office/powerpoint/2010/main" val="282436430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a:t>
            </a:r>
            <a:r>
              <a:rPr lang="en-US" altLang="zh-CN" dirty="0"/>
              <a:t>7</a:t>
            </a:r>
            <a:r>
              <a:rPr lang="zh-CN" altLang="en-US" dirty="0"/>
              <a:t>、</a:t>
            </a:r>
            <a:r>
              <a:rPr lang="en-US" altLang="zh-CN" dirty="0"/>
              <a:t>10</a:t>
            </a:r>
            <a:r>
              <a:rPr lang="zh-CN" altLang="en-US" dirty="0"/>
              <a:t>、</a:t>
            </a:r>
            <a:r>
              <a:rPr lang="en-US" altLang="zh-CN" dirty="0"/>
              <a:t>11</a:t>
            </a:r>
            <a:r>
              <a:rPr lang="zh-CN" altLang="en-US" dirty="0"/>
              <a:t>、</a:t>
            </a:r>
            <a:r>
              <a:rPr lang="en-US" altLang="zh-CN" dirty="0"/>
              <a:t>14</a:t>
            </a:r>
            <a:r>
              <a:rPr lang="zh-CN" altLang="en-US" dirty="0"/>
              <a:t>和</a:t>
            </a:r>
            <a:r>
              <a:rPr lang="en-US" altLang="zh-CN" dirty="0"/>
              <a:t>15</a:t>
            </a:r>
            <a:r>
              <a:rPr lang="zh-CN" altLang="en-US" dirty="0"/>
              <a:t>号，最严重的是</a:t>
            </a:r>
            <a:r>
              <a:rPr lang="en-US" altLang="zh-CN" dirty="0"/>
              <a:t>2</a:t>
            </a:r>
            <a:r>
              <a:rPr lang="zh-CN" altLang="en-US" dirty="0"/>
              <a:t>号（ </a:t>
            </a:r>
            <a:r>
              <a:rPr lang="en-US" altLang="zh-CN" dirty="0"/>
              <a:t>3</a:t>
            </a:r>
            <a:r>
              <a:rPr lang="zh-CN" altLang="en-US" dirty="0"/>
              <a:t>阶干扰），受干扰</a:t>
            </a:r>
            <a:r>
              <a:rPr lang="zh-CN" altLang="en-US" dirty="0" smtClean="0"/>
              <a:t>的频率</a:t>
            </a:r>
            <a:r>
              <a:rPr lang="en-US" altLang="zh-CN" i="1" dirty="0" smtClean="0"/>
              <a:t>f</a:t>
            </a:r>
            <a:r>
              <a:rPr lang="en-US" altLang="zh-CN" baseline="-25000" dirty="0" smtClean="0"/>
              <a:t>c</a:t>
            </a:r>
            <a:r>
              <a:rPr lang="zh-CN" altLang="en-US" dirty="0" smtClean="0"/>
              <a:t>＝</a:t>
            </a:r>
            <a:r>
              <a:rPr lang="en-US" altLang="zh-CN" dirty="0" smtClean="0"/>
              <a:t>2</a:t>
            </a:r>
            <a:r>
              <a:rPr lang="en-US" altLang="zh-CN" i="1" dirty="0" smtClean="0"/>
              <a:t>f</a:t>
            </a:r>
            <a:r>
              <a:rPr lang="en-US" altLang="zh-CN" baseline="-25000" dirty="0" smtClean="0"/>
              <a:t>I</a:t>
            </a:r>
            <a:r>
              <a:rPr lang="zh-CN" altLang="en-US" dirty="0" smtClean="0"/>
              <a:t>＝</a:t>
            </a:r>
            <a:r>
              <a:rPr lang="en-US" altLang="zh-CN" dirty="0" smtClean="0"/>
              <a:t>3MHz</a:t>
            </a:r>
            <a:r>
              <a:rPr lang="zh-CN" altLang="en-US" dirty="0" smtClean="0"/>
              <a:t>。</a:t>
            </a:r>
            <a:r>
              <a:rPr lang="zh-CN" altLang="en-US" dirty="0"/>
              <a:t>若 </a:t>
            </a:r>
            <a:r>
              <a:rPr lang="en-US" altLang="zh-CN" i="1" dirty="0"/>
              <a:t>f</a:t>
            </a:r>
            <a:r>
              <a:rPr lang="en-US" altLang="zh-CN" baseline="-25000" dirty="0"/>
              <a:t>I</a:t>
            </a:r>
            <a:r>
              <a:rPr lang="zh-CN" altLang="en-US" dirty="0" smtClean="0"/>
              <a:t>＝</a:t>
            </a:r>
            <a:r>
              <a:rPr lang="en-US" altLang="zh-CN" dirty="0" smtClean="0"/>
              <a:t>0.5MHz</a:t>
            </a:r>
            <a:r>
              <a:rPr lang="zh-CN" altLang="en-US" dirty="0" smtClean="0"/>
              <a:t>， </a:t>
            </a:r>
            <a:r>
              <a:rPr lang="en-US" altLang="zh-CN" i="1" dirty="0" smtClean="0"/>
              <a:t>f</a:t>
            </a:r>
            <a:r>
              <a:rPr lang="en-US" altLang="zh-CN" baseline="-25000" dirty="0" smtClean="0"/>
              <a:t>c</a:t>
            </a:r>
            <a:r>
              <a:rPr lang="en-US" altLang="zh-CN" dirty="0" smtClean="0"/>
              <a:t>/</a:t>
            </a:r>
            <a:r>
              <a:rPr lang="en-US" altLang="zh-CN" i="1" dirty="0" smtClean="0"/>
              <a:t>f</a:t>
            </a:r>
            <a:r>
              <a:rPr lang="en-US" altLang="zh-CN" baseline="-25000" dirty="0" smtClean="0"/>
              <a:t>I</a:t>
            </a:r>
            <a:r>
              <a:rPr lang="zh-CN" altLang="en-US" dirty="0" smtClean="0"/>
              <a:t>＝</a:t>
            </a:r>
            <a:r>
              <a:rPr lang="en-US" altLang="zh-CN" dirty="0" smtClean="0"/>
              <a:t>4~60</a:t>
            </a:r>
            <a:r>
              <a:rPr lang="zh-CN" altLang="en-US" dirty="0" smtClean="0"/>
              <a:t>，</a:t>
            </a:r>
            <a:r>
              <a:rPr lang="zh-CN" altLang="en-US" dirty="0"/>
              <a:t>组合干扰点</a:t>
            </a:r>
            <a:r>
              <a:rPr lang="zh-CN" altLang="en-US" dirty="0" smtClean="0"/>
              <a:t>为</a:t>
            </a:r>
            <a:r>
              <a:rPr lang="en-US" altLang="zh-CN" dirty="0" smtClean="0"/>
              <a:t>7</a:t>
            </a:r>
            <a:r>
              <a:rPr lang="zh-CN" altLang="en-US" dirty="0" smtClean="0"/>
              <a:t>号和</a:t>
            </a:r>
            <a:r>
              <a:rPr lang="en-US" altLang="zh-CN" dirty="0" smtClean="0"/>
              <a:t>11</a:t>
            </a:r>
            <a:r>
              <a:rPr lang="zh-CN" altLang="en-US" dirty="0" smtClean="0"/>
              <a:t>号</a:t>
            </a:r>
            <a:r>
              <a:rPr lang="zh-CN" altLang="en-US" dirty="0"/>
              <a:t>， 最严重的</a:t>
            </a:r>
            <a:r>
              <a:rPr lang="zh-CN" altLang="en-US" dirty="0" smtClean="0"/>
              <a:t>是</a:t>
            </a:r>
            <a:r>
              <a:rPr lang="en-US" altLang="zh-CN" dirty="0" smtClean="0"/>
              <a:t>7</a:t>
            </a:r>
            <a:r>
              <a:rPr lang="zh-CN" altLang="en-US" dirty="0" smtClean="0"/>
              <a:t>号</a:t>
            </a:r>
            <a:r>
              <a:rPr lang="zh-CN" altLang="en-US" dirty="0"/>
              <a:t>（ </a:t>
            </a:r>
            <a:r>
              <a:rPr lang="en-US" altLang="zh-CN" dirty="0" smtClean="0"/>
              <a:t>7</a:t>
            </a:r>
            <a:r>
              <a:rPr lang="zh-CN" altLang="en-US" dirty="0" smtClean="0"/>
              <a:t>阶</a:t>
            </a:r>
            <a:r>
              <a:rPr lang="zh-CN" altLang="en-US" dirty="0"/>
              <a:t>干扰），受干扰的频</a:t>
            </a:r>
            <a:r>
              <a:rPr lang="zh-CN" altLang="en-US" dirty="0" smtClean="0"/>
              <a:t>率</a:t>
            </a:r>
            <a:r>
              <a:rPr lang="en-US" altLang="zh-CN" i="1" dirty="0" smtClean="0"/>
              <a:t>f</a:t>
            </a:r>
            <a:r>
              <a:rPr lang="en-US" altLang="zh-CN" baseline="-25000" dirty="0" smtClean="0"/>
              <a:t>c </a:t>
            </a:r>
            <a:r>
              <a:rPr lang="zh-CN" altLang="en-US" dirty="0" smtClean="0"/>
              <a:t>＝</a:t>
            </a:r>
            <a:r>
              <a:rPr lang="en-US" altLang="zh-CN" dirty="0" smtClean="0"/>
              <a:t>4</a:t>
            </a:r>
            <a:r>
              <a:rPr lang="en-US" altLang="zh-CN" i="1" dirty="0"/>
              <a:t> </a:t>
            </a:r>
            <a:r>
              <a:rPr lang="en-US" altLang="zh-CN" i="1" dirty="0" smtClean="0"/>
              <a:t>f</a:t>
            </a:r>
            <a:r>
              <a:rPr lang="en-US" altLang="zh-CN" baseline="-25000" dirty="0"/>
              <a:t>I</a:t>
            </a:r>
            <a:r>
              <a:rPr lang="zh-CN" altLang="en-US" dirty="0" smtClean="0"/>
              <a:t>＝</a:t>
            </a:r>
            <a:r>
              <a:rPr lang="en-US" altLang="zh-CN" dirty="0" smtClean="0"/>
              <a:t>2MHz</a:t>
            </a:r>
            <a:r>
              <a:rPr lang="zh-CN" altLang="en-US" dirty="0" smtClean="0"/>
              <a:t>。</a:t>
            </a:r>
            <a:r>
              <a:rPr lang="zh-CN" altLang="en-US" dirty="0"/>
              <a:t>由此可见，将中频由</a:t>
            </a:r>
            <a:br>
              <a:rPr lang="zh-CN" altLang="en-US" dirty="0"/>
            </a:br>
            <a:r>
              <a:rPr lang="en-US" altLang="zh-CN" dirty="0" smtClean="0"/>
              <a:t>1.5MHz</a:t>
            </a:r>
            <a:r>
              <a:rPr lang="zh-CN" altLang="en-US" dirty="0" smtClean="0"/>
              <a:t>改为</a:t>
            </a:r>
            <a:r>
              <a:rPr lang="en-US" altLang="zh-CN" dirty="0" smtClean="0"/>
              <a:t>0.5MHz</a:t>
            </a:r>
            <a:r>
              <a:rPr lang="zh-CN" altLang="en-US" dirty="0" smtClean="0"/>
              <a:t>，</a:t>
            </a:r>
            <a:r>
              <a:rPr lang="zh-CN" altLang="en-US" dirty="0"/>
              <a:t>较强的干扰点</a:t>
            </a:r>
            <a:r>
              <a:rPr lang="zh-CN" altLang="en-US" dirty="0" smtClean="0"/>
              <a:t>由</a:t>
            </a:r>
            <a:r>
              <a:rPr lang="en-US" altLang="zh-CN" dirty="0" smtClean="0"/>
              <a:t>8</a:t>
            </a:r>
            <a:r>
              <a:rPr lang="zh-CN" altLang="en-US" dirty="0" smtClean="0"/>
              <a:t>个</a:t>
            </a:r>
            <a:r>
              <a:rPr lang="zh-CN" altLang="en-US" dirty="0"/>
              <a:t>减小</a:t>
            </a:r>
            <a:r>
              <a:rPr lang="zh-CN" altLang="en-US" dirty="0" smtClean="0"/>
              <a:t>到</a:t>
            </a:r>
            <a:r>
              <a:rPr lang="en-US" altLang="zh-CN" dirty="0" smtClean="0"/>
              <a:t>2</a:t>
            </a:r>
            <a:r>
              <a:rPr lang="zh-CN" altLang="en-US" dirty="0" smtClean="0"/>
              <a:t>个</a:t>
            </a:r>
            <a:r>
              <a:rPr lang="zh-CN" altLang="en-US" dirty="0"/>
              <a:t>，最强的干扰</a:t>
            </a:r>
            <a:r>
              <a:rPr lang="zh-CN" altLang="en-US" dirty="0" smtClean="0"/>
              <a:t>由</a:t>
            </a:r>
            <a:r>
              <a:rPr lang="en-US" altLang="zh-CN" dirty="0" smtClean="0"/>
              <a:t>3</a:t>
            </a:r>
            <a:r>
              <a:rPr lang="zh-CN" altLang="en-US" dirty="0" smtClean="0"/>
              <a:t>阶</a:t>
            </a:r>
            <a:r>
              <a:rPr lang="zh-CN" altLang="en-US" dirty="0"/>
              <a:t>降</a:t>
            </a:r>
            <a:r>
              <a:rPr lang="zh-CN" altLang="en-US" dirty="0" smtClean="0"/>
              <a:t>为</a:t>
            </a:r>
            <a:r>
              <a:rPr lang="en-US" altLang="zh-CN" dirty="0" smtClean="0"/>
              <a:t>7</a:t>
            </a:r>
            <a:r>
              <a:rPr lang="zh-CN" altLang="en-US" dirty="0" smtClean="0"/>
              <a:t>阶</a:t>
            </a:r>
            <a:r>
              <a:rPr lang="zh-CN" altLang="en-US" dirty="0"/>
              <a:t>。 但中频频率降低后，对镜像干扰频率的抑制是不利的。如选用高中频，中频采</a:t>
            </a:r>
            <a:r>
              <a:rPr lang="zh-CN" altLang="en-US" dirty="0" smtClean="0"/>
              <a:t>用</a:t>
            </a:r>
            <a:r>
              <a:rPr lang="en-US" altLang="zh-CN" dirty="0" smtClean="0"/>
              <a:t>70MHz</a:t>
            </a:r>
            <a:r>
              <a:rPr lang="zh-CN" altLang="en-US" dirty="0" smtClean="0"/>
              <a:t>，</a:t>
            </a:r>
            <a:r>
              <a:rPr lang="zh-CN" altLang="en-US" dirty="0"/>
              <a:t/>
            </a:r>
            <a:br>
              <a:rPr lang="zh-CN" altLang="en-US" dirty="0"/>
            </a:br>
            <a:r>
              <a:rPr lang="en-US" altLang="zh-CN" i="1" dirty="0"/>
              <a:t>f</a:t>
            </a:r>
            <a:r>
              <a:rPr lang="en-US" altLang="zh-CN" baseline="-25000" dirty="0"/>
              <a:t>c </a:t>
            </a:r>
            <a:r>
              <a:rPr lang="en-US" altLang="zh-CN" dirty="0" smtClean="0"/>
              <a:t>/</a:t>
            </a:r>
            <a:r>
              <a:rPr lang="en-US" altLang="zh-CN" i="1" dirty="0"/>
              <a:t> </a:t>
            </a:r>
            <a:r>
              <a:rPr lang="en-US" altLang="zh-CN" i="1" dirty="0" smtClean="0"/>
              <a:t>f</a:t>
            </a:r>
            <a:r>
              <a:rPr lang="en-US" altLang="zh-CN" baseline="-25000" dirty="0" smtClean="0"/>
              <a:t>I</a:t>
            </a:r>
            <a:r>
              <a:rPr lang="zh-CN" altLang="en-US" dirty="0" smtClean="0"/>
              <a:t>＝</a:t>
            </a:r>
            <a:r>
              <a:rPr lang="en-US" altLang="zh-CN" dirty="0" smtClean="0"/>
              <a:t>0.029~0.43</a:t>
            </a:r>
            <a:r>
              <a:rPr lang="zh-CN" altLang="en-US" dirty="0" smtClean="0"/>
              <a:t>，</a:t>
            </a:r>
            <a:r>
              <a:rPr lang="zh-CN" altLang="en-US" dirty="0"/>
              <a:t>满足这一范围的组合频率干扰点也是很少的（ </a:t>
            </a:r>
            <a:r>
              <a:rPr lang="en-US" altLang="zh-CN" dirty="0" smtClean="0"/>
              <a:t>12</a:t>
            </a:r>
            <a:r>
              <a:rPr lang="zh-CN" altLang="en-US" dirty="0" smtClean="0"/>
              <a:t>、</a:t>
            </a:r>
            <a:r>
              <a:rPr lang="en-US" altLang="zh-CN" dirty="0" smtClean="0"/>
              <a:t>16</a:t>
            </a:r>
            <a:r>
              <a:rPr lang="zh-CN" altLang="en-US" dirty="0" smtClean="0"/>
              <a:t>和</a:t>
            </a:r>
            <a:r>
              <a:rPr lang="en-US" altLang="zh-CN" dirty="0" smtClean="0"/>
              <a:t>19</a:t>
            </a:r>
            <a:r>
              <a:rPr lang="zh-CN" altLang="en-US" dirty="0" smtClean="0"/>
              <a:t>号</a:t>
            </a:r>
            <a:r>
              <a:rPr lang="zh-CN" altLang="en-US" dirty="0"/>
              <a:t>），最 严重的</a:t>
            </a:r>
            <a:r>
              <a:rPr lang="zh-CN" altLang="en-US" dirty="0" smtClean="0"/>
              <a:t>是</a:t>
            </a:r>
            <a:r>
              <a:rPr lang="en-US" altLang="zh-CN" dirty="0" smtClean="0"/>
              <a:t>12</a:t>
            </a:r>
            <a:r>
              <a:rPr lang="zh-CN" altLang="en-US" dirty="0" smtClean="0"/>
              <a:t>号</a:t>
            </a:r>
            <a:r>
              <a:rPr lang="zh-CN" altLang="en-US" dirty="0"/>
              <a:t>干扰（阶</a:t>
            </a:r>
            <a:r>
              <a:rPr lang="zh-CN" altLang="en-US" dirty="0" smtClean="0"/>
              <a:t>数</a:t>
            </a:r>
            <a:r>
              <a:rPr lang="en-US" altLang="zh-CN" dirty="0" smtClean="0"/>
              <a:t>7</a:t>
            </a:r>
            <a:r>
              <a:rPr lang="zh-CN" altLang="en-US" dirty="0" smtClean="0"/>
              <a:t>阶</a:t>
            </a:r>
            <a:r>
              <a:rPr lang="zh-CN" altLang="en-US" dirty="0"/>
              <a:t>），因此影响很小。此外，采用高中频后，基本上抑制了镜像 和中频干扰。由于采用高中频具有独特的优点，</a:t>
            </a:r>
            <a:r>
              <a:rPr lang="zh-CN" altLang="en-US" dirty="0" smtClean="0"/>
              <a:t>目</a:t>
            </a:r>
            <a:endParaRPr lang="zh-CN" altLang="en-US" dirty="0"/>
          </a:p>
        </p:txBody>
      </p:sp>
    </p:spTree>
    <p:extLst>
      <p:ext uri="{BB962C8B-B14F-4D97-AF65-F5344CB8AC3E}">
        <p14:creationId xmlns:p14="http://schemas.microsoft.com/office/powerpoint/2010/main" val="38081204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前已被广泛采用。实现高中频带来的问 题是：要采用高频窄带滤波器，通常希望用矩形系数小的晶体滤波器，这在技术上会带来 一些困难，当然可采用声表面波滤波器来解决这一难题，其相对带宽可做</a:t>
            </a:r>
            <a:r>
              <a:rPr lang="zh-CN" altLang="en-US" dirty="0" smtClean="0"/>
              <a:t>到</a:t>
            </a:r>
            <a:r>
              <a:rPr lang="en-US" altLang="zh-CN" dirty="0" smtClean="0"/>
              <a:t>0.02~70</a:t>
            </a:r>
            <a:r>
              <a:rPr lang="zh-CN" altLang="en-US" dirty="0" smtClean="0"/>
              <a:t>％</a:t>
            </a:r>
            <a:r>
              <a:rPr lang="zh-CN" altLang="en-US" dirty="0"/>
              <a:t>， 矩形系数可</a:t>
            </a:r>
            <a:r>
              <a:rPr lang="zh-CN" altLang="en-US" dirty="0" smtClean="0"/>
              <a:t>达</a:t>
            </a:r>
            <a:r>
              <a:rPr lang="en-US" altLang="zh-CN" dirty="0" smtClean="0"/>
              <a:t>1.2</a:t>
            </a:r>
            <a:r>
              <a:rPr lang="zh-CN" altLang="en-US" dirty="0" smtClean="0"/>
              <a:t>。 </a:t>
            </a:r>
            <a:r>
              <a:rPr lang="en-US" altLang="zh-CN" dirty="0" smtClean="0"/>
              <a:t/>
            </a:r>
            <a:br>
              <a:rPr lang="en-US" altLang="zh-CN" dirty="0" smtClean="0"/>
            </a:br>
            <a:r>
              <a:rPr lang="en-US" altLang="zh-CN" dirty="0" smtClean="0"/>
              <a:t>      </a:t>
            </a:r>
            <a:r>
              <a:rPr lang="zh-CN" altLang="en-US" dirty="0" smtClean="0"/>
              <a:t>（ </a:t>
            </a:r>
            <a:r>
              <a:rPr lang="zh-CN" altLang="en-US" dirty="0"/>
              <a:t>２）正确选择混频器的工作状态，减少组合频率分量。应</a:t>
            </a:r>
            <a:r>
              <a:rPr lang="zh-CN" altLang="en-US" dirty="0" smtClean="0"/>
              <a:t>使</a:t>
            </a:r>
            <a:r>
              <a:rPr lang="en-US" altLang="zh-CN" dirty="0" smtClean="0"/>
              <a:t>g</a:t>
            </a:r>
            <a:r>
              <a:rPr lang="en-US" altLang="zh-CN" baseline="-25000" dirty="0" smtClean="0"/>
              <a:t>m</a:t>
            </a:r>
            <a:r>
              <a:rPr lang="en-US" altLang="zh-CN" dirty="0" smtClean="0"/>
              <a:t>(t)</a:t>
            </a:r>
            <a:r>
              <a:rPr lang="zh-CN" altLang="en-US" dirty="0" smtClean="0"/>
              <a:t>的</a:t>
            </a:r>
            <a:r>
              <a:rPr lang="zh-CN" altLang="en-US" dirty="0"/>
              <a:t>谐波分量尽可</a:t>
            </a:r>
            <a:r>
              <a:rPr lang="zh-CN" altLang="en-US" dirty="0" smtClean="0"/>
              <a:t>能地</a:t>
            </a:r>
            <a:r>
              <a:rPr lang="zh-CN" altLang="en-US" dirty="0"/>
              <a:t>减少，使电路接近乘法器。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３）采用合理的电路形式，如平衡电路、环形电路、乘法器等，从电路上抵消一些组合分量。</a:t>
            </a:r>
            <a:br>
              <a:rPr lang="zh-CN" altLang="en-US" dirty="0"/>
            </a:br>
            <a:endParaRPr lang="zh-CN" altLang="en-US" dirty="0"/>
          </a:p>
        </p:txBody>
      </p:sp>
    </p:spTree>
    <p:extLst>
      <p:ext uri="{BB962C8B-B14F-4D97-AF65-F5344CB8AC3E}">
        <p14:creationId xmlns:p14="http://schemas.microsoft.com/office/powerpoint/2010/main" val="303368024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二、外来干扰与本振的组合干扰</a:t>
            </a:r>
            <a:r>
              <a:rPr lang="zh-CN" altLang="en-US" dirty="0"/>
              <a:t/>
            </a:r>
            <a:br>
              <a:rPr lang="zh-CN" altLang="en-US" dirty="0"/>
            </a:br>
            <a:r>
              <a:rPr lang="zh-CN" altLang="en-US" dirty="0" smtClean="0"/>
              <a:t>        这</a:t>
            </a:r>
            <a:r>
              <a:rPr lang="zh-CN" altLang="en-US" dirty="0"/>
              <a:t>种干扰是指外来干扰电压与本振电压由于混频器的非线性而形成的假中频。设干扰 电压为 </a:t>
            </a:r>
            <a:r>
              <a:rPr lang="en-US" altLang="zh-CN" dirty="0" smtClean="0"/>
              <a:t>u</a:t>
            </a:r>
            <a:r>
              <a:rPr lang="en-US" altLang="zh-CN" baseline="-25000" dirty="0" smtClean="0"/>
              <a:t>J</a:t>
            </a:r>
            <a:r>
              <a:rPr lang="en-US" altLang="zh-CN" dirty="0" smtClean="0"/>
              <a:t>(t)</a:t>
            </a:r>
            <a:r>
              <a:rPr lang="zh-CN" altLang="en-US" dirty="0" smtClean="0"/>
              <a:t>＝ </a:t>
            </a:r>
            <a:r>
              <a:rPr lang="en-US" altLang="zh-CN" dirty="0" smtClean="0"/>
              <a:t>U</a:t>
            </a:r>
            <a:r>
              <a:rPr lang="en-US" altLang="zh-CN" baseline="-25000" dirty="0" smtClean="0"/>
              <a:t>J</a:t>
            </a:r>
            <a:r>
              <a:rPr lang="en-US" altLang="zh-CN" dirty="0" smtClean="0"/>
              <a:t>cos</a:t>
            </a:r>
            <a:r>
              <a:rPr lang="zh-CN" altLang="en-US" dirty="0" smtClean="0"/>
              <a:t> </a:t>
            </a:r>
            <a:r>
              <a:rPr lang="el-GR" altLang="zh-CN" dirty="0" smtClean="0"/>
              <a:t>ω</a:t>
            </a:r>
            <a:r>
              <a:rPr lang="en-US" altLang="zh-CN" baseline="-25000" dirty="0" smtClean="0"/>
              <a:t>J</a:t>
            </a:r>
            <a:r>
              <a:rPr lang="en-US" altLang="zh-CN" dirty="0" smtClean="0"/>
              <a:t>t</a:t>
            </a:r>
            <a:r>
              <a:rPr lang="zh-CN" altLang="en-US" dirty="0" smtClean="0"/>
              <a:t>，</a:t>
            </a:r>
            <a:r>
              <a:rPr lang="zh-CN" altLang="en-US" dirty="0"/>
              <a:t>频率为 </a:t>
            </a:r>
            <a:r>
              <a:rPr lang="en-US" altLang="zh-CN" i="1" dirty="0" smtClean="0"/>
              <a:t>f</a:t>
            </a:r>
            <a:r>
              <a:rPr lang="en-US" altLang="zh-CN" baseline="-25000" dirty="0" smtClean="0"/>
              <a:t>J</a:t>
            </a:r>
            <a:r>
              <a:rPr lang="zh-CN" altLang="en-US" dirty="0" smtClean="0"/>
              <a:t>。</a:t>
            </a:r>
            <a:r>
              <a:rPr lang="zh-CN" altLang="en-US" dirty="0"/>
              <a:t>接收机在接收有用信号时，某些无关电台也可能被</a:t>
            </a:r>
            <a:r>
              <a:rPr lang="zh-CN" altLang="en-US" dirty="0" smtClean="0"/>
              <a:t>同时</a:t>
            </a:r>
            <a:r>
              <a:rPr lang="zh-CN" altLang="en-US" dirty="0"/>
              <a:t>收到，表现为串台，还可能夹杂着哨叫声，在这种情况下，混频器的输入、输出和本振</a:t>
            </a:r>
            <a:r>
              <a:rPr lang="zh-CN" altLang="en-US" dirty="0" smtClean="0"/>
              <a:t>的示</a:t>
            </a:r>
            <a:r>
              <a:rPr lang="zh-CN" altLang="en-US" dirty="0"/>
              <a:t>意图见</a:t>
            </a:r>
            <a:r>
              <a:rPr lang="zh-CN" altLang="en-US" dirty="0" smtClean="0"/>
              <a:t>图</a:t>
            </a:r>
            <a:r>
              <a:rPr lang="en-US" altLang="zh-CN" dirty="0" smtClean="0"/>
              <a:t>6-69</a:t>
            </a:r>
            <a:r>
              <a:rPr lang="zh-CN" altLang="en-US" dirty="0" smtClean="0"/>
              <a:t>。</a:t>
            </a:r>
            <a:r>
              <a:rPr lang="zh-CN" altLang="en-US" dirty="0"/>
              <a:t/>
            </a:r>
            <a:br>
              <a:rPr lang="zh-CN" altLang="en-US" dirty="0"/>
            </a:br>
            <a:endParaRPr lang="zh-CN" altLang="en-US" dirty="0"/>
          </a:p>
        </p:txBody>
      </p:sp>
    </p:spTree>
    <p:extLst>
      <p:ext uri="{BB962C8B-B14F-4D97-AF65-F5344CB8AC3E}">
        <p14:creationId xmlns:p14="http://schemas.microsoft.com/office/powerpoint/2010/main" val="25745436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61" y="1658873"/>
            <a:ext cx="7776189" cy="3705607"/>
          </a:xfrm>
          <a:prstGeom prst="rect">
            <a:avLst/>
          </a:prstGeom>
        </p:spPr>
      </p:pic>
      <p:sp>
        <p:nvSpPr>
          <p:cNvPr id="4" name="矩形 3"/>
          <p:cNvSpPr/>
          <p:nvPr/>
        </p:nvSpPr>
        <p:spPr>
          <a:xfrm>
            <a:off x="2715513" y="5749950"/>
            <a:ext cx="3823483" cy="461665"/>
          </a:xfrm>
          <a:prstGeom prst="rect">
            <a:avLst/>
          </a:prstGeom>
        </p:spPr>
        <p:txBody>
          <a:bodyPr wrap="none">
            <a:spAutoFit/>
          </a:bodyPr>
          <a:lstStyle/>
          <a:p>
            <a:pPr algn="ctr"/>
            <a:r>
              <a:rPr lang="zh-CN" altLang="en-US" sz="2400" dirty="0" smtClean="0"/>
              <a:t>图</a:t>
            </a:r>
            <a:r>
              <a:rPr lang="en-US" altLang="zh-CN" sz="2400" dirty="0" smtClean="0"/>
              <a:t>6-69</a:t>
            </a:r>
            <a:r>
              <a:rPr lang="zh-CN" altLang="en-US" sz="2400" dirty="0"/>
              <a:t>　外来干扰的示意图</a:t>
            </a:r>
          </a:p>
        </p:txBody>
      </p:sp>
    </p:spTree>
    <p:extLst>
      <p:ext uri="{BB962C8B-B14F-4D97-AF65-F5344CB8AC3E}">
        <p14:creationId xmlns:p14="http://schemas.microsoft.com/office/powerpoint/2010/main" val="120188647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如</a:t>
            </a:r>
            <a:r>
              <a:rPr lang="zh-CN" altLang="en-US" dirty="0"/>
              <a:t>果干扰频</a:t>
            </a:r>
            <a:r>
              <a:rPr lang="zh-CN" altLang="en-US" dirty="0" smtClean="0"/>
              <a:t>率</a:t>
            </a:r>
            <a:r>
              <a:rPr lang="en-US" altLang="zh-CN" i="1" dirty="0" smtClean="0"/>
              <a:t>f</a:t>
            </a:r>
            <a:r>
              <a:rPr lang="en-US" altLang="zh-CN" baseline="-25000" dirty="0" smtClean="0"/>
              <a:t>J</a:t>
            </a:r>
            <a:r>
              <a:rPr lang="zh-CN" altLang="en-US" dirty="0" smtClean="0"/>
              <a:t>满</a:t>
            </a:r>
            <a:r>
              <a:rPr lang="zh-CN" altLang="en-US" dirty="0"/>
              <a:t>足式（ </a:t>
            </a:r>
            <a:r>
              <a:rPr lang="en-US" altLang="zh-CN" dirty="0" smtClean="0"/>
              <a:t>6-78</a:t>
            </a:r>
            <a:r>
              <a:rPr lang="zh-CN" altLang="en-US" dirty="0" smtClean="0"/>
              <a:t>）</a:t>
            </a:r>
            <a:r>
              <a:rPr lang="zh-CN" altLang="en-US" dirty="0"/>
              <a:t>，</a:t>
            </a:r>
            <a:r>
              <a:rPr lang="zh-CN" altLang="en-US" dirty="0" smtClean="0"/>
              <a:t>即</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a:t>就能形成干扰。式中， </a:t>
            </a:r>
            <a:r>
              <a:rPr lang="en-US" altLang="zh-CN" i="1" dirty="0" smtClean="0"/>
              <a:t>f</a:t>
            </a:r>
            <a:r>
              <a:rPr lang="en-US" altLang="zh-CN" baseline="-25000" dirty="0" smtClean="0"/>
              <a:t>L</a:t>
            </a:r>
            <a:r>
              <a:rPr lang="zh-CN" altLang="en-US" dirty="0" smtClean="0"/>
              <a:t>由</a:t>
            </a:r>
            <a:r>
              <a:rPr lang="zh-CN" altLang="en-US" dirty="0"/>
              <a:t>所接收的信号频率决定，</a:t>
            </a:r>
            <a:r>
              <a:rPr lang="zh-CN" altLang="en-US" dirty="0" smtClean="0"/>
              <a:t>用</a:t>
            </a:r>
            <a:r>
              <a:rPr lang="en-US" altLang="zh-CN" i="1" dirty="0" smtClean="0"/>
              <a:t>f</a:t>
            </a:r>
            <a:r>
              <a:rPr lang="en-US" altLang="zh-CN" baseline="-25000" dirty="0" smtClean="0"/>
              <a:t>L</a:t>
            </a:r>
            <a:r>
              <a:rPr lang="zh-CN" altLang="en-US" dirty="0"/>
              <a:t> ＝</a:t>
            </a:r>
            <a:r>
              <a:rPr lang="en-US" altLang="zh-CN" baseline="-25000" dirty="0" smtClean="0"/>
              <a:t> </a:t>
            </a:r>
            <a:r>
              <a:rPr lang="en-US" altLang="zh-CN" i="1" dirty="0" smtClean="0"/>
              <a:t>f</a:t>
            </a:r>
            <a:r>
              <a:rPr lang="en-US" altLang="zh-CN" baseline="-25000" dirty="0" smtClean="0"/>
              <a:t>c</a:t>
            </a:r>
            <a:r>
              <a:rPr lang="zh-CN" altLang="en-US" dirty="0" smtClean="0"/>
              <a:t>＋</a:t>
            </a:r>
            <a:r>
              <a:rPr lang="en-US" altLang="zh-CN" i="1" dirty="0" smtClean="0"/>
              <a:t>f</a:t>
            </a:r>
            <a:r>
              <a:rPr lang="en-US" altLang="zh-CN" baseline="-25000" dirty="0" smtClean="0"/>
              <a:t>I</a:t>
            </a:r>
            <a:r>
              <a:rPr lang="zh-CN" altLang="en-US" dirty="0" smtClean="0"/>
              <a:t>代</a:t>
            </a:r>
            <a:r>
              <a:rPr lang="zh-CN" altLang="en-US" dirty="0"/>
              <a:t>入上式，可</a:t>
            </a:r>
            <a:r>
              <a:rPr lang="zh-CN" altLang="en-US" dirty="0" smtClean="0"/>
              <a:t>得</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反</a:t>
            </a:r>
            <a:r>
              <a:rPr lang="zh-CN" altLang="en-US" dirty="0"/>
              <a:t>过来说，凡是满足此式的信号都可能形成干扰。这一类干扰主要有中频干扰、镜像 干扰及其他副波道干扰。</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281587" y="1563602"/>
            <a:ext cx="2580825" cy="740685"/>
          </a:xfrm>
          <a:prstGeom prst="rect">
            <a:avLst/>
          </a:prstGeom>
        </p:spPr>
      </p:pic>
      <p:pic>
        <p:nvPicPr>
          <p:cNvPr id="4" name="图片 3"/>
          <p:cNvPicPr>
            <a:picLocks noChangeAspect="1"/>
          </p:cNvPicPr>
          <p:nvPr/>
        </p:nvPicPr>
        <p:blipFill>
          <a:blip r:embed="rId3"/>
          <a:stretch>
            <a:fillRect/>
          </a:stretch>
        </p:blipFill>
        <p:spPr>
          <a:xfrm>
            <a:off x="3014388" y="3530324"/>
            <a:ext cx="2947497" cy="736875"/>
          </a:xfrm>
          <a:prstGeom prst="rect">
            <a:avLst/>
          </a:prstGeom>
        </p:spPr>
      </p:pic>
      <p:sp>
        <p:nvSpPr>
          <p:cNvPr id="5" name="矩形 4"/>
          <p:cNvSpPr/>
          <p:nvPr/>
        </p:nvSpPr>
        <p:spPr>
          <a:xfrm>
            <a:off x="7309104" y="3667928"/>
            <a:ext cx="932688" cy="461665"/>
          </a:xfrm>
          <a:prstGeom prst="rect">
            <a:avLst/>
          </a:prstGeom>
        </p:spPr>
        <p:txBody>
          <a:bodyPr wrap="square">
            <a:spAutoFit/>
          </a:bodyPr>
          <a:lstStyle/>
          <a:p>
            <a:r>
              <a:rPr lang="en-US" altLang="zh-CN" sz="2400" dirty="0" smtClean="0"/>
              <a:t>(6-80)</a:t>
            </a:r>
            <a:endParaRPr lang="zh-CN" altLang="en-US" sz="2400" dirty="0"/>
          </a:p>
        </p:txBody>
      </p:sp>
    </p:spTree>
    <p:extLst>
      <p:ext uri="{BB962C8B-B14F-4D97-AF65-F5344CB8AC3E}">
        <p14:creationId xmlns:p14="http://schemas.microsoft.com/office/powerpoint/2010/main" val="76691189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１</a:t>
            </a:r>
            <a:r>
              <a:rPr lang="zh-CN" altLang="en-US" b="1" dirty="0"/>
              <a:t>．中频干扰 </a:t>
            </a:r>
            <a:r>
              <a:rPr lang="en-US" altLang="zh-CN" dirty="0" smtClean="0"/>
              <a:t/>
            </a:r>
            <a:br>
              <a:rPr lang="en-US" altLang="zh-CN" dirty="0" smtClean="0"/>
            </a:br>
            <a:r>
              <a:rPr lang="en-US" altLang="zh-CN" dirty="0"/>
              <a:t> </a:t>
            </a:r>
            <a:r>
              <a:rPr lang="en-US" altLang="zh-CN" dirty="0" smtClean="0"/>
              <a:t>       </a:t>
            </a:r>
            <a:r>
              <a:rPr lang="zh-CN" altLang="en-US" dirty="0" smtClean="0"/>
              <a:t>当</a:t>
            </a:r>
            <a:r>
              <a:rPr lang="zh-CN" altLang="en-US" dirty="0"/>
              <a:t>干扰频率等于或接近于接收机中频时，如果接收机前端电路的选择性不够好，干扰 电压一旦漏到混频器的输入端，混频器对这种干扰相当于一级（中频）放大器，放大器的跨 导为 </a:t>
            </a:r>
            <a:r>
              <a:rPr lang="en-US" altLang="zh-CN" dirty="0" smtClean="0"/>
              <a:t>g</a:t>
            </a:r>
            <a:r>
              <a:rPr lang="en-US" altLang="zh-CN" baseline="-25000" dirty="0" smtClean="0"/>
              <a:t>m</a:t>
            </a:r>
            <a:r>
              <a:rPr lang="en-US" altLang="zh-CN" dirty="0" smtClean="0"/>
              <a:t>(t)</a:t>
            </a:r>
            <a:r>
              <a:rPr lang="zh-CN" altLang="en-US" dirty="0" smtClean="0"/>
              <a:t>中</a:t>
            </a:r>
            <a:r>
              <a:rPr lang="zh-CN" altLang="en-US" dirty="0"/>
              <a:t>的 </a:t>
            </a:r>
            <a:r>
              <a:rPr lang="en-US" altLang="zh-CN" dirty="0" smtClean="0"/>
              <a:t>g</a:t>
            </a:r>
            <a:r>
              <a:rPr lang="en-US" altLang="zh-CN" baseline="-25000" dirty="0" smtClean="0"/>
              <a:t>m0</a:t>
            </a:r>
            <a:r>
              <a:rPr lang="zh-CN" altLang="en-US" dirty="0" smtClean="0"/>
              <a:t>，</a:t>
            </a:r>
            <a:r>
              <a:rPr lang="zh-CN" altLang="en-US" dirty="0"/>
              <a:t>从而将干扰放大，并顺利地通过其后各级电路，就会在输出端形成干 扰。因为 </a:t>
            </a:r>
            <a:r>
              <a:rPr lang="en-US" altLang="zh-CN" i="1" dirty="0" smtClean="0"/>
              <a:t>f</a:t>
            </a:r>
            <a:r>
              <a:rPr lang="en-US" altLang="zh-CN" baseline="-25000" dirty="0" smtClean="0"/>
              <a:t>J</a:t>
            </a:r>
            <a:r>
              <a:rPr lang="zh-CN" altLang="en-US" dirty="0" smtClean="0"/>
              <a:t>≈ </a:t>
            </a:r>
            <a:r>
              <a:rPr lang="en-US" altLang="zh-CN" i="1" dirty="0" smtClean="0"/>
              <a:t>f</a:t>
            </a:r>
            <a:r>
              <a:rPr lang="en-US" altLang="zh-CN" baseline="-25000" dirty="0" smtClean="0"/>
              <a:t>I</a:t>
            </a:r>
            <a:r>
              <a:rPr lang="zh-CN" altLang="en-US" dirty="0" smtClean="0"/>
              <a:t>，</a:t>
            </a:r>
            <a:r>
              <a:rPr lang="zh-CN" altLang="en-US" dirty="0"/>
              <a:t>在式（ </a:t>
            </a:r>
            <a:r>
              <a:rPr lang="en-US" altLang="zh-CN" dirty="0" smtClean="0"/>
              <a:t>6-80</a:t>
            </a:r>
            <a:r>
              <a:rPr lang="zh-CN" altLang="en-US" dirty="0" smtClean="0"/>
              <a:t>）</a:t>
            </a:r>
            <a:r>
              <a:rPr lang="zh-CN" altLang="en-US" dirty="0"/>
              <a:t>中， </a:t>
            </a:r>
            <a:r>
              <a:rPr lang="en-US" altLang="zh-CN" dirty="0" smtClean="0"/>
              <a:t>p</a:t>
            </a:r>
            <a:r>
              <a:rPr lang="zh-CN" altLang="en-US" dirty="0" smtClean="0"/>
              <a:t> ＝</a:t>
            </a:r>
            <a:r>
              <a:rPr lang="en-US" altLang="zh-CN" dirty="0" smtClean="0"/>
              <a:t>0</a:t>
            </a:r>
            <a:r>
              <a:rPr lang="zh-CN" altLang="en-US" dirty="0" smtClean="0"/>
              <a:t>、 </a:t>
            </a:r>
            <a:r>
              <a:rPr lang="en-US" altLang="zh-CN" dirty="0" smtClean="0"/>
              <a:t>q</a:t>
            </a:r>
            <a:r>
              <a:rPr lang="zh-CN" altLang="en-US" dirty="0" smtClean="0"/>
              <a:t> ＝</a:t>
            </a:r>
            <a:r>
              <a:rPr lang="en-US" altLang="zh-CN" dirty="0" smtClean="0"/>
              <a:t>1</a:t>
            </a:r>
            <a:r>
              <a:rPr lang="zh-CN" altLang="en-US" dirty="0" smtClean="0"/>
              <a:t>，</a:t>
            </a:r>
            <a:r>
              <a:rPr lang="zh-CN" altLang="en-US" dirty="0"/>
              <a:t>即中频干扰是一阶干扰。不同波段对中</a:t>
            </a:r>
            <a:r>
              <a:rPr lang="zh-CN" altLang="en-US" dirty="0" smtClean="0"/>
              <a:t>频干</a:t>
            </a:r>
            <a:r>
              <a:rPr lang="zh-CN" altLang="en-US" dirty="0"/>
              <a:t>扰的抑制能力不同。中波的波段低端的抑制能力最弱，因为此时接收机前端电路的工</a:t>
            </a:r>
            <a:r>
              <a:rPr lang="zh-CN" altLang="en-US" dirty="0" smtClean="0"/>
              <a:t>作频</a:t>
            </a:r>
            <a:r>
              <a:rPr lang="zh-CN" altLang="en-US" dirty="0"/>
              <a:t>率距干扰频率最近。</a:t>
            </a:r>
          </a:p>
        </p:txBody>
      </p:sp>
    </p:spTree>
    <p:extLst>
      <p:ext uri="{BB962C8B-B14F-4D97-AF65-F5344CB8AC3E}">
        <p14:creationId xmlns:p14="http://schemas.microsoft.com/office/powerpoint/2010/main" val="365167032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抑</a:t>
            </a:r>
            <a:r>
              <a:rPr lang="zh-CN" altLang="en-US" dirty="0"/>
              <a:t>制中频干扰的方法主要是提高前端电路的选择性，以降低作用在混频器输入端的干 扰电压值，如加中频陷波电路，如</a:t>
            </a:r>
            <a:r>
              <a:rPr lang="zh-CN" altLang="en-US" dirty="0" smtClean="0"/>
              <a:t>图</a:t>
            </a:r>
            <a:r>
              <a:rPr lang="en-US" altLang="zh-CN" dirty="0" smtClean="0"/>
              <a:t>6-70</a:t>
            </a:r>
            <a:r>
              <a:rPr lang="zh-CN" altLang="en-US" dirty="0" smtClean="0"/>
              <a:t>所</a:t>
            </a:r>
            <a:r>
              <a:rPr lang="zh-CN" altLang="en-US" dirty="0"/>
              <a:t>示。图中， </a:t>
            </a:r>
            <a:r>
              <a:rPr lang="en-US" altLang="zh-CN" dirty="0" smtClean="0"/>
              <a:t>L</a:t>
            </a:r>
            <a:r>
              <a:rPr lang="en-US" altLang="zh-CN" baseline="-25000" dirty="0" smtClean="0"/>
              <a:t>I</a:t>
            </a:r>
            <a:r>
              <a:rPr lang="zh-CN" altLang="en-US" dirty="0" smtClean="0"/>
              <a:t>、 </a:t>
            </a:r>
            <a:r>
              <a:rPr lang="en-US" altLang="zh-CN" dirty="0" smtClean="0"/>
              <a:t>C</a:t>
            </a:r>
            <a:r>
              <a:rPr lang="en-US" altLang="zh-CN" baseline="-25000" dirty="0" smtClean="0"/>
              <a:t>I</a:t>
            </a:r>
            <a:r>
              <a:rPr lang="zh-CN" altLang="en-US" dirty="0" smtClean="0"/>
              <a:t>对</a:t>
            </a:r>
            <a:r>
              <a:rPr lang="zh-CN" altLang="en-US" dirty="0"/>
              <a:t>中频谐振，滤除外来的中 频干扰电压。此外，要合理选择中频数值，中频要选在工作波段之外，最好采用高中</a:t>
            </a:r>
            <a:r>
              <a:rPr lang="zh-CN" altLang="en-US" dirty="0" smtClean="0"/>
              <a:t>频方</a:t>
            </a:r>
            <a:r>
              <a:rPr lang="zh-CN" altLang="en-US" dirty="0"/>
              <a:t>式。</a:t>
            </a:r>
            <a:br>
              <a:rPr lang="zh-CN" altLang="en-US" dirty="0"/>
            </a:br>
            <a:endParaRPr lang="zh-CN" altLang="en-US" dirty="0"/>
          </a:p>
        </p:txBody>
      </p:sp>
    </p:spTree>
    <p:extLst>
      <p:ext uri="{BB962C8B-B14F-4D97-AF65-F5344CB8AC3E}">
        <p14:creationId xmlns:p14="http://schemas.microsoft.com/office/powerpoint/2010/main" val="32251909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587" y="1921764"/>
            <a:ext cx="7772825" cy="3064764"/>
          </a:xfrm>
          <a:prstGeom prst="rect">
            <a:avLst/>
          </a:prstGeom>
        </p:spPr>
      </p:pic>
      <p:sp>
        <p:nvSpPr>
          <p:cNvPr id="4" name="矩形 3"/>
          <p:cNvSpPr/>
          <p:nvPr/>
        </p:nvSpPr>
        <p:spPr>
          <a:xfrm>
            <a:off x="2506369" y="5427518"/>
            <a:ext cx="4131259" cy="461665"/>
          </a:xfrm>
          <a:prstGeom prst="rect">
            <a:avLst/>
          </a:prstGeom>
        </p:spPr>
        <p:txBody>
          <a:bodyPr wrap="none">
            <a:spAutoFit/>
          </a:bodyPr>
          <a:lstStyle/>
          <a:p>
            <a:pPr algn="ctr"/>
            <a:r>
              <a:rPr lang="zh-CN" altLang="en-US" sz="2400" dirty="0" smtClean="0"/>
              <a:t>图</a:t>
            </a:r>
            <a:r>
              <a:rPr lang="en-US" altLang="zh-CN" sz="2400" dirty="0" smtClean="0"/>
              <a:t>6-70</a:t>
            </a:r>
            <a:r>
              <a:rPr lang="zh-CN" altLang="en-US" sz="2400" dirty="0"/>
              <a:t>　抑制中频干扰的措施</a:t>
            </a:r>
          </a:p>
        </p:txBody>
      </p:sp>
    </p:spTree>
    <p:extLst>
      <p:ext uri="{BB962C8B-B14F-4D97-AF65-F5344CB8AC3E}">
        <p14:creationId xmlns:p14="http://schemas.microsoft.com/office/powerpoint/2010/main" val="39815800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２</a:t>
            </a:r>
            <a:r>
              <a:rPr lang="zh-CN" altLang="en-US" b="1" dirty="0"/>
              <a:t>．镜像干扰 </a:t>
            </a:r>
            <a:r>
              <a:rPr lang="en-US" altLang="zh-CN" dirty="0" smtClean="0"/>
              <a:t/>
            </a:r>
            <a:br>
              <a:rPr lang="en-US" altLang="zh-CN" dirty="0" smtClean="0"/>
            </a:br>
            <a:r>
              <a:rPr lang="en-US" altLang="zh-CN" dirty="0"/>
              <a:t> </a:t>
            </a:r>
            <a:r>
              <a:rPr lang="en-US" altLang="zh-CN" dirty="0" smtClean="0"/>
              <a:t>       </a:t>
            </a:r>
            <a:r>
              <a:rPr lang="zh-CN" altLang="en-US" dirty="0" smtClean="0"/>
              <a:t>设</a:t>
            </a:r>
            <a:r>
              <a:rPr lang="zh-CN" altLang="en-US" dirty="0"/>
              <a:t>混频器中 </a:t>
            </a:r>
            <a:r>
              <a:rPr lang="en-US" altLang="zh-CN" i="1" dirty="0" smtClean="0"/>
              <a:t>f</a:t>
            </a:r>
            <a:r>
              <a:rPr lang="en-US" altLang="zh-CN" baseline="-25000" dirty="0" smtClean="0"/>
              <a:t>L</a:t>
            </a:r>
            <a:r>
              <a:rPr lang="zh-CN" altLang="en-US" baseline="-25000" dirty="0" smtClean="0"/>
              <a:t> </a:t>
            </a:r>
            <a:r>
              <a:rPr lang="zh-CN" altLang="en-US" dirty="0"/>
              <a:t>＞ </a:t>
            </a:r>
            <a:r>
              <a:rPr lang="en-US" altLang="zh-CN" i="1" dirty="0" smtClean="0"/>
              <a:t>f</a:t>
            </a:r>
            <a:r>
              <a:rPr lang="en-US" altLang="zh-CN" baseline="-25000" dirty="0" smtClean="0"/>
              <a:t>c</a:t>
            </a:r>
            <a:r>
              <a:rPr lang="zh-CN" altLang="en-US" dirty="0" smtClean="0"/>
              <a:t>，</a:t>
            </a:r>
            <a:r>
              <a:rPr lang="zh-CN" altLang="en-US" dirty="0"/>
              <a:t>当外来干扰频率 </a:t>
            </a:r>
            <a:r>
              <a:rPr lang="en-US" altLang="zh-CN" i="1" dirty="0" smtClean="0"/>
              <a:t>f</a:t>
            </a:r>
            <a:r>
              <a:rPr lang="en-US" altLang="zh-CN" baseline="-25000" dirty="0" smtClean="0"/>
              <a:t>J</a:t>
            </a:r>
            <a:r>
              <a:rPr lang="zh-CN" altLang="en-US" dirty="0" smtClean="0"/>
              <a:t>＝ </a:t>
            </a:r>
            <a:r>
              <a:rPr lang="en-US" altLang="zh-CN" i="1" dirty="0" smtClean="0"/>
              <a:t>f</a:t>
            </a:r>
            <a:r>
              <a:rPr lang="en-US" altLang="zh-CN" baseline="-25000" dirty="0" smtClean="0"/>
              <a:t>L</a:t>
            </a:r>
            <a:r>
              <a:rPr lang="zh-CN" altLang="en-US" dirty="0" smtClean="0"/>
              <a:t>＋ </a:t>
            </a:r>
            <a:r>
              <a:rPr lang="en-US" altLang="zh-CN" i="1" dirty="0" smtClean="0"/>
              <a:t>f</a:t>
            </a:r>
            <a:r>
              <a:rPr lang="en-US" altLang="zh-CN" baseline="-25000" dirty="0" smtClean="0"/>
              <a:t>I</a:t>
            </a:r>
            <a:r>
              <a:rPr lang="zh-CN" altLang="en-US" dirty="0" smtClean="0"/>
              <a:t>时</a:t>
            </a:r>
            <a:r>
              <a:rPr lang="zh-CN" altLang="en-US" dirty="0"/>
              <a:t>， </a:t>
            </a:r>
            <a:r>
              <a:rPr lang="en-US" altLang="zh-CN" dirty="0" smtClean="0"/>
              <a:t>u</a:t>
            </a:r>
            <a:r>
              <a:rPr lang="en-US" altLang="zh-CN" baseline="-25000" dirty="0" smtClean="0"/>
              <a:t>J</a:t>
            </a:r>
            <a:r>
              <a:rPr lang="zh-CN" altLang="en-US" dirty="0" smtClean="0"/>
              <a:t>与 </a:t>
            </a:r>
            <a:r>
              <a:rPr lang="en-US" altLang="zh-CN" dirty="0" smtClean="0"/>
              <a:t>u</a:t>
            </a:r>
            <a:r>
              <a:rPr lang="en-US" altLang="zh-CN" baseline="-25000" dirty="0" smtClean="0"/>
              <a:t>L</a:t>
            </a:r>
            <a:r>
              <a:rPr lang="zh-CN" altLang="en-US" dirty="0" smtClean="0"/>
              <a:t>共</a:t>
            </a:r>
            <a:r>
              <a:rPr lang="zh-CN" altLang="en-US" dirty="0"/>
              <a:t>同作用在混频器输入 端，也会产生差频 </a:t>
            </a:r>
            <a:r>
              <a:rPr lang="en-US" altLang="zh-CN" i="1" dirty="0"/>
              <a:t>f</a:t>
            </a:r>
            <a:r>
              <a:rPr lang="en-US" altLang="zh-CN" baseline="-25000" dirty="0"/>
              <a:t>J </a:t>
            </a:r>
            <a:r>
              <a:rPr lang="zh-CN" altLang="en-US" dirty="0" smtClean="0"/>
              <a:t>－ </a:t>
            </a:r>
            <a:r>
              <a:rPr lang="en-US" altLang="zh-CN" i="1" dirty="0"/>
              <a:t>f</a:t>
            </a:r>
            <a:r>
              <a:rPr lang="en-US" altLang="zh-CN" baseline="-25000" dirty="0"/>
              <a:t>L </a:t>
            </a:r>
            <a:r>
              <a:rPr lang="zh-CN" altLang="en-US" dirty="0" smtClean="0"/>
              <a:t>＝ </a:t>
            </a:r>
            <a:r>
              <a:rPr lang="en-US" altLang="zh-CN" i="1" dirty="0"/>
              <a:t>f</a:t>
            </a:r>
            <a:r>
              <a:rPr lang="en-US" altLang="zh-CN" baseline="-25000" dirty="0"/>
              <a:t>I </a:t>
            </a:r>
            <a:r>
              <a:rPr lang="zh-CN" altLang="en-US" dirty="0" smtClean="0"/>
              <a:t>，</a:t>
            </a:r>
            <a:r>
              <a:rPr lang="zh-CN" altLang="en-US" dirty="0"/>
              <a:t>从而在接收机输出端听到干扰电台的声音。 </a:t>
            </a:r>
            <a:r>
              <a:rPr lang="en-US" altLang="zh-CN" i="1" dirty="0"/>
              <a:t>f</a:t>
            </a:r>
            <a:r>
              <a:rPr lang="en-US" altLang="zh-CN" baseline="-25000" dirty="0"/>
              <a:t>J </a:t>
            </a:r>
            <a:r>
              <a:rPr lang="zh-CN" altLang="en-US" dirty="0" smtClean="0"/>
              <a:t>、</a:t>
            </a:r>
            <a:r>
              <a:rPr lang="en-US" altLang="zh-CN" i="1" dirty="0" smtClean="0"/>
              <a:t>f</a:t>
            </a:r>
            <a:r>
              <a:rPr lang="en-US" altLang="zh-CN" baseline="-25000" dirty="0" smtClean="0"/>
              <a:t>L</a:t>
            </a:r>
            <a:r>
              <a:rPr lang="zh-CN" altLang="en-US" dirty="0" smtClean="0"/>
              <a:t>及 </a:t>
            </a:r>
            <a:r>
              <a:rPr lang="en-US" altLang="zh-CN" i="1" dirty="0"/>
              <a:t>f</a:t>
            </a:r>
            <a:r>
              <a:rPr lang="en-US" altLang="zh-CN" baseline="-25000" dirty="0"/>
              <a:t>I</a:t>
            </a:r>
            <a:r>
              <a:rPr lang="zh-CN" altLang="en-US" dirty="0" smtClean="0"/>
              <a:t>的 </a:t>
            </a:r>
            <a:r>
              <a:rPr lang="zh-CN" altLang="en-US" dirty="0"/>
              <a:t>关系如</a:t>
            </a:r>
            <a:r>
              <a:rPr lang="zh-CN" altLang="en-US" dirty="0" smtClean="0"/>
              <a:t>图</a:t>
            </a:r>
            <a:r>
              <a:rPr lang="en-US" altLang="zh-CN" dirty="0" smtClean="0"/>
              <a:t>6-71</a:t>
            </a:r>
            <a:r>
              <a:rPr lang="zh-CN" altLang="en-US" dirty="0" smtClean="0"/>
              <a:t>所</a:t>
            </a:r>
            <a:r>
              <a:rPr lang="zh-CN" altLang="en-US" dirty="0"/>
              <a:t>示。由于 </a:t>
            </a:r>
            <a:r>
              <a:rPr lang="en-US" altLang="zh-CN" i="1" dirty="0"/>
              <a:t>f</a:t>
            </a:r>
            <a:r>
              <a:rPr lang="en-US" altLang="zh-CN" baseline="-25000" dirty="0"/>
              <a:t>J</a:t>
            </a:r>
            <a:r>
              <a:rPr lang="zh-CN" altLang="en-US" dirty="0" smtClean="0"/>
              <a:t>和 </a:t>
            </a:r>
            <a:r>
              <a:rPr lang="en-US" altLang="zh-CN" i="1" dirty="0" smtClean="0"/>
              <a:t>f</a:t>
            </a:r>
            <a:r>
              <a:rPr lang="en-US" altLang="zh-CN" baseline="-25000" dirty="0" smtClean="0"/>
              <a:t>c</a:t>
            </a:r>
            <a:r>
              <a:rPr lang="zh-CN" altLang="en-US" dirty="0" smtClean="0"/>
              <a:t>对</a:t>
            </a:r>
            <a:r>
              <a:rPr lang="zh-CN" altLang="en-US" dirty="0"/>
              <a:t>称地位于 </a:t>
            </a:r>
            <a:r>
              <a:rPr lang="en-US" altLang="zh-CN" i="1" dirty="0" smtClean="0"/>
              <a:t>f</a:t>
            </a:r>
            <a:r>
              <a:rPr lang="en-US" altLang="zh-CN" baseline="-25000" dirty="0" smtClean="0"/>
              <a:t>L</a:t>
            </a:r>
            <a:r>
              <a:rPr lang="zh-CN" altLang="en-US" dirty="0" smtClean="0"/>
              <a:t>两</a:t>
            </a:r>
            <a:r>
              <a:rPr lang="zh-CN" altLang="en-US" dirty="0"/>
              <a:t>侧，呈镜像关系，所以将 </a:t>
            </a:r>
            <a:r>
              <a:rPr lang="en-US" altLang="zh-CN" i="1" dirty="0"/>
              <a:t>f</a:t>
            </a:r>
            <a:r>
              <a:rPr lang="en-US" altLang="zh-CN" baseline="-25000" dirty="0"/>
              <a:t>J</a:t>
            </a:r>
            <a:r>
              <a:rPr lang="zh-CN" altLang="en-US" dirty="0" smtClean="0"/>
              <a:t>称</a:t>
            </a:r>
            <a:r>
              <a:rPr lang="zh-CN" altLang="en-US" dirty="0"/>
              <a:t>为镜像 频率，将这种干扰叫做镜像干扰。从式（ </a:t>
            </a:r>
            <a:r>
              <a:rPr lang="en-US" altLang="zh-CN" dirty="0" smtClean="0"/>
              <a:t>6-78</a:t>
            </a:r>
            <a:r>
              <a:rPr lang="zh-CN" altLang="en-US" dirty="0" smtClean="0"/>
              <a:t>）</a:t>
            </a:r>
            <a:r>
              <a:rPr lang="zh-CN" altLang="en-US" dirty="0"/>
              <a:t>看出，对于镜像干扰， </a:t>
            </a:r>
            <a:r>
              <a:rPr lang="en-US" altLang="zh-CN" dirty="0" smtClean="0"/>
              <a:t>p</a:t>
            </a:r>
            <a:r>
              <a:rPr lang="zh-CN" altLang="en-US" dirty="0" smtClean="0"/>
              <a:t> </a:t>
            </a:r>
            <a:r>
              <a:rPr lang="zh-CN" altLang="en-US" dirty="0"/>
              <a:t>＝ </a:t>
            </a:r>
            <a:r>
              <a:rPr lang="en-US" altLang="zh-CN" dirty="0" smtClean="0"/>
              <a:t>q</a:t>
            </a:r>
            <a:r>
              <a:rPr lang="zh-CN" altLang="en-US" dirty="0" smtClean="0"/>
              <a:t> ＝</a:t>
            </a:r>
            <a:r>
              <a:rPr lang="en-US" altLang="zh-CN" dirty="0" smtClean="0"/>
              <a:t>1</a:t>
            </a:r>
            <a:r>
              <a:rPr lang="zh-CN" altLang="en-US" dirty="0" smtClean="0"/>
              <a:t>，</a:t>
            </a:r>
            <a:r>
              <a:rPr lang="zh-CN" altLang="en-US" dirty="0"/>
              <a:t>所以为</a:t>
            </a:r>
            <a:r>
              <a:rPr lang="zh-CN" altLang="en-US" dirty="0" smtClean="0"/>
              <a:t>二阶</a:t>
            </a:r>
            <a:r>
              <a:rPr lang="zh-CN" altLang="en-US" dirty="0"/>
              <a:t>干扰。</a:t>
            </a:r>
          </a:p>
        </p:txBody>
      </p:sp>
    </p:spTree>
    <p:extLst>
      <p:ext uri="{BB962C8B-B14F-4D97-AF65-F5344CB8AC3E}">
        <p14:creationId xmlns:p14="http://schemas.microsoft.com/office/powerpoint/2010/main" val="32392631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例</a:t>
            </a:r>
            <a:r>
              <a:rPr lang="zh-CN" altLang="en-US" dirty="0"/>
              <a:t>如，当接</a:t>
            </a:r>
            <a:r>
              <a:rPr lang="zh-CN" altLang="en-US" dirty="0" smtClean="0"/>
              <a:t>收</a:t>
            </a:r>
            <a:r>
              <a:rPr lang="en-US" altLang="zh-CN" dirty="0" smtClean="0"/>
              <a:t>580kHz</a:t>
            </a:r>
            <a:r>
              <a:rPr lang="zh-CN" altLang="en-US" dirty="0" smtClean="0"/>
              <a:t>的</a:t>
            </a:r>
            <a:r>
              <a:rPr lang="zh-CN" altLang="en-US" dirty="0"/>
              <a:t>信号时，还有一</a:t>
            </a:r>
            <a:r>
              <a:rPr lang="zh-CN" altLang="en-US" dirty="0" smtClean="0"/>
              <a:t>个</a:t>
            </a:r>
            <a:r>
              <a:rPr lang="en-US" altLang="zh-CN" dirty="0" smtClean="0"/>
              <a:t>1510kHz</a:t>
            </a:r>
            <a:r>
              <a:rPr lang="zh-CN" altLang="en-US" dirty="0" smtClean="0"/>
              <a:t>的</a:t>
            </a:r>
            <a:r>
              <a:rPr lang="zh-CN" altLang="en-US" dirty="0"/>
              <a:t>信号也作用在混频器的输入 端。它将以镜像干扰的形式进入中放，因为 </a:t>
            </a:r>
            <a:r>
              <a:rPr lang="en-US" altLang="zh-CN" i="1" dirty="0" smtClean="0"/>
              <a:t>f</a:t>
            </a:r>
            <a:r>
              <a:rPr lang="en-US" altLang="zh-CN" baseline="-25000" dirty="0" smtClean="0"/>
              <a:t>J</a:t>
            </a:r>
            <a:r>
              <a:rPr lang="zh-CN" altLang="en-US" dirty="0" smtClean="0"/>
              <a:t>－ </a:t>
            </a:r>
            <a:r>
              <a:rPr lang="en-US" altLang="zh-CN" i="1" dirty="0" smtClean="0"/>
              <a:t>f</a:t>
            </a:r>
            <a:r>
              <a:rPr lang="en-US" altLang="zh-CN" baseline="-25000" dirty="0" smtClean="0"/>
              <a:t>L</a:t>
            </a:r>
            <a:r>
              <a:rPr lang="zh-CN" altLang="en-US" dirty="0" smtClean="0"/>
              <a:t>＝ </a:t>
            </a:r>
            <a:r>
              <a:rPr lang="en-US" altLang="zh-CN" i="1" dirty="0"/>
              <a:t>f</a:t>
            </a:r>
            <a:r>
              <a:rPr lang="en-US" altLang="zh-CN" baseline="-25000" dirty="0"/>
              <a:t>L </a:t>
            </a:r>
            <a:r>
              <a:rPr lang="zh-CN" altLang="en-US" dirty="0" smtClean="0"/>
              <a:t>－ </a:t>
            </a:r>
            <a:r>
              <a:rPr lang="en-US" altLang="zh-CN" i="1" dirty="0" smtClean="0"/>
              <a:t>f</a:t>
            </a:r>
            <a:r>
              <a:rPr lang="en-US" altLang="zh-CN" baseline="-25000" dirty="0"/>
              <a:t>c</a:t>
            </a:r>
            <a:r>
              <a:rPr lang="zh-CN" altLang="en-US" dirty="0" smtClean="0"/>
              <a:t>＝</a:t>
            </a:r>
            <a:r>
              <a:rPr lang="en-US" altLang="zh-CN" dirty="0" smtClean="0"/>
              <a:t>465kHz</a:t>
            </a:r>
            <a:r>
              <a:rPr lang="zh-CN" altLang="en-US" dirty="0" smtClean="0"/>
              <a:t>＝ </a:t>
            </a:r>
            <a:r>
              <a:rPr lang="en-US" altLang="zh-CN" i="1" dirty="0" smtClean="0"/>
              <a:t>f</a:t>
            </a:r>
            <a:r>
              <a:rPr lang="en-US" altLang="zh-CN" baseline="-25000" dirty="0"/>
              <a:t>I</a:t>
            </a:r>
            <a:r>
              <a:rPr lang="zh-CN" altLang="en-US" dirty="0" smtClean="0"/>
              <a:t>。</a:t>
            </a:r>
            <a:r>
              <a:rPr lang="zh-CN" altLang="en-US" dirty="0"/>
              <a:t>因此可以 同时听到两个信号的声音，并且还可能出现哨声。</a:t>
            </a:r>
            <a:br>
              <a:rPr lang="zh-CN" altLang="en-US" dirty="0"/>
            </a:br>
            <a:endParaRPr lang="zh-CN" altLang="en-US" dirty="0"/>
          </a:p>
        </p:txBody>
      </p:sp>
    </p:spTree>
    <p:extLst>
      <p:ext uri="{BB962C8B-B14F-4D97-AF65-F5344CB8AC3E}">
        <p14:creationId xmlns:p14="http://schemas.microsoft.com/office/powerpoint/2010/main" val="3380116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2731" y="998484"/>
            <a:ext cx="3958538" cy="4731756"/>
          </a:xfrm>
          <a:prstGeom prst="rect">
            <a:avLst/>
          </a:prstGeom>
        </p:spPr>
      </p:pic>
      <p:sp>
        <p:nvSpPr>
          <p:cNvPr id="4" name="矩形 3"/>
          <p:cNvSpPr/>
          <p:nvPr/>
        </p:nvSpPr>
        <p:spPr>
          <a:xfrm>
            <a:off x="3105092" y="5856261"/>
            <a:ext cx="2933816" cy="461665"/>
          </a:xfrm>
          <a:prstGeom prst="rect">
            <a:avLst/>
          </a:prstGeom>
        </p:spPr>
        <p:txBody>
          <a:bodyPr wrap="none">
            <a:spAutoFit/>
          </a:bodyPr>
          <a:lstStyle/>
          <a:p>
            <a:pPr algn="ctr"/>
            <a:r>
              <a:rPr lang="zh-CN" altLang="en-US" sz="2400" dirty="0" smtClean="0"/>
              <a:t>图</a:t>
            </a:r>
            <a:r>
              <a:rPr lang="en-US" altLang="zh-CN" sz="2400" dirty="0" smtClean="0"/>
              <a:t>6-6</a:t>
            </a:r>
            <a:r>
              <a:rPr lang="zh-CN" altLang="en-US" sz="2400" dirty="0" smtClean="0"/>
              <a:t>　</a:t>
            </a:r>
            <a:r>
              <a:rPr lang="en-US" altLang="zh-CN" sz="2400" dirty="0" smtClean="0"/>
              <a:t>DSB</a:t>
            </a:r>
            <a:r>
              <a:rPr lang="zh-CN" altLang="en-US" sz="2400" dirty="0" smtClean="0"/>
              <a:t>信号波形</a:t>
            </a:r>
            <a:endParaRPr lang="zh-CN" altLang="en-US" sz="2400" dirty="0"/>
          </a:p>
        </p:txBody>
      </p:sp>
    </p:spTree>
    <p:extLst>
      <p:ext uri="{BB962C8B-B14F-4D97-AF65-F5344CB8AC3E}">
        <p14:creationId xmlns:p14="http://schemas.microsoft.com/office/powerpoint/2010/main" val="32468439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660" y="2221230"/>
            <a:ext cx="6874679" cy="2594610"/>
          </a:xfrm>
          <a:prstGeom prst="rect">
            <a:avLst/>
          </a:prstGeom>
        </p:spPr>
      </p:pic>
      <p:sp>
        <p:nvSpPr>
          <p:cNvPr id="4" name="矩形 3"/>
          <p:cNvSpPr/>
          <p:nvPr/>
        </p:nvSpPr>
        <p:spPr>
          <a:xfrm>
            <a:off x="2506369" y="5519720"/>
            <a:ext cx="4131259" cy="461665"/>
          </a:xfrm>
          <a:prstGeom prst="rect">
            <a:avLst/>
          </a:prstGeom>
        </p:spPr>
        <p:txBody>
          <a:bodyPr wrap="none">
            <a:spAutoFit/>
          </a:bodyPr>
          <a:lstStyle/>
          <a:p>
            <a:pPr algn="ctr"/>
            <a:r>
              <a:rPr lang="zh-CN" altLang="en-US" sz="2400" dirty="0" smtClean="0"/>
              <a:t>图</a:t>
            </a:r>
            <a:r>
              <a:rPr lang="en-US" altLang="zh-CN" sz="2400" dirty="0" smtClean="0"/>
              <a:t>6-71</a:t>
            </a:r>
            <a:r>
              <a:rPr lang="zh-CN" altLang="en-US" sz="2400" dirty="0"/>
              <a:t>　镜像干扰的频率关系</a:t>
            </a:r>
          </a:p>
        </p:txBody>
      </p:sp>
    </p:spTree>
    <p:extLst>
      <p:ext uri="{BB962C8B-B14F-4D97-AF65-F5344CB8AC3E}">
        <p14:creationId xmlns:p14="http://schemas.microsoft.com/office/powerpoint/2010/main" val="27397059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对于</a:t>
            </a:r>
            <a:r>
              <a:rPr lang="en-US" altLang="zh-CN" i="1" dirty="0" smtClean="0"/>
              <a:t>f</a:t>
            </a:r>
            <a:r>
              <a:rPr lang="en-US" altLang="zh-CN" baseline="-25000" dirty="0" smtClean="0"/>
              <a:t>L</a:t>
            </a:r>
            <a:r>
              <a:rPr lang="zh-CN" altLang="en-US" dirty="0" smtClean="0"/>
              <a:t>＜ </a:t>
            </a:r>
            <a:r>
              <a:rPr lang="en-US" altLang="zh-CN" i="1" dirty="0" smtClean="0"/>
              <a:t>f</a:t>
            </a:r>
            <a:r>
              <a:rPr lang="en-US" altLang="zh-CN" baseline="-25000" dirty="0" smtClean="0"/>
              <a:t>c</a:t>
            </a:r>
            <a:r>
              <a:rPr lang="zh-CN" altLang="en-US" dirty="0" smtClean="0"/>
              <a:t>的</a:t>
            </a:r>
            <a:r>
              <a:rPr lang="zh-CN" altLang="en-US" dirty="0"/>
              <a:t>变频电路，镜频 </a:t>
            </a:r>
            <a:r>
              <a:rPr lang="en-US" altLang="zh-CN" i="1" dirty="0" smtClean="0"/>
              <a:t>f</a:t>
            </a:r>
            <a:r>
              <a:rPr lang="en-US" altLang="zh-CN" baseline="-25000" dirty="0" smtClean="0"/>
              <a:t>J</a:t>
            </a:r>
            <a:r>
              <a:rPr lang="zh-CN" altLang="en-US" dirty="0" smtClean="0"/>
              <a:t>＝</a:t>
            </a:r>
            <a:r>
              <a:rPr lang="en-US" altLang="zh-CN" i="1" dirty="0" smtClean="0"/>
              <a:t>f</a:t>
            </a:r>
            <a:r>
              <a:rPr lang="en-US" altLang="zh-CN" baseline="-25000" dirty="0" smtClean="0"/>
              <a:t>L </a:t>
            </a:r>
            <a:r>
              <a:rPr lang="zh-CN" altLang="en-US" dirty="0" smtClean="0"/>
              <a:t>－ </a:t>
            </a:r>
            <a:r>
              <a:rPr lang="en-US" altLang="zh-CN" i="1" dirty="0" smtClean="0"/>
              <a:t>f</a:t>
            </a:r>
            <a:r>
              <a:rPr lang="en-US" altLang="zh-CN" baseline="-25000" dirty="0"/>
              <a:t>I</a:t>
            </a:r>
            <a:r>
              <a:rPr lang="zh-CN" altLang="en-US" dirty="0" smtClean="0"/>
              <a:t>＝ </a:t>
            </a:r>
            <a:r>
              <a:rPr lang="en-US" altLang="zh-CN" i="1" dirty="0" smtClean="0"/>
              <a:t>f</a:t>
            </a:r>
            <a:r>
              <a:rPr lang="en-US" altLang="zh-CN" baseline="-25000" dirty="0"/>
              <a:t>c</a:t>
            </a:r>
            <a:r>
              <a:rPr lang="zh-CN" altLang="en-US" dirty="0" smtClean="0"/>
              <a:t>－</a:t>
            </a:r>
            <a:r>
              <a:rPr lang="en-US" altLang="zh-CN" dirty="0" smtClean="0"/>
              <a:t>2</a:t>
            </a:r>
            <a:r>
              <a:rPr lang="en-US" altLang="zh-CN" i="1" dirty="0"/>
              <a:t> </a:t>
            </a:r>
            <a:r>
              <a:rPr lang="en-US" altLang="zh-CN" i="1" dirty="0" smtClean="0"/>
              <a:t>f</a:t>
            </a:r>
            <a:r>
              <a:rPr lang="en-US" altLang="zh-CN" baseline="-25000" dirty="0"/>
              <a:t>I</a:t>
            </a:r>
            <a:r>
              <a:rPr lang="zh-CN" altLang="en-US" dirty="0" smtClean="0"/>
              <a:t>。</a:t>
            </a:r>
            <a:r>
              <a:rPr lang="zh-CN" altLang="en-US" dirty="0"/>
              <a:t>镜频的一般关系式为 </a:t>
            </a:r>
            <a:r>
              <a:rPr lang="en-US" altLang="zh-CN" i="1" dirty="0" smtClean="0"/>
              <a:t>f</a:t>
            </a:r>
            <a:r>
              <a:rPr lang="en-US" altLang="zh-CN" baseline="-25000" dirty="0"/>
              <a:t>J</a:t>
            </a:r>
            <a:r>
              <a:rPr lang="zh-CN" altLang="en-US" dirty="0" smtClean="0"/>
              <a:t>＝ </a:t>
            </a:r>
            <a:r>
              <a:rPr lang="en-US" altLang="zh-CN" i="1" dirty="0" smtClean="0"/>
              <a:t>f</a:t>
            </a:r>
            <a:r>
              <a:rPr lang="en-US" altLang="zh-CN" baseline="-25000" dirty="0" smtClean="0"/>
              <a:t>L</a:t>
            </a:r>
            <a:r>
              <a:rPr lang="en-US" altLang="zh-CN" dirty="0" smtClean="0"/>
              <a:t>± </a:t>
            </a:r>
            <a:r>
              <a:rPr lang="en-US" altLang="zh-CN" i="1" dirty="0" smtClean="0"/>
              <a:t>f</a:t>
            </a:r>
            <a:r>
              <a:rPr lang="en-US" altLang="zh-CN" baseline="-25000" dirty="0"/>
              <a:t>I</a:t>
            </a:r>
            <a:r>
              <a:rPr lang="zh-CN" altLang="en-US" dirty="0" smtClean="0"/>
              <a:t>。 </a:t>
            </a:r>
            <a:r>
              <a:rPr lang="en-US" altLang="zh-CN" dirty="0" smtClean="0"/>
              <a:t/>
            </a:r>
            <a:br>
              <a:rPr lang="en-US" altLang="zh-CN" dirty="0" smtClean="0"/>
            </a:br>
            <a:r>
              <a:rPr lang="en-US" altLang="zh-CN" dirty="0" smtClean="0"/>
              <a:t>         </a:t>
            </a:r>
            <a:r>
              <a:rPr lang="zh-CN" altLang="en-US" dirty="0" smtClean="0"/>
              <a:t>变</a:t>
            </a:r>
            <a:r>
              <a:rPr lang="zh-CN" altLang="en-US" dirty="0"/>
              <a:t>频器对</a:t>
            </a:r>
            <a:r>
              <a:rPr lang="zh-CN" altLang="en-US" dirty="0" smtClean="0"/>
              <a:t>于</a:t>
            </a:r>
            <a:r>
              <a:rPr lang="en-US" altLang="zh-CN" i="1" dirty="0" smtClean="0"/>
              <a:t>f</a:t>
            </a:r>
            <a:r>
              <a:rPr lang="en-US" altLang="zh-CN" baseline="-25000" dirty="0" smtClean="0"/>
              <a:t>c</a:t>
            </a:r>
            <a:r>
              <a:rPr lang="zh-CN" altLang="en-US" dirty="0" smtClean="0"/>
              <a:t>和</a:t>
            </a:r>
            <a:r>
              <a:rPr lang="en-US" altLang="zh-CN" i="1" dirty="0" smtClean="0"/>
              <a:t>f</a:t>
            </a:r>
            <a:r>
              <a:rPr lang="en-US" altLang="zh-CN" baseline="-25000" dirty="0" smtClean="0"/>
              <a:t>J</a:t>
            </a:r>
            <a:r>
              <a:rPr lang="zh-CN" altLang="en-US" dirty="0" smtClean="0"/>
              <a:t>的</a:t>
            </a:r>
            <a:r>
              <a:rPr lang="zh-CN" altLang="en-US" dirty="0"/>
              <a:t>变频作用完全相同（都是取差频），所以变频器对镜像干扰无任 何抑制作用。抑制的方法主要是提高前端电路的选择性和提高中频频率，以降低加到混频 器输入端的镜像电压值。高中频方案对抑制镜像干扰是非常有利的</a:t>
            </a:r>
            <a:r>
              <a:rPr lang="zh-CN" altLang="en-US" dirty="0" smtClean="0"/>
              <a:t>。</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一部接收机的中频频率是固定的，所以中频干扰的频率也是固定的，而镜像频率是</a:t>
            </a:r>
            <a:r>
              <a:rPr lang="zh-CN" altLang="en-US" dirty="0" smtClean="0"/>
              <a:t>随着</a:t>
            </a:r>
            <a:r>
              <a:rPr lang="zh-CN" altLang="en-US" dirty="0"/>
              <a:t>信号频率 </a:t>
            </a:r>
            <a:r>
              <a:rPr lang="en-US" altLang="zh-CN" i="1" dirty="0" smtClean="0"/>
              <a:t>f</a:t>
            </a:r>
            <a:r>
              <a:rPr lang="en-US" altLang="zh-CN" baseline="-25000" dirty="0" smtClean="0"/>
              <a:t>c</a:t>
            </a:r>
            <a:r>
              <a:rPr lang="zh-CN" altLang="en-US" dirty="0" smtClean="0"/>
              <a:t>（</a:t>
            </a:r>
            <a:r>
              <a:rPr lang="zh-CN" altLang="en-US" dirty="0"/>
              <a:t>或本振频率 </a:t>
            </a:r>
            <a:r>
              <a:rPr lang="en-US" altLang="zh-CN" i="1" dirty="0" smtClean="0"/>
              <a:t>f</a:t>
            </a:r>
            <a:r>
              <a:rPr lang="en-US" altLang="zh-CN" baseline="-25000" dirty="0" smtClean="0"/>
              <a:t>L</a:t>
            </a:r>
            <a:r>
              <a:rPr lang="zh-CN" altLang="en-US" dirty="0" smtClean="0"/>
              <a:t>）</a:t>
            </a:r>
            <a:r>
              <a:rPr lang="zh-CN" altLang="en-US" dirty="0"/>
              <a:t>的变化而变化。这是它们的不同之处。</a:t>
            </a:r>
          </a:p>
        </p:txBody>
      </p:sp>
    </p:spTree>
    <p:extLst>
      <p:ext uri="{BB962C8B-B14F-4D97-AF65-F5344CB8AC3E}">
        <p14:creationId xmlns:p14="http://schemas.microsoft.com/office/powerpoint/2010/main" val="352788221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３</a:t>
            </a:r>
            <a:r>
              <a:rPr lang="zh-CN" altLang="en-US" b="1" dirty="0"/>
              <a:t>．组合副波道干扰 </a:t>
            </a:r>
            <a:r>
              <a:rPr lang="en-US" altLang="zh-CN" dirty="0" smtClean="0"/>
              <a:t/>
            </a:r>
            <a:br>
              <a:rPr lang="en-US" altLang="zh-CN" dirty="0" smtClean="0"/>
            </a:br>
            <a:r>
              <a:rPr lang="en-US" altLang="zh-CN" dirty="0"/>
              <a:t> </a:t>
            </a:r>
            <a:r>
              <a:rPr lang="en-US" altLang="zh-CN" dirty="0" smtClean="0"/>
              <a:t>      </a:t>
            </a:r>
            <a:r>
              <a:rPr lang="zh-CN" altLang="en-US" dirty="0" smtClean="0"/>
              <a:t>这</a:t>
            </a:r>
            <a:r>
              <a:rPr lang="zh-CN" altLang="en-US" dirty="0"/>
              <a:t>里，只观察 </a:t>
            </a:r>
            <a:r>
              <a:rPr lang="en-US" altLang="zh-CN" dirty="0" smtClean="0"/>
              <a:t>p</a:t>
            </a:r>
            <a:r>
              <a:rPr lang="zh-CN" altLang="en-US" dirty="0" smtClean="0"/>
              <a:t> </a:t>
            </a:r>
            <a:r>
              <a:rPr lang="zh-CN" altLang="en-US" dirty="0"/>
              <a:t>＝ </a:t>
            </a:r>
            <a:r>
              <a:rPr lang="en-US" altLang="zh-CN" dirty="0" smtClean="0"/>
              <a:t>q</a:t>
            </a:r>
            <a:r>
              <a:rPr lang="zh-CN" altLang="en-US" dirty="0" smtClean="0"/>
              <a:t>时</a:t>
            </a:r>
            <a:r>
              <a:rPr lang="zh-CN" altLang="en-US" dirty="0"/>
              <a:t>的部分干扰。在这种情况下，式（ </a:t>
            </a:r>
            <a:r>
              <a:rPr lang="en-US" altLang="zh-CN" dirty="0" smtClean="0"/>
              <a:t>6-80</a:t>
            </a:r>
            <a:r>
              <a:rPr lang="zh-CN" altLang="en-US" dirty="0" smtClean="0"/>
              <a:t>）</a:t>
            </a:r>
            <a:r>
              <a:rPr lang="zh-CN" altLang="en-US" dirty="0"/>
              <a:t>变</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t>
            </a:r>
            <a:r>
              <a:rPr lang="en-US" altLang="zh-CN" dirty="0" smtClean="0"/>
              <a:t>       </a:t>
            </a:r>
            <a:r>
              <a:rPr lang="zh-CN" altLang="en-US" dirty="0" smtClean="0"/>
              <a:t>当</a:t>
            </a:r>
            <a:r>
              <a:rPr lang="en-US" altLang="zh-CN" dirty="0" smtClean="0"/>
              <a:t>p</a:t>
            </a:r>
            <a:r>
              <a:rPr lang="zh-CN" altLang="en-US" dirty="0" smtClean="0"/>
              <a:t>＝</a:t>
            </a:r>
            <a:r>
              <a:rPr lang="en-US" altLang="zh-CN" dirty="0" smtClean="0"/>
              <a:t>q</a:t>
            </a:r>
            <a:r>
              <a:rPr lang="zh-CN" altLang="en-US" dirty="0" smtClean="0"/>
              <a:t>＝</a:t>
            </a:r>
            <a:r>
              <a:rPr lang="en-US" altLang="zh-CN" dirty="0"/>
              <a:t>2</a:t>
            </a:r>
            <a:r>
              <a:rPr lang="zh-CN" altLang="en-US" dirty="0" smtClean="0"/>
              <a:t>、</a:t>
            </a:r>
            <a:r>
              <a:rPr lang="en-US" altLang="zh-CN" dirty="0" smtClean="0"/>
              <a:t>3</a:t>
            </a:r>
            <a:r>
              <a:rPr lang="zh-CN" altLang="en-US" dirty="0" smtClean="0"/>
              <a:t>、</a:t>
            </a:r>
            <a:r>
              <a:rPr lang="en-US" altLang="zh-CN" dirty="0" smtClean="0"/>
              <a:t>4</a:t>
            </a:r>
            <a:r>
              <a:rPr lang="zh-CN" altLang="en-US" dirty="0" smtClean="0"/>
              <a:t>时</a:t>
            </a:r>
            <a:r>
              <a:rPr lang="zh-CN" altLang="en-US" dirty="0"/>
              <a:t>， </a:t>
            </a:r>
            <a:r>
              <a:rPr lang="en-US" altLang="zh-CN" i="1" dirty="0" smtClean="0"/>
              <a:t>f</a:t>
            </a:r>
            <a:r>
              <a:rPr lang="en-US" altLang="zh-CN" baseline="-25000" dirty="0" smtClean="0"/>
              <a:t>J</a:t>
            </a:r>
            <a:r>
              <a:rPr lang="zh-CN" altLang="en-US" dirty="0" smtClean="0"/>
              <a:t>分</a:t>
            </a:r>
            <a:r>
              <a:rPr lang="zh-CN" altLang="en-US" dirty="0"/>
              <a:t>别</a:t>
            </a:r>
            <a:r>
              <a:rPr lang="zh-CN" altLang="en-US" dirty="0" smtClean="0"/>
              <a:t>为</a:t>
            </a:r>
            <a:r>
              <a:rPr lang="en-US" altLang="zh-CN" i="1" dirty="0" smtClean="0"/>
              <a:t>f</a:t>
            </a:r>
            <a:r>
              <a:rPr lang="en-US" altLang="zh-CN" baseline="-25000" dirty="0" smtClean="0"/>
              <a:t>L</a:t>
            </a:r>
            <a:r>
              <a:rPr lang="en-US" altLang="zh-CN" dirty="0" smtClean="0"/>
              <a:t>±</a:t>
            </a:r>
            <a:r>
              <a:rPr lang="en-US" altLang="zh-CN" i="1" dirty="0" smtClean="0"/>
              <a:t>f</a:t>
            </a:r>
            <a:r>
              <a:rPr lang="en-US" altLang="zh-CN" baseline="-25000" dirty="0" smtClean="0"/>
              <a:t>I</a:t>
            </a:r>
            <a:r>
              <a:rPr lang="en-US" altLang="zh-CN" dirty="0" smtClean="0"/>
              <a:t>/2</a:t>
            </a:r>
            <a:r>
              <a:rPr lang="zh-CN" altLang="en-US" dirty="0" smtClean="0"/>
              <a:t>， </a:t>
            </a:r>
            <a:r>
              <a:rPr lang="en-US" altLang="zh-CN" i="1" dirty="0" smtClean="0"/>
              <a:t>f</a:t>
            </a:r>
            <a:r>
              <a:rPr lang="en-US" altLang="zh-CN" baseline="-25000" dirty="0" smtClean="0"/>
              <a:t>L</a:t>
            </a:r>
            <a:r>
              <a:rPr lang="en-US" altLang="zh-CN" dirty="0" smtClean="0"/>
              <a:t>±</a:t>
            </a:r>
            <a:r>
              <a:rPr lang="en-US" altLang="zh-CN" i="1" dirty="0" smtClean="0"/>
              <a:t>f</a:t>
            </a:r>
            <a:r>
              <a:rPr lang="en-US" altLang="zh-CN" baseline="-25000" dirty="0" smtClean="0"/>
              <a:t>I</a:t>
            </a:r>
            <a:r>
              <a:rPr lang="zh-CN" altLang="en-US" dirty="0" smtClean="0"/>
              <a:t> </a:t>
            </a:r>
            <a:r>
              <a:rPr lang="en-US" altLang="zh-CN" dirty="0" smtClean="0"/>
              <a:t>/3</a:t>
            </a:r>
            <a:r>
              <a:rPr lang="zh-CN" altLang="en-US" dirty="0" smtClean="0"/>
              <a:t>，</a:t>
            </a:r>
            <a:r>
              <a:rPr lang="en-US" altLang="zh-CN" i="1" dirty="0"/>
              <a:t> </a:t>
            </a:r>
            <a:r>
              <a:rPr lang="en-US" altLang="zh-CN" i="1" dirty="0" smtClean="0"/>
              <a:t>f</a:t>
            </a:r>
            <a:r>
              <a:rPr lang="en-US" altLang="zh-CN" baseline="-25000" dirty="0" smtClean="0"/>
              <a:t>L </a:t>
            </a:r>
            <a:r>
              <a:rPr lang="en-US" altLang="zh-CN" dirty="0" smtClean="0"/>
              <a:t>± </a:t>
            </a:r>
            <a:r>
              <a:rPr lang="en-US" altLang="zh-CN" i="1" dirty="0" smtClean="0"/>
              <a:t>f</a:t>
            </a:r>
            <a:r>
              <a:rPr lang="en-US" altLang="zh-CN" baseline="-25000" dirty="0" smtClean="0"/>
              <a:t>I</a:t>
            </a:r>
            <a:r>
              <a:rPr lang="zh-CN" altLang="en-US" dirty="0" smtClean="0"/>
              <a:t> </a:t>
            </a:r>
            <a:r>
              <a:rPr lang="en-US" altLang="zh-CN" dirty="0" smtClean="0"/>
              <a:t>/4</a:t>
            </a:r>
            <a:r>
              <a:rPr lang="zh-CN" altLang="en-US" dirty="0" smtClean="0"/>
              <a:t>。</a:t>
            </a:r>
            <a:r>
              <a:rPr lang="zh-CN" altLang="en-US" dirty="0"/>
              <a:t>其频率分布见</a:t>
            </a:r>
            <a:r>
              <a:rPr lang="zh-CN" altLang="en-US" dirty="0" smtClean="0"/>
              <a:t>图</a:t>
            </a:r>
            <a:r>
              <a:rPr lang="en-US" altLang="zh-CN" dirty="0" smtClean="0"/>
              <a:t>6-72</a:t>
            </a:r>
            <a:r>
              <a:rPr lang="zh-CN" altLang="en-US" dirty="0" smtClean="0"/>
              <a:t>。</a:t>
            </a:r>
            <a:r>
              <a:rPr lang="zh-CN" altLang="en-US" dirty="0"/>
              <a:t/>
            </a:r>
            <a:br>
              <a:rPr lang="zh-CN" altLang="en-US" dirty="0"/>
            </a:br>
            <a:endParaRPr lang="zh-CN" altLang="en-US" dirty="0"/>
          </a:p>
        </p:txBody>
      </p:sp>
      <p:pic>
        <p:nvPicPr>
          <p:cNvPr id="4" name="图片 3"/>
          <p:cNvPicPr>
            <a:picLocks noChangeAspect="1"/>
          </p:cNvPicPr>
          <p:nvPr/>
        </p:nvPicPr>
        <p:blipFill>
          <a:blip r:embed="rId2"/>
          <a:stretch>
            <a:fillRect/>
          </a:stretch>
        </p:blipFill>
        <p:spPr>
          <a:xfrm>
            <a:off x="3326503" y="2404850"/>
            <a:ext cx="2490994" cy="826029"/>
          </a:xfrm>
          <a:prstGeom prst="rect">
            <a:avLst/>
          </a:prstGeom>
        </p:spPr>
      </p:pic>
      <p:sp>
        <p:nvSpPr>
          <p:cNvPr id="5" name="矩形 4"/>
          <p:cNvSpPr/>
          <p:nvPr/>
        </p:nvSpPr>
        <p:spPr>
          <a:xfrm>
            <a:off x="6976527" y="2587031"/>
            <a:ext cx="931665" cy="461665"/>
          </a:xfrm>
          <a:prstGeom prst="rect">
            <a:avLst/>
          </a:prstGeom>
        </p:spPr>
        <p:txBody>
          <a:bodyPr wrap="none">
            <a:spAutoFit/>
          </a:bodyPr>
          <a:lstStyle/>
          <a:p>
            <a:r>
              <a:rPr lang="en-US" altLang="zh-CN" sz="2400" dirty="0" smtClean="0"/>
              <a:t>(6-81)</a:t>
            </a:r>
            <a:endParaRPr lang="zh-CN" altLang="en-US" sz="2400" dirty="0"/>
          </a:p>
        </p:txBody>
      </p:sp>
    </p:spTree>
    <p:extLst>
      <p:ext uri="{BB962C8B-B14F-4D97-AF65-F5344CB8AC3E}">
        <p14:creationId xmlns:p14="http://schemas.microsoft.com/office/powerpoint/2010/main" val="237741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2109978"/>
            <a:ext cx="7858354" cy="2620518"/>
          </a:xfrm>
          <a:prstGeom prst="rect">
            <a:avLst/>
          </a:prstGeom>
        </p:spPr>
      </p:pic>
      <p:sp>
        <p:nvSpPr>
          <p:cNvPr id="4" name="矩形 3"/>
          <p:cNvSpPr/>
          <p:nvPr/>
        </p:nvSpPr>
        <p:spPr>
          <a:xfrm>
            <a:off x="2352482" y="5341412"/>
            <a:ext cx="4439036" cy="461665"/>
          </a:xfrm>
          <a:prstGeom prst="rect">
            <a:avLst/>
          </a:prstGeom>
        </p:spPr>
        <p:txBody>
          <a:bodyPr wrap="none">
            <a:spAutoFit/>
          </a:bodyPr>
          <a:lstStyle/>
          <a:p>
            <a:pPr algn="ctr"/>
            <a:r>
              <a:rPr lang="zh-CN" altLang="en-US" sz="2400" dirty="0" smtClean="0"/>
              <a:t>图</a:t>
            </a:r>
            <a:r>
              <a:rPr lang="en-US" altLang="zh-CN" sz="2400" dirty="0" smtClean="0"/>
              <a:t>6-72</a:t>
            </a:r>
            <a:r>
              <a:rPr lang="zh-CN" altLang="en-US" sz="2400" dirty="0"/>
              <a:t>　副波道干扰的频率分布</a:t>
            </a:r>
          </a:p>
        </p:txBody>
      </p:sp>
    </p:spTree>
    <p:extLst>
      <p:ext uri="{BB962C8B-B14F-4D97-AF65-F5344CB8AC3E}">
        <p14:creationId xmlns:p14="http://schemas.microsoft.com/office/powerpoint/2010/main" val="120024572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例如</a:t>
            </a:r>
            <a:r>
              <a:rPr lang="en-US" altLang="zh-CN" i="1" dirty="0" smtClean="0"/>
              <a:t>f</a:t>
            </a:r>
            <a:r>
              <a:rPr lang="en-US" altLang="zh-CN" baseline="-25000" dirty="0" smtClean="0"/>
              <a:t>J</a:t>
            </a:r>
            <a:r>
              <a:rPr lang="zh-CN" altLang="en-US" dirty="0" smtClean="0"/>
              <a:t>＝</a:t>
            </a:r>
            <a:r>
              <a:rPr lang="en-US" altLang="zh-CN" i="1" dirty="0" smtClean="0"/>
              <a:t>f</a:t>
            </a:r>
            <a:r>
              <a:rPr lang="en-US" altLang="zh-CN" baseline="-25000" dirty="0" smtClean="0"/>
              <a:t>L</a:t>
            </a:r>
            <a:r>
              <a:rPr lang="zh-CN" altLang="en-US" dirty="0" smtClean="0"/>
              <a:t>－ </a:t>
            </a:r>
            <a:r>
              <a:rPr lang="en-US" altLang="zh-CN" i="1" dirty="0" smtClean="0"/>
              <a:t>f</a:t>
            </a:r>
            <a:r>
              <a:rPr lang="en-US" altLang="zh-CN" baseline="-25000" dirty="0" smtClean="0"/>
              <a:t>I</a:t>
            </a:r>
            <a:r>
              <a:rPr lang="en-US" altLang="zh-CN" dirty="0" smtClean="0"/>
              <a:t>/2</a:t>
            </a:r>
            <a:r>
              <a:rPr lang="zh-CN" altLang="en-US" dirty="0" smtClean="0"/>
              <a:t>，则</a:t>
            </a:r>
            <a:r>
              <a:rPr lang="en-US" altLang="zh-CN" dirty="0" smtClean="0"/>
              <a:t>2</a:t>
            </a:r>
            <a:r>
              <a:rPr lang="zh-CN" altLang="en-US" dirty="0" smtClean="0"/>
              <a:t> </a:t>
            </a:r>
            <a:r>
              <a:rPr lang="en-US" altLang="zh-CN" i="1" dirty="0" smtClean="0"/>
              <a:t>f</a:t>
            </a:r>
            <a:r>
              <a:rPr lang="en-US" altLang="zh-CN" baseline="-25000" dirty="0" smtClean="0"/>
              <a:t>L </a:t>
            </a:r>
            <a:r>
              <a:rPr lang="zh-CN" altLang="en-US" dirty="0" smtClean="0"/>
              <a:t>－</a:t>
            </a:r>
            <a:r>
              <a:rPr lang="en-US" altLang="zh-CN" dirty="0" smtClean="0"/>
              <a:t>2</a:t>
            </a:r>
            <a:r>
              <a:rPr lang="en-US" altLang="zh-CN" i="1" dirty="0"/>
              <a:t> f</a:t>
            </a:r>
            <a:r>
              <a:rPr lang="en-US" altLang="zh-CN" baseline="-25000" dirty="0"/>
              <a:t>J </a:t>
            </a:r>
            <a:r>
              <a:rPr lang="zh-CN" altLang="en-US" dirty="0" smtClean="0"/>
              <a:t>＝</a:t>
            </a:r>
            <a:r>
              <a:rPr lang="en-US" altLang="zh-CN" dirty="0" smtClean="0"/>
              <a:t>2</a:t>
            </a:r>
            <a:r>
              <a:rPr lang="en-US" altLang="zh-CN" i="1" dirty="0"/>
              <a:t> </a:t>
            </a:r>
            <a:r>
              <a:rPr lang="en-US" altLang="zh-CN" i="1" dirty="0" smtClean="0"/>
              <a:t>f</a:t>
            </a:r>
            <a:r>
              <a:rPr lang="en-US" altLang="zh-CN" baseline="-25000" dirty="0"/>
              <a:t>L</a:t>
            </a:r>
            <a:r>
              <a:rPr lang="zh-CN" altLang="en-US" dirty="0" smtClean="0"/>
              <a:t>－</a:t>
            </a:r>
            <a:r>
              <a:rPr lang="en-US" altLang="zh-CN" dirty="0" smtClean="0"/>
              <a:t>2</a:t>
            </a:r>
            <a:r>
              <a:rPr lang="zh-CN" altLang="en-US" dirty="0" smtClean="0"/>
              <a:t>（ </a:t>
            </a:r>
            <a:r>
              <a:rPr lang="en-US" altLang="zh-CN" i="1" dirty="0" smtClean="0"/>
              <a:t>f</a:t>
            </a:r>
            <a:r>
              <a:rPr lang="en-US" altLang="zh-CN" baseline="-25000" dirty="0"/>
              <a:t>L</a:t>
            </a:r>
            <a:r>
              <a:rPr lang="zh-CN" altLang="en-US" dirty="0" smtClean="0"/>
              <a:t>－ </a:t>
            </a:r>
            <a:r>
              <a:rPr lang="en-US" altLang="zh-CN" i="1" dirty="0" smtClean="0"/>
              <a:t>f</a:t>
            </a:r>
            <a:r>
              <a:rPr lang="en-US" altLang="zh-CN" baseline="-25000" dirty="0" smtClean="0"/>
              <a:t>I</a:t>
            </a:r>
            <a:r>
              <a:rPr lang="zh-CN" altLang="en-US" dirty="0" smtClean="0"/>
              <a:t> </a:t>
            </a:r>
            <a:r>
              <a:rPr lang="en-US" altLang="zh-CN" dirty="0" smtClean="0"/>
              <a:t>/2</a:t>
            </a:r>
            <a:r>
              <a:rPr lang="zh-CN" altLang="en-US" dirty="0" smtClean="0"/>
              <a:t>）＝</a:t>
            </a:r>
            <a:r>
              <a:rPr lang="en-US" altLang="zh-CN" i="1" dirty="0" smtClean="0"/>
              <a:t>f</a:t>
            </a:r>
            <a:r>
              <a:rPr lang="en-US" altLang="zh-CN" baseline="-25000" dirty="0" smtClean="0"/>
              <a:t>I</a:t>
            </a:r>
            <a:r>
              <a:rPr lang="zh-CN" altLang="en-US" dirty="0" smtClean="0"/>
              <a:t>。</a:t>
            </a:r>
            <a:r>
              <a:rPr lang="zh-CN" altLang="en-US" dirty="0"/>
              <a:t>可见这是四份组合</a:t>
            </a:r>
            <a:r>
              <a:rPr lang="zh-CN" altLang="en-US" dirty="0" smtClean="0"/>
              <a:t>干扰</a:t>
            </a:r>
            <a:r>
              <a:rPr lang="zh-CN" altLang="en-US" dirty="0"/>
              <a:t>。这类干扰对称分布于 </a:t>
            </a:r>
            <a:r>
              <a:rPr lang="en-US" altLang="zh-CN" i="1" dirty="0" smtClean="0"/>
              <a:t>f</a:t>
            </a:r>
            <a:r>
              <a:rPr lang="en-US" altLang="zh-CN" baseline="-25000" dirty="0" smtClean="0"/>
              <a:t>L</a:t>
            </a:r>
            <a:r>
              <a:rPr lang="zh-CN" altLang="en-US" dirty="0" smtClean="0"/>
              <a:t>两</a:t>
            </a:r>
            <a:r>
              <a:rPr lang="zh-CN" altLang="en-US" dirty="0"/>
              <a:t>侧，其间隔为 </a:t>
            </a:r>
            <a:r>
              <a:rPr lang="en-US" altLang="zh-CN" i="1" dirty="0" smtClean="0"/>
              <a:t>f</a:t>
            </a:r>
            <a:r>
              <a:rPr lang="en-US" altLang="zh-CN" baseline="-25000" dirty="0"/>
              <a:t>I</a:t>
            </a:r>
            <a:r>
              <a:rPr lang="zh-CN" altLang="en-US" dirty="0" smtClean="0"/>
              <a:t>／</a:t>
            </a:r>
            <a:r>
              <a:rPr lang="en-US" altLang="zh-CN" dirty="0" smtClean="0"/>
              <a:t>q</a:t>
            </a:r>
            <a:r>
              <a:rPr lang="zh-CN" altLang="en-US" dirty="0" smtClean="0"/>
              <a:t>，</a:t>
            </a:r>
            <a:r>
              <a:rPr lang="zh-CN" altLang="en-US" dirty="0"/>
              <a:t>其中以 </a:t>
            </a:r>
            <a:r>
              <a:rPr lang="en-US" altLang="zh-CN" i="1" dirty="0" smtClean="0"/>
              <a:t>f</a:t>
            </a:r>
            <a:r>
              <a:rPr lang="en-US" altLang="zh-CN" baseline="-25000" dirty="0"/>
              <a:t>L</a:t>
            </a:r>
            <a:r>
              <a:rPr lang="zh-CN" altLang="en-US" dirty="0" smtClean="0"/>
              <a:t>－ </a:t>
            </a:r>
            <a:r>
              <a:rPr lang="en-US" altLang="zh-CN" i="1" dirty="0" smtClean="0"/>
              <a:t>f</a:t>
            </a:r>
            <a:r>
              <a:rPr lang="en-US" altLang="zh-CN" baseline="-25000" dirty="0" smtClean="0"/>
              <a:t>I</a:t>
            </a:r>
            <a:r>
              <a:rPr lang="en-US" altLang="zh-CN" dirty="0" smtClean="0"/>
              <a:t>/2</a:t>
            </a:r>
            <a:r>
              <a:rPr lang="zh-CN" altLang="en-US" dirty="0" smtClean="0"/>
              <a:t>最</a:t>
            </a:r>
            <a:r>
              <a:rPr lang="zh-CN" altLang="en-US" dirty="0"/>
              <a:t>为严重，因为它距</a:t>
            </a:r>
            <a:r>
              <a:rPr lang="zh-CN" altLang="en-US" dirty="0" smtClean="0"/>
              <a:t>离信</a:t>
            </a:r>
            <a:r>
              <a:rPr lang="zh-CN" altLang="en-US" dirty="0"/>
              <a:t>号频率 </a:t>
            </a:r>
            <a:r>
              <a:rPr lang="en-US" altLang="zh-CN" i="1" dirty="0" smtClean="0"/>
              <a:t>f</a:t>
            </a:r>
            <a:r>
              <a:rPr lang="en-US" altLang="zh-CN" baseline="-25000" dirty="0" smtClean="0"/>
              <a:t>c</a:t>
            </a:r>
            <a:r>
              <a:rPr lang="zh-CN" altLang="en-US" dirty="0" smtClean="0"/>
              <a:t>最</a:t>
            </a:r>
            <a:r>
              <a:rPr lang="zh-CN" altLang="en-US" dirty="0"/>
              <a:t>近，干扰阶数最低（四阶）。 抑制这种干扰的主要方法是提高中频数值和提高前端电路的选择性。此外，选择合适 的混频电路，合理地选择混频管的工作状态都有一定的作用。</a:t>
            </a:r>
            <a:br>
              <a:rPr lang="zh-CN" altLang="en-US" dirty="0"/>
            </a:br>
            <a:endParaRPr lang="zh-CN" altLang="en-US" dirty="0"/>
          </a:p>
        </p:txBody>
      </p:sp>
    </p:spTree>
    <p:extLst>
      <p:ext uri="{BB962C8B-B14F-4D97-AF65-F5344CB8AC3E}">
        <p14:creationId xmlns:p14="http://schemas.microsoft.com/office/powerpoint/2010/main" val="21299974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三、交叉调制干扰（交调干扰）</a:t>
            </a:r>
            <a:r>
              <a:rPr lang="zh-CN" altLang="en-US" dirty="0"/>
              <a:t/>
            </a:r>
            <a:br>
              <a:rPr lang="zh-CN" altLang="en-US" dirty="0"/>
            </a:br>
            <a:r>
              <a:rPr lang="zh-CN" altLang="en-US" dirty="0" smtClean="0"/>
              <a:t>         交</a:t>
            </a:r>
            <a:r>
              <a:rPr lang="zh-CN" altLang="en-US" dirty="0"/>
              <a:t>叉调制（简称交调）干扰的形成与本振无关，它是有用信号与干扰信号一起作用于混 频器时，由混频器的非线性形成的干扰。它的特点是：当接收有用信号时，可同时听到信 号台和干扰台的声音，而信号频率与干扰频率间没有固定的关系。一旦有用信号消失，干扰台的声音也随之消失。犹如干扰台的调制信号调制在信号的载频上。所以，交调干扰的 含义为：一个已调的强干扰信号与有用信号（已调波或载波）同时作用于混频器，经非线性 作用，可以将干扰的调制信号转移到有用信号的载频上，然后再与本振混频得到中频信号， 从而形成干扰。 </a:t>
            </a:r>
            <a:br>
              <a:rPr lang="zh-CN" altLang="en-US" dirty="0"/>
            </a:br>
            <a:endParaRPr lang="zh-CN" altLang="en-US" dirty="0"/>
          </a:p>
        </p:txBody>
      </p:sp>
    </p:spTree>
    <p:extLst>
      <p:ext uri="{BB962C8B-B14F-4D97-AF65-F5344CB8AC3E}">
        <p14:creationId xmlns:p14="http://schemas.microsoft.com/office/powerpoint/2010/main" val="31364463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放</a:t>
            </a:r>
            <a:r>
              <a:rPr lang="zh-CN" altLang="en-US" dirty="0"/>
              <a:t>大器工作于非线性状态时，同样也会产生交调干扰。只不过是由三次方项产生的， 交调产物的频率为 </a:t>
            </a:r>
            <a:r>
              <a:rPr lang="en-US" altLang="zh-CN" i="1" dirty="0" smtClean="0"/>
              <a:t>f</a:t>
            </a:r>
            <a:r>
              <a:rPr lang="en-US" altLang="zh-CN" baseline="-25000" dirty="0" smtClean="0"/>
              <a:t>c</a:t>
            </a:r>
            <a:r>
              <a:rPr lang="zh-CN" altLang="en-US" dirty="0" smtClean="0"/>
              <a:t>，</a:t>
            </a:r>
            <a:r>
              <a:rPr lang="zh-CN" altLang="en-US" dirty="0"/>
              <a:t>而不是 </a:t>
            </a:r>
            <a:r>
              <a:rPr lang="en-US" altLang="zh-CN" i="1" dirty="0" smtClean="0"/>
              <a:t>f</a:t>
            </a:r>
            <a:r>
              <a:rPr lang="en-US" altLang="zh-CN" baseline="-25000" dirty="0" smtClean="0"/>
              <a:t>I</a:t>
            </a:r>
            <a:r>
              <a:rPr lang="zh-CN" altLang="en-US" dirty="0" smtClean="0"/>
              <a:t>。</a:t>
            </a:r>
            <a:r>
              <a:rPr lang="zh-CN" altLang="en-US" dirty="0"/>
              <a:t>混频器是由四阶项产生的，其中本振电压占了一阶，习惯 上仍将四次方项产生的交调称为三阶交调，以和放大器的交调相一致。故三阶交调在放大 器里是由三次方项产生的，在混频器里是由四次方项产生的。 </a:t>
            </a:r>
            <a:r>
              <a:rPr lang="en-US" altLang="zh-CN" dirty="0" smtClean="0"/>
              <a:t/>
            </a:r>
            <a:br>
              <a:rPr lang="en-US" altLang="zh-CN" dirty="0" smtClean="0"/>
            </a:br>
            <a:r>
              <a:rPr lang="en-US" altLang="zh-CN" dirty="0"/>
              <a:t> </a:t>
            </a:r>
            <a:r>
              <a:rPr lang="en-US" altLang="zh-CN" dirty="0" smtClean="0"/>
              <a:t>      </a:t>
            </a:r>
            <a:r>
              <a:rPr lang="zh-CN" altLang="en-US" dirty="0" smtClean="0"/>
              <a:t>抑</a:t>
            </a:r>
            <a:r>
              <a:rPr lang="zh-CN" altLang="en-US" dirty="0"/>
              <a:t>制交调干扰的措施，一是提高前端电路的选择性，降低加到混频器的 </a:t>
            </a:r>
            <a:r>
              <a:rPr lang="en-US" altLang="zh-CN" dirty="0" smtClean="0"/>
              <a:t>U</a:t>
            </a:r>
            <a:r>
              <a:rPr lang="en-US" altLang="zh-CN" baseline="-25000" dirty="0" smtClean="0"/>
              <a:t>J</a:t>
            </a:r>
            <a:r>
              <a:rPr lang="zh-CN" altLang="en-US" dirty="0" smtClean="0"/>
              <a:t>值</a:t>
            </a:r>
            <a:r>
              <a:rPr lang="zh-CN" altLang="en-US" dirty="0"/>
              <a:t>；二是选 择合适的器件（如平方律器件）及合适的工作状态，使不需要的非线性项尽可能小，以减少 组合分量。</a:t>
            </a:r>
            <a:br>
              <a:rPr lang="zh-CN" altLang="en-US" dirty="0"/>
            </a:br>
            <a:endParaRPr lang="zh-CN" altLang="en-US" dirty="0"/>
          </a:p>
        </p:txBody>
      </p:sp>
    </p:spTree>
    <p:extLst>
      <p:ext uri="{BB962C8B-B14F-4D97-AF65-F5344CB8AC3E}">
        <p14:creationId xmlns:p14="http://schemas.microsoft.com/office/powerpoint/2010/main" val="12105197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四、互调干扰</a:t>
            </a:r>
            <a:r>
              <a:rPr lang="zh-CN" altLang="en-US" dirty="0"/>
              <a:t/>
            </a:r>
            <a:br>
              <a:rPr lang="zh-CN" altLang="en-US" dirty="0"/>
            </a:br>
            <a:r>
              <a:rPr lang="zh-CN" altLang="en-US" dirty="0" smtClean="0"/>
              <a:t>        互</a:t>
            </a:r>
            <a:r>
              <a:rPr lang="zh-CN" altLang="en-US" dirty="0"/>
              <a:t>调干扰是指两个或多个干扰电压同时作用在混频器的输入端，经混频器的非线性产 生近似为中频的组合分量，落入中放通频带之内形成的干扰。 </a:t>
            </a:r>
            <a:r>
              <a:rPr lang="en-US" altLang="zh-CN" dirty="0" smtClean="0"/>
              <a:t/>
            </a:r>
            <a:br>
              <a:rPr lang="en-US" altLang="zh-CN" dirty="0" smtClean="0"/>
            </a:br>
            <a:r>
              <a:rPr lang="en-US" altLang="zh-CN" dirty="0"/>
              <a:t> </a:t>
            </a:r>
            <a:r>
              <a:rPr lang="en-US" altLang="zh-CN" dirty="0" smtClean="0"/>
              <a:t>       </a:t>
            </a:r>
            <a:r>
              <a:rPr lang="zh-CN" altLang="en-US" dirty="0" smtClean="0"/>
              <a:t>放</a:t>
            </a:r>
            <a:r>
              <a:rPr lang="zh-CN" altLang="en-US" dirty="0"/>
              <a:t>大器工作于非线性状态时，也会产生互调干扰，最严重的是由三次方项产生的，称 之为三阶互调。而混频器的互调由四次方项产生，除掉本振的一阶，即为三阶，故也称之 为三阶互调。</a:t>
            </a:r>
          </a:p>
        </p:txBody>
      </p:sp>
    </p:spTree>
    <p:extLst>
      <p:ext uri="{BB962C8B-B14F-4D97-AF65-F5344CB8AC3E}">
        <p14:creationId xmlns:p14="http://schemas.microsoft.com/office/powerpoint/2010/main" val="52072611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互</a:t>
            </a:r>
            <a:r>
              <a:rPr lang="zh-CN" altLang="en-US" dirty="0"/>
              <a:t>调产物的大小，一方面决定于干扰的振幅，另一方面决定于器件的非线性。因此</a:t>
            </a:r>
            <a:r>
              <a:rPr lang="zh-CN" altLang="en-US" dirty="0" smtClean="0"/>
              <a:t>要减</a:t>
            </a:r>
            <a:r>
              <a:rPr lang="zh-CN" altLang="en-US" dirty="0"/>
              <a:t>小互调干扰，一方面要提高前端电路的选择性，尽量减小加到混频器上的干扰电压；另 一方面要选择合适的电路和工作状态，降低或消除高次方项，如用理想乘法器或平方律</a:t>
            </a:r>
            <a:r>
              <a:rPr lang="zh-CN" altLang="en-US" dirty="0" smtClean="0"/>
              <a:t>特性</a:t>
            </a:r>
            <a:r>
              <a:rPr lang="zh-CN" altLang="en-US" dirty="0"/>
              <a:t>等。</a:t>
            </a:r>
            <a:br>
              <a:rPr lang="zh-CN" altLang="en-US" dirty="0"/>
            </a:br>
            <a:endParaRPr lang="zh-CN" altLang="en-US" dirty="0"/>
          </a:p>
        </p:txBody>
      </p:sp>
      <p:pic>
        <p:nvPicPr>
          <p:cNvPr id="4" name="图片 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775" y="6338521"/>
            <a:ext cx="400050" cy="323850"/>
          </a:xfrm>
          <a:prstGeom prst="rect">
            <a:avLst/>
          </a:prstGeom>
        </p:spPr>
      </p:pic>
    </p:spTree>
    <p:extLst>
      <p:ext uri="{BB962C8B-B14F-4D97-AF65-F5344CB8AC3E}">
        <p14:creationId xmlns:p14="http://schemas.microsoft.com/office/powerpoint/2010/main" val="112431419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sz="3200" b="1" dirty="0" smtClean="0"/>
                  <a:t>                         思</a:t>
                </a:r>
                <a:r>
                  <a:rPr lang="zh-CN" altLang="en-US" sz="3200" b="1" dirty="0"/>
                  <a:t>考题与练习</a:t>
                </a:r>
                <a:r>
                  <a:rPr lang="zh-CN" altLang="en-US" sz="3200" b="1" dirty="0" smtClean="0"/>
                  <a:t>题</a:t>
                </a:r>
                <a:r>
                  <a:rPr lang="en-US" altLang="zh-CN" sz="3200" b="1" dirty="0" smtClean="0"/>
                  <a:t/>
                </a:r>
                <a:br>
                  <a:rPr lang="en-US" altLang="zh-CN" sz="3200" b="1" dirty="0" smtClean="0"/>
                </a:br>
                <a:r>
                  <a:rPr lang="en-US" altLang="zh-CN" sz="3200" b="1" dirty="0" smtClean="0"/>
                  <a:t>       </a:t>
                </a:r>
                <a:r>
                  <a:rPr lang="en-US" altLang="zh-CN" dirty="0" smtClean="0"/>
                  <a:t>6-1</a:t>
                </a:r>
                <a:r>
                  <a:rPr lang="zh-CN" altLang="en-US" dirty="0"/>
                  <a:t>　已知载波电压</a:t>
                </a:r>
                <a:r>
                  <a:rPr lang="zh-CN" altLang="en-US" dirty="0" smtClean="0"/>
                  <a:t>为</a:t>
                </a:r>
                <a:r>
                  <a:rPr lang="en-US" altLang="zh-CN" dirty="0"/>
                  <a:t>u</a:t>
                </a:r>
                <a:r>
                  <a:rPr lang="en-US" altLang="zh-CN" baseline="-25000" dirty="0"/>
                  <a:t>c</a:t>
                </a:r>
                <a:r>
                  <a:rPr lang="zh-CN" altLang="en-US" dirty="0"/>
                  <a:t>＝</a:t>
                </a:r>
                <a:r>
                  <a:rPr lang="en-US" altLang="zh-CN" dirty="0"/>
                  <a:t>U</a:t>
                </a:r>
                <a:r>
                  <a:rPr lang="en-US" altLang="zh-CN" baseline="-25000" dirty="0"/>
                  <a:t>c</a:t>
                </a:r>
                <a:r>
                  <a:rPr lang="en-US" altLang="zh-CN" dirty="0"/>
                  <a:t>sin</a:t>
                </a:r>
                <a:r>
                  <a:rPr lang="el-GR" altLang="zh-CN" dirty="0"/>
                  <a:t>ω</a:t>
                </a:r>
                <a:r>
                  <a:rPr lang="en-US" altLang="zh-CN" baseline="-25000" dirty="0"/>
                  <a:t>c</a:t>
                </a:r>
                <a:r>
                  <a:rPr lang="en-US" altLang="zh-CN" dirty="0"/>
                  <a:t>t</a:t>
                </a:r>
                <a:r>
                  <a:rPr lang="zh-CN" altLang="en-US" dirty="0"/>
                  <a:t>，调制信号如图</a:t>
                </a:r>
                <a:r>
                  <a:rPr lang="en-US" altLang="zh-CN" dirty="0"/>
                  <a:t>p6-1</a:t>
                </a:r>
                <a:r>
                  <a:rPr lang="zh-CN" altLang="en-US" dirty="0"/>
                  <a:t>， </a:t>
                </a:r>
                <a:r>
                  <a:rPr lang="en-US" altLang="zh-CN" i="1" dirty="0"/>
                  <a:t>f</a:t>
                </a:r>
                <a:r>
                  <a:rPr lang="en-US" altLang="zh-CN" baseline="-25000" dirty="0"/>
                  <a:t>c</a:t>
                </a:r>
                <a14:m>
                  <m:oMath xmlns:m="http://schemas.openxmlformats.org/officeDocument/2006/math">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𝑇</m:t>
                    </m:r>
                  </m:oMath>
                </a14:m>
                <a:r>
                  <a:rPr lang="el-GR" altLang="zh-CN" baseline="-25000" dirty="0" smtClean="0"/>
                  <a:t>Ω</a:t>
                </a:r>
                <a:r>
                  <a:rPr lang="zh-CN" altLang="el-GR" dirty="0"/>
                  <a:t> 。</a:t>
                </a:r>
                <a:r>
                  <a:rPr lang="zh-CN" altLang="en-US" dirty="0"/>
                  <a:t>分别画</a:t>
                </a:r>
                <a:r>
                  <a:rPr lang="zh-CN" altLang="en-US" dirty="0" smtClean="0"/>
                  <a:t>出</a:t>
                </a:r>
                <a:r>
                  <a:rPr lang="en-US" altLang="zh-CN" dirty="0" smtClean="0"/>
                  <a:t>m</a:t>
                </a:r>
                <a:r>
                  <a:rPr lang="zh-CN" altLang="en-US" dirty="0"/>
                  <a:t>＝</a:t>
                </a:r>
                <a:r>
                  <a:rPr lang="en-US" altLang="zh-CN" dirty="0"/>
                  <a:t>0.5</a:t>
                </a:r>
                <a:r>
                  <a:rPr lang="zh-CN" altLang="en-US" dirty="0" smtClean="0"/>
                  <a:t>及</a:t>
                </a:r>
                <a:r>
                  <a:rPr lang="en-US" altLang="zh-CN" dirty="0" smtClean="0"/>
                  <a:t>m</a:t>
                </a:r>
                <a:r>
                  <a:rPr lang="zh-CN" altLang="en-US" dirty="0"/>
                  <a:t>＝</a:t>
                </a:r>
                <a:r>
                  <a:rPr lang="en-US" altLang="zh-CN" dirty="0"/>
                  <a:t>1</a:t>
                </a:r>
                <a:r>
                  <a:rPr lang="zh-CN" altLang="en-US" dirty="0"/>
                  <a:t>两种情况下所对应的 </a:t>
                </a:r>
                <a:r>
                  <a:rPr lang="en-US" altLang="zh-CN" dirty="0"/>
                  <a:t>AM</a:t>
                </a:r>
                <a:r>
                  <a:rPr lang="zh-CN" altLang="en-US" dirty="0"/>
                  <a:t>波波形以及 </a:t>
                </a:r>
                <a:r>
                  <a:rPr lang="en-US" altLang="zh-CN" dirty="0"/>
                  <a:t>DSB</a:t>
                </a:r>
                <a:r>
                  <a:rPr lang="zh-CN" altLang="en-US" dirty="0"/>
                  <a:t>波波形。</a:t>
                </a:r>
                <a:br>
                  <a:rPr lang="zh-CN" altLang="en-US" dirty="0"/>
                </a:br>
                <a:r>
                  <a:rPr lang="zh-CN" altLang="en-US" dirty="0"/>
                  <a:t/>
                </a:r>
                <a:br>
                  <a:rPr lang="zh-CN" altLang="en-US" dirty="0"/>
                </a:br>
                <a:r>
                  <a:rPr lang="zh-CN" altLang="en-US" dirty="0"/>
                  <a:t/>
                </a:r>
                <a:br>
                  <a:rPr lang="zh-CN" altLang="en-US" dirty="0"/>
                </a:br>
                <a:r>
                  <a:rPr lang="el-GR" altLang="zh-CN" dirty="0"/>
                  <a:t/>
                </a:r>
                <a:br>
                  <a:rPr lang="el-GR" altLang="zh-CN" dirty="0"/>
                </a:br>
                <a:r>
                  <a:rPr lang="zh-CN" altLang="en-US" dirty="0" smtClean="0"/>
                  <a:t/>
                </a:r>
                <a:br>
                  <a:rPr lang="zh-CN" altLang="en-US" dirty="0" smtClean="0"/>
                </a:br>
                <a:r>
                  <a:rPr lang="zh-CN" altLang="en-US" dirty="0"/>
                  <a:t/>
                </a:r>
                <a:br>
                  <a:rPr lang="zh-CN" altLang="en-US" dirty="0"/>
                </a:br>
                <a:r>
                  <a:rPr lang="zh-CN" altLang="en-US" dirty="0"/>
                  <a:t/>
                </a:r>
                <a:br>
                  <a:rPr lang="zh-CN" altLang="en-US" dirty="0"/>
                </a:br>
                <a:r>
                  <a:rPr lang="zh-CN" altLang="en-US" sz="3200" b="1" dirty="0"/>
                  <a:t/>
                </a:r>
                <a:br>
                  <a:rPr lang="zh-CN" altLang="en-US" sz="3200" b="1" dirty="0"/>
                </a:br>
                <a:endParaRPr lang="zh-CN" altLang="en-US" sz="3200" b="1"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468" r="-773"/>
                </a:stretch>
              </a:blipFill>
            </p:spPr>
            <p:txBody>
              <a:bodyPr/>
              <a:lstStyle/>
              <a:p>
                <a:r>
                  <a:rPr lang="zh-CN" altLang="en-US">
                    <a:noFill/>
                  </a:rPr>
                  <a:t> </a:t>
                </a:r>
              </a:p>
            </p:txBody>
          </p:sp>
        </mc:Fallback>
      </mc:AlternateContent>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596" y="3389376"/>
            <a:ext cx="7502808" cy="2267712"/>
          </a:xfrm>
          <a:prstGeom prst="rect">
            <a:avLst/>
          </a:prstGeom>
        </p:spPr>
      </p:pic>
      <p:sp>
        <p:nvSpPr>
          <p:cNvPr id="4" name="矩形 3"/>
          <p:cNvSpPr/>
          <p:nvPr/>
        </p:nvSpPr>
        <p:spPr>
          <a:xfrm>
            <a:off x="4043650" y="5796381"/>
            <a:ext cx="1056700" cy="461665"/>
          </a:xfrm>
          <a:prstGeom prst="rect">
            <a:avLst/>
          </a:prstGeom>
        </p:spPr>
        <p:txBody>
          <a:bodyPr wrap="none">
            <a:spAutoFit/>
          </a:bodyPr>
          <a:lstStyle/>
          <a:p>
            <a:pPr algn="ctr"/>
            <a:r>
              <a:rPr lang="zh-CN" altLang="en-US" sz="2400" dirty="0" smtClean="0"/>
              <a:t>图</a:t>
            </a:r>
            <a:r>
              <a:rPr lang="en-US" altLang="zh-CN" sz="2400" dirty="0" smtClean="0"/>
              <a:t>P6-1</a:t>
            </a:r>
            <a:endParaRPr lang="zh-CN" altLang="en-US" sz="2400" dirty="0"/>
          </a:p>
        </p:txBody>
      </p:sp>
    </p:spTree>
    <p:extLst>
      <p:ext uri="{BB962C8B-B14F-4D97-AF65-F5344CB8AC3E}">
        <p14:creationId xmlns:p14="http://schemas.microsoft.com/office/powerpoint/2010/main" val="2018252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 </a:t>
            </a:r>
            <a:r>
              <a:rPr lang="en-US" altLang="zh-CN" dirty="0" smtClean="0"/>
              <a:t>      </a:t>
            </a:r>
            <a:r>
              <a:rPr lang="zh-CN" altLang="en-US" dirty="0" smtClean="0"/>
              <a:t>从</a:t>
            </a:r>
            <a:r>
              <a:rPr lang="zh-CN" altLang="en-US" dirty="0"/>
              <a:t>式（ </a:t>
            </a:r>
            <a:r>
              <a:rPr lang="en-US" altLang="zh-CN" dirty="0" smtClean="0"/>
              <a:t>6-15</a:t>
            </a:r>
            <a:r>
              <a:rPr lang="zh-CN" altLang="en-US" dirty="0" smtClean="0"/>
              <a:t>）</a:t>
            </a:r>
            <a:r>
              <a:rPr lang="zh-CN" altLang="en-US" dirty="0"/>
              <a:t>看出，单频调制的双边带信号只有 </a:t>
            </a:r>
            <a:r>
              <a:rPr lang="en-US" altLang="zh-CN" i="1" dirty="0" smtClean="0"/>
              <a:t>f</a:t>
            </a:r>
            <a:r>
              <a:rPr lang="en-US" altLang="zh-CN" baseline="-25000" dirty="0" smtClean="0"/>
              <a:t>c</a:t>
            </a:r>
            <a:r>
              <a:rPr lang="zh-CN" altLang="en-US" dirty="0" smtClean="0"/>
              <a:t>＋ </a:t>
            </a:r>
            <a:r>
              <a:rPr lang="en-US" altLang="zh-CN" dirty="0" smtClean="0"/>
              <a:t>F</a:t>
            </a:r>
            <a:r>
              <a:rPr lang="zh-CN" altLang="en-US" dirty="0"/>
              <a:t/>
            </a:r>
            <a:br>
              <a:rPr lang="zh-CN" altLang="en-US" dirty="0"/>
            </a:br>
            <a:r>
              <a:rPr lang="zh-CN" altLang="en-US" dirty="0" smtClean="0"/>
              <a:t>及</a:t>
            </a:r>
            <a:r>
              <a:rPr lang="en-US" altLang="zh-CN" i="1" dirty="0"/>
              <a:t>f</a:t>
            </a:r>
            <a:r>
              <a:rPr lang="en-US" altLang="zh-CN" baseline="-25000" dirty="0"/>
              <a:t>c </a:t>
            </a:r>
            <a:r>
              <a:rPr lang="zh-CN" altLang="en-US" dirty="0" smtClean="0"/>
              <a:t>－ </a:t>
            </a:r>
            <a:r>
              <a:rPr lang="en-US" altLang="zh-CN" dirty="0" smtClean="0"/>
              <a:t>F</a:t>
            </a:r>
            <a:r>
              <a:rPr lang="zh-CN" altLang="en-US" dirty="0" smtClean="0"/>
              <a:t>两</a:t>
            </a:r>
            <a:r>
              <a:rPr lang="zh-CN" altLang="en-US" dirty="0"/>
              <a:t>个频率分量，它的</a:t>
            </a:r>
            <a:r>
              <a:rPr lang="zh-CN" altLang="en-US" dirty="0" smtClean="0"/>
              <a:t>频谱</a:t>
            </a:r>
            <a:r>
              <a:rPr lang="zh-CN" altLang="en-US" dirty="0"/>
              <a:t>相当于从普通调幅信号频谱图中将载频分量去掉后的频谱。 </a:t>
            </a:r>
            <a:r>
              <a:rPr lang="en-US" altLang="zh-CN" dirty="0" smtClean="0"/>
              <a:t/>
            </a:r>
            <a:br>
              <a:rPr lang="en-US" altLang="zh-CN" dirty="0" smtClean="0"/>
            </a:br>
            <a:r>
              <a:rPr lang="en-US" altLang="zh-CN" dirty="0"/>
              <a:t> </a:t>
            </a:r>
            <a:r>
              <a:rPr lang="en-US" altLang="zh-CN" dirty="0" smtClean="0"/>
              <a:t>       </a:t>
            </a:r>
            <a:r>
              <a:rPr lang="zh-CN" altLang="en-US" dirty="0" smtClean="0"/>
              <a:t>由</a:t>
            </a:r>
            <a:r>
              <a:rPr lang="zh-CN" altLang="en-US" dirty="0"/>
              <a:t>式（ </a:t>
            </a:r>
            <a:r>
              <a:rPr lang="en-US" altLang="zh-CN" dirty="0" smtClean="0"/>
              <a:t>6-14</a:t>
            </a:r>
            <a:r>
              <a:rPr lang="zh-CN" altLang="en-US" dirty="0" smtClean="0"/>
              <a:t>）</a:t>
            </a:r>
            <a:r>
              <a:rPr lang="zh-CN" altLang="en-US" dirty="0"/>
              <a:t>可以看出，双边带信号的产生可以将调制信号和载波直接相乘即可。 </a:t>
            </a:r>
            <a:r>
              <a:rPr lang="en-US" altLang="zh-CN" dirty="0" smtClean="0"/>
              <a:t/>
            </a:r>
            <a:br>
              <a:rPr lang="en-US" altLang="zh-CN" dirty="0" smtClean="0"/>
            </a:br>
            <a:r>
              <a:rPr lang="en-US" altLang="zh-CN" dirty="0"/>
              <a:t> </a:t>
            </a:r>
            <a:r>
              <a:rPr lang="en-US" altLang="zh-CN" dirty="0" smtClean="0"/>
              <a:t>       </a:t>
            </a:r>
            <a:r>
              <a:rPr lang="zh-CN" altLang="en-US" dirty="0" smtClean="0"/>
              <a:t>由</a:t>
            </a:r>
            <a:r>
              <a:rPr lang="zh-CN" altLang="en-US" dirty="0"/>
              <a:t>于双边带信号不含载波，它的全部功率被边带占有，所以发送的全部功率都载有消 息，功率利用率高于普通调幅信号。由于两个边带所含消息完全相同，故从消息传输角度 看，发送一个边带的信号即可，这种方式称为单边带调制。</a:t>
            </a:r>
          </a:p>
        </p:txBody>
      </p:sp>
    </p:spTree>
    <p:extLst>
      <p:ext uri="{BB962C8B-B14F-4D97-AF65-F5344CB8AC3E}">
        <p14:creationId xmlns:p14="http://schemas.microsoft.com/office/powerpoint/2010/main" val="25353362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6-2</a:t>
            </a:r>
            <a:r>
              <a:rPr lang="zh-CN" altLang="en-US" dirty="0"/>
              <a:t>　某调幅波表达式</a:t>
            </a:r>
            <a:r>
              <a:rPr lang="zh-CN" altLang="en-US" dirty="0" smtClean="0"/>
              <a:t>为</a:t>
            </a:r>
            <a:r>
              <a:rPr lang="en-US" altLang="zh-CN" dirty="0"/>
              <a:t>u</a:t>
            </a:r>
            <a:r>
              <a:rPr lang="en-US" altLang="zh-CN" baseline="-25000" dirty="0"/>
              <a:t>AM</a:t>
            </a:r>
            <a:r>
              <a:rPr lang="en-US" altLang="zh-CN" dirty="0"/>
              <a:t>(t)</a:t>
            </a:r>
            <a:r>
              <a:rPr lang="zh-CN" altLang="en-US" dirty="0"/>
              <a:t>＝ </a:t>
            </a:r>
            <a:r>
              <a:rPr lang="en-US" altLang="zh-CN" dirty="0" smtClean="0"/>
              <a:t>( 5 </a:t>
            </a:r>
            <a:r>
              <a:rPr lang="zh-CN" altLang="en-US" dirty="0" smtClean="0"/>
              <a:t>＋ </a:t>
            </a:r>
            <a:r>
              <a:rPr lang="en-US" altLang="zh-CN" dirty="0" smtClean="0"/>
              <a:t>3cos2</a:t>
            </a:r>
            <a:r>
              <a:rPr lang="el-GR" altLang="zh-CN" dirty="0" smtClean="0"/>
              <a:t>π</a:t>
            </a:r>
            <a:r>
              <a:rPr lang="en-US" altLang="zh-CN" dirty="0" smtClean="0"/>
              <a:t> </a:t>
            </a:r>
            <a:r>
              <a:rPr lang="el-GR" altLang="zh-CN" dirty="0" smtClean="0"/>
              <a:t>×</a:t>
            </a:r>
            <a:r>
              <a:rPr lang="en-US" altLang="zh-CN" dirty="0" smtClean="0"/>
              <a:t> 4 </a:t>
            </a:r>
            <a:r>
              <a:rPr lang="el-GR" altLang="zh-CN" dirty="0" smtClean="0"/>
              <a:t>×</a:t>
            </a:r>
            <a:r>
              <a:rPr lang="en-US" altLang="zh-CN" dirty="0" smtClean="0"/>
              <a:t> 10</a:t>
            </a:r>
            <a:r>
              <a:rPr lang="en-US" altLang="zh-CN" baseline="30000" dirty="0" smtClean="0"/>
              <a:t>3</a:t>
            </a:r>
            <a:r>
              <a:rPr lang="en-US" altLang="zh-CN" dirty="0" smtClean="0"/>
              <a:t>t ) cos2</a:t>
            </a:r>
            <a:r>
              <a:rPr lang="el-GR" altLang="zh-CN" dirty="0" smtClean="0"/>
              <a:t>π</a:t>
            </a:r>
            <a:r>
              <a:rPr lang="en-US" altLang="zh-CN" dirty="0" smtClean="0"/>
              <a:t> </a:t>
            </a:r>
            <a:r>
              <a:rPr lang="el-GR" altLang="zh-CN" dirty="0" smtClean="0"/>
              <a:t>×</a:t>
            </a:r>
            <a:r>
              <a:rPr lang="en-US" altLang="zh-CN" dirty="0" smtClean="0"/>
              <a:t> 465 </a:t>
            </a:r>
            <a:r>
              <a:rPr lang="el-GR" altLang="zh-CN" dirty="0" smtClean="0"/>
              <a:t>×</a:t>
            </a:r>
            <a:r>
              <a:rPr lang="en-US" altLang="zh-CN" dirty="0" smtClean="0"/>
              <a:t> 10</a:t>
            </a:r>
            <a:r>
              <a:rPr lang="en-US" altLang="zh-CN" baseline="30000" dirty="0" smtClean="0"/>
              <a:t>3</a:t>
            </a:r>
            <a:r>
              <a:rPr lang="en-US" altLang="zh-CN" dirty="0" smtClean="0"/>
              <a:t>t(V</a:t>
            </a:r>
            <a:r>
              <a:rPr lang="en-US" altLang="zh-CN" dirty="0"/>
              <a:t>)</a:t>
            </a:r>
            <a:r>
              <a:rPr lang="zh-CN" altLang="en-US" dirty="0"/>
              <a:t>。</a:t>
            </a:r>
            <a:br>
              <a:rPr lang="zh-CN" altLang="en-US" dirty="0"/>
            </a:br>
            <a:r>
              <a:rPr lang="zh-CN" altLang="en-US" dirty="0" smtClean="0"/>
              <a:t>     （ </a:t>
            </a:r>
            <a:r>
              <a:rPr lang="zh-CN" altLang="en-US" dirty="0"/>
              <a:t>１）画出此调幅波的波形；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２）画出此调幅波的频谱图，并求带宽；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３）若负载电阻 </a:t>
            </a:r>
            <a:r>
              <a:rPr lang="en-US" altLang="zh-CN" dirty="0" smtClean="0"/>
              <a:t>R</a:t>
            </a:r>
            <a:r>
              <a:rPr lang="en-US" altLang="zh-CN" baseline="-25000" dirty="0" smtClean="0"/>
              <a:t>L</a:t>
            </a:r>
            <a:r>
              <a:rPr lang="zh-CN" altLang="en-US" dirty="0" smtClean="0"/>
              <a:t>＝</a:t>
            </a:r>
            <a:r>
              <a:rPr lang="en-US" altLang="zh-CN" dirty="0" smtClean="0"/>
              <a:t>100</a:t>
            </a:r>
            <a:r>
              <a:rPr lang="el-GR" altLang="zh-CN" dirty="0" smtClean="0"/>
              <a:t>Ω</a:t>
            </a:r>
            <a:r>
              <a:rPr lang="zh-CN" altLang="el-GR" dirty="0"/>
              <a:t>，</a:t>
            </a:r>
            <a:r>
              <a:rPr lang="zh-CN" altLang="en-US" dirty="0"/>
              <a:t>求调幅波的总功率</a:t>
            </a:r>
            <a:r>
              <a:rPr lang="zh-CN" altLang="en-US" dirty="0" smtClean="0"/>
              <a:t>。</a:t>
            </a:r>
            <a:r>
              <a:rPr lang="en-US" altLang="zh-CN" dirty="0" smtClean="0"/>
              <a:t/>
            </a:r>
            <a:br>
              <a:rPr lang="en-US" altLang="zh-CN" dirty="0" smtClean="0"/>
            </a:br>
            <a:r>
              <a:rPr lang="en-US" altLang="zh-CN" dirty="0" smtClean="0"/>
              <a:t>        6-3</a:t>
            </a:r>
            <a:r>
              <a:rPr lang="zh-CN" altLang="en-US" dirty="0"/>
              <a:t>　已知：调幅波表达式为 </a:t>
            </a:r>
            <a:r>
              <a:rPr lang="en-US" altLang="zh-CN" dirty="0"/>
              <a:t>u</a:t>
            </a:r>
            <a:r>
              <a:rPr lang="en-US" altLang="zh-CN" baseline="-25000" dirty="0"/>
              <a:t>AM</a:t>
            </a:r>
            <a:r>
              <a:rPr lang="en-US" altLang="zh-CN" dirty="0"/>
              <a:t>(t) </a:t>
            </a:r>
            <a:r>
              <a:rPr lang="zh-CN" altLang="en-US" dirty="0" smtClean="0"/>
              <a:t>＝</a:t>
            </a:r>
            <a:r>
              <a:rPr lang="en-US" altLang="zh-CN" dirty="0" smtClean="0"/>
              <a:t>10(</a:t>
            </a:r>
            <a:r>
              <a:rPr lang="zh-CN" altLang="en-US" dirty="0" smtClean="0"/>
              <a:t> </a:t>
            </a:r>
            <a:r>
              <a:rPr lang="en-US" altLang="zh-CN" dirty="0" smtClean="0"/>
              <a:t>1</a:t>
            </a:r>
            <a:r>
              <a:rPr lang="zh-CN" altLang="en-US" dirty="0" smtClean="0"/>
              <a:t>＋</a:t>
            </a:r>
            <a:r>
              <a:rPr lang="en-US" altLang="zh-CN" dirty="0"/>
              <a:t> </a:t>
            </a:r>
            <a:r>
              <a:rPr lang="en-US" altLang="zh-CN" dirty="0" smtClean="0"/>
              <a:t>0.6 cos2</a:t>
            </a:r>
            <a:r>
              <a:rPr lang="el-GR" altLang="zh-CN" dirty="0" smtClean="0"/>
              <a:t>π</a:t>
            </a:r>
            <a:r>
              <a:rPr lang="en-US" altLang="zh-CN" dirty="0" smtClean="0"/>
              <a:t> </a:t>
            </a:r>
            <a:r>
              <a:rPr lang="el-GR" altLang="zh-CN" dirty="0" smtClean="0"/>
              <a:t>×</a:t>
            </a:r>
            <a:r>
              <a:rPr lang="en-US" altLang="zh-CN" dirty="0" smtClean="0"/>
              <a:t>3</a:t>
            </a:r>
            <a:r>
              <a:rPr lang="el-GR" altLang="zh-CN" dirty="0" smtClean="0"/>
              <a:t>×</a:t>
            </a:r>
            <a:r>
              <a:rPr lang="en-US" altLang="zh-CN" dirty="0" smtClean="0"/>
              <a:t>10</a:t>
            </a:r>
            <a:r>
              <a:rPr lang="en-US" altLang="zh-CN" baseline="30000" dirty="0" smtClean="0"/>
              <a:t>2</a:t>
            </a:r>
            <a:r>
              <a:rPr lang="en-US" altLang="zh-CN" dirty="0" smtClean="0"/>
              <a:t>t</a:t>
            </a:r>
            <a:r>
              <a:rPr lang="zh-CN" altLang="en-US" dirty="0" smtClean="0"/>
              <a:t>＋</a:t>
            </a:r>
            <a:r>
              <a:rPr lang="en-US" altLang="zh-CN" dirty="0" smtClean="0"/>
              <a:t>0.3cos2</a:t>
            </a:r>
            <a:r>
              <a:rPr lang="el-GR" altLang="zh-CN" dirty="0" smtClean="0"/>
              <a:t>π×</a:t>
            </a:r>
            <a:r>
              <a:rPr lang="en-US" altLang="zh-CN" dirty="0" smtClean="0"/>
              <a:t>3</a:t>
            </a:r>
            <a:r>
              <a:rPr lang="el-GR" altLang="zh-CN" dirty="0" smtClean="0"/>
              <a:t>×</a:t>
            </a:r>
            <a:r>
              <a:rPr lang="en-US" altLang="zh-CN" dirty="0"/>
              <a:t> </a:t>
            </a:r>
            <a:r>
              <a:rPr lang="en-US" altLang="zh-CN" dirty="0" smtClean="0"/>
              <a:t>10</a:t>
            </a:r>
            <a:r>
              <a:rPr lang="en-US" altLang="zh-CN" baseline="30000" dirty="0" smtClean="0"/>
              <a:t>3</a:t>
            </a:r>
            <a:r>
              <a:rPr lang="en-US" altLang="zh-CN" dirty="0" smtClean="0"/>
              <a:t>t)cos2</a:t>
            </a:r>
            <a:r>
              <a:rPr lang="el-GR" altLang="zh-CN" dirty="0" smtClean="0"/>
              <a:t>π×</a:t>
            </a:r>
            <a:r>
              <a:rPr lang="en-US" altLang="zh-CN" dirty="0"/>
              <a:t> </a:t>
            </a:r>
            <a:r>
              <a:rPr lang="en-US" altLang="zh-CN" dirty="0" smtClean="0"/>
              <a:t>10</a:t>
            </a:r>
            <a:r>
              <a:rPr lang="en-US" altLang="zh-CN" baseline="30000" dirty="0" smtClean="0"/>
              <a:t>6</a:t>
            </a:r>
            <a:r>
              <a:rPr lang="en-US" altLang="zh-CN" dirty="0" smtClean="0"/>
              <a:t>t (V)</a:t>
            </a:r>
            <a:r>
              <a:rPr lang="zh-CN" altLang="en-US" dirty="0" smtClean="0"/>
              <a:t>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１）求调幅波中包含的频率分量与各分量的振幅值；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２）画出该调幅波的频谱图并求出其频带宽</a:t>
            </a:r>
            <a:r>
              <a:rPr lang="zh-CN" altLang="en-US" dirty="0" smtClean="0"/>
              <a:t>度</a:t>
            </a:r>
            <a:r>
              <a:rPr lang="en-US" altLang="zh-CN" dirty="0" smtClean="0"/>
              <a:t>BW</a:t>
            </a:r>
            <a:r>
              <a:rPr lang="zh-CN" altLang="en-US" dirty="0" smtClean="0"/>
              <a:t>。  </a:t>
            </a:r>
            <a:endParaRPr lang="zh-CN" altLang="en-US" dirty="0"/>
          </a:p>
        </p:txBody>
      </p:sp>
    </p:spTree>
    <p:extLst>
      <p:ext uri="{BB962C8B-B14F-4D97-AF65-F5344CB8AC3E}">
        <p14:creationId xmlns:p14="http://schemas.microsoft.com/office/powerpoint/2010/main" val="257744793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6-4</a:t>
            </a:r>
            <a:r>
              <a:rPr lang="zh-CN" altLang="en-US" dirty="0"/>
              <a:t>　已知两个信号电压的频谱如</a:t>
            </a:r>
            <a:r>
              <a:rPr lang="zh-CN" altLang="en-US" dirty="0" smtClean="0"/>
              <a:t>图</a:t>
            </a:r>
            <a:r>
              <a:rPr lang="en-US" altLang="zh-CN" dirty="0" smtClean="0"/>
              <a:t>6-2</a:t>
            </a:r>
            <a:r>
              <a:rPr lang="zh-CN" altLang="en-US" dirty="0" smtClean="0"/>
              <a:t>所</a:t>
            </a:r>
            <a:r>
              <a:rPr lang="zh-CN" altLang="en-US" dirty="0"/>
              <a:t>示。</a:t>
            </a:r>
            <a:br>
              <a:rPr lang="zh-CN" altLang="en-US" dirty="0"/>
            </a:b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398" y="2058924"/>
            <a:ext cx="7827204" cy="2281428"/>
          </a:xfrm>
          <a:prstGeom prst="rect">
            <a:avLst/>
          </a:prstGeom>
        </p:spPr>
      </p:pic>
      <p:sp>
        <p:nvSpPr>
          <p:cNvPr id="4" name="矩形 3"/>
          <p:cNvSpPr/>
          <p:nvPr/>
        </p:nvSpPr>
        <p:spPr>
          <a:xfrm>
            <a:off x="4043650" y="5045151"/>
            <a:ext cx="1056700" cy="461665"/>
          </a:xfrm>
          <a:prstGeom prst="rect">
            <a:avLst/>
          </a:prstGeom>
        </p:spPr>
        <p:txBody>
          <a:bodyPr wrap="none">
            <a:spAutoFit/>
          </a:bodyPr>
          <a:lstStyle/>
          <a:p>
            <a:pPr algn="ctr"/>
            <a:r>
              <a:rPr lang="zh-CN" altLang="en-US" sz="2400" dirty="0" smtClean="0"/>
              <a:t>图</a:t>
            </a:r>
            <a:r>
              <a:rPr lang="en-US" altLang="zh-CN" sz="2400" dirty="0" smtClean="0"/>
              <a:t>P6-2</a:t>
            </a:r>
            <a:endParaRPr lang="zh-CN" altLang="en-US" sz="2400" dirty="0"/>
          </a:p>
        </p:txBody>
      </p:sp>
    </p:spTree>
    <p:extLst>
      <p:ext uri="{BB962C8B-B14F-4D97-AF65-F5344CB8AC3E}">
        <p14:creationId xmlns:p14="http://schemas.microsoft.com/office/powerpoint/2010/main" val="302043658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 </a:t>
            </a:r>
            <a:r>
              <a:rPr lang="zh-CN" altLang="en-US" dirty="0"/>
              <a:t>１）写出两个信号电压的数学表达式，并指出已调波的性质；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２）计算在单位电阻上消耗的总功率以及已调波的频带宽度</a:t>
            </a:r>
            <a:r>
              <a:rPr lang="zh-CN" altLang="en-US" dirty="0" smtClean="0"/>
              <a:t>。</a:t>
            </a:r>
            <a:r>
              <a:rPr lang="en-US" altLang="zh-CN" dirty="0" smtClean="0"/>
              <a:t/>
            </a:r>
            <a:br>
              <a:rPr lang="en-US" altLang="zh-CN" dirty="0" smtClean="0"/>
            </a:br>
            <a:r>
              <a:rPr lang="en-US" altLang="zh-CN" dirty="0" smtClean="0"/>
              <a:t>         6-5</a:t>
            </a:r>
            <a:r>
              <a:rPr lang="zh-CN" altLang="en-US" dirty="0"/>
              <a:t>　某发射机输出级在负</a:t>
            </a:r>
            <a:r>
              <a:rPr lang="zh-CN" altLang="en-US" dirty="0" smtClean="0"/>
              <a:t>载</a:t>
            </a:r>
            <a:r>
              <a:rPr lang="en-US" altLang="zh-CN" dirty="0"/>
              <a:t>R</a:t>
            </a:r>
            <a:r>
              <a:rPr lang="en-US" altLang="zh-CN" baseline="-25000" dirty="0"/>
              <a:t>L</a:t>
            </a:r>
            <a:r>
              <a:rPr lang="zh-CN" altLang="en-US" dirty="0"/>
              <a:t>＝</a:t>
            </a:r>
            <a:r>
              <a:rPr lang="en-US" altLang="zh-CN" dirty="0"/>
              <a:t>100</a:t>
            </a:r>
            <a:r>
              <a:rPr lang="el-GR" altLang="zh-CN" dirty="0"/>
              <a:t>Ω</a:t>
            </a:r>
            <a:r>
              <a:rPr lang="zh-CN" altLang="en-US" dirty="0"/>
              <a:t>上的输出信号</a:t>
            </a:r>
            <a:r>
              <a:rPr lang="zh-CN" altLang="en-US" dirty="0" smtClean="0"/>
              <a:t>为</a:t>
            </a:r>
            <a:r>
              <a:rPr lang="en-US" altLang="zh-CN" dirty="0"/>
              <a:t>u</a:t>
            </a:r>
            <a:r>
              <a:rPr lang="en-US" altLang="zh-CN" baseline="-25000" dirty="0"/>
              <a:t>o</a:t>
            </a:r>
            <a:r>
              <a:rPr lang="en-US" altLang="zh-CN" dirty="0"/>
              <a:t>(t)</a:t>
            </a:r>
            <a:r>
              <a:rPr lang="zh-CN" altLang="en-US" dirty="0"/>
              <a:t>＝</a:t>
            </a:r>
            <a:r>
              <a:rPr lang="en-US" altLang="zh-CN" dirty="0"/>
              <a:t>4(1</a:t>
            </a:r>
            <a:r>
              <a:rPr lang="zh-CN" altLang="en-US" dirty="0"/>
              <a:t>＋</a:t>
            </a:r>
            <a:r>
              <a:rPr lang="en-US" altLang="zh-CN" dirty="0"/>
              <a:t>0.5cos</a:t>
            </a:r>
            <a:r>
              <a:rPr lang="zh-CN" altLang="en-US" dirty="0"/>
              <a:t> </a:t>
            </a:r>
            <a:r>
              <a:rPr lang="el-GR" altLang="zh-CN" dirty="0"/>
              <a:t>Ω</a:t>
            </a:r>
            <a:r>
              <a:rPr lang="en-US" altLang="zh-CN" dirty="0"/>
              <a:t>t</a:t>
            </a:r>
            <a:r>
              <a:rPr lang="zh-CN" altLang="en-US" dirty="0"/>
              <a:t> </a:t>
            </a:r>
            <a:r>
              <a:rPr lang="en-US" altLang="zh-CN" dirty="0"/>
              <a:t>)·cos</a:t>
            </a:r>
            <a:r>
              <a:rPr lang="el-GR" altLang="zh-CN" dirty="0"/>
              <a:t>ω </a:t>
            </a:r>
            <a:r>
              <a:rPr lang="en-US" altLang="zh-CN" dirty="0"/>
              <a:t>ct(V)</a:t>
            </a:r>
            <a:r>
              <a:rPr lang="zh-CN" altLang="en-US" dirty="0"/>
              <a:t>。求总的输出功</a:t>
            </a:r>
            <a:r>
              <a:rPr lang="zh-CN" altLang="en-US" dirty="0" smtClean="0"/>
              <a:t>率</a:t>
            </a:r>
            <a:r>
              <a:rPr lang="en-US" altLang="zh-CN" dirty="0"/>
              <a:t>P</a:t>
            </a:r>
            <a:r>
              <a:rPr lang="en-US" altLang="zh-CN" baseline="-25000" dirty="0"/>
              <a:t>av</a:t>
            </a:r>
            <a:r>
              <a:rPr lang="zh-CN" altLang="en-US" dirty="0"/>
              <a:t>、载波功</a:t>
            </a:r>
            <a:r>
              <a:rPr lang="zh-CN" altLang="en-US" dirty="0" smtClean="0"/>
              <a:t>率</a:t>
            </a:r>
            <a:r>
              <a:rPr lang="en-US" altLang="zh-CN" dirty="0"/>
              <a:t>P</a:t>
            </a:r>
            <a:r>
              <a:rPr lang="en-US" altLang="zh-CN" baseline="-25000" dirty="0"/>
              <a:t>c</a:t>
            </a:r>
            <a:r>
              <a:rPr lang="zh-CN" altLang="en-US" dirty="0"/>
              <a:t>和边频功</a:t>
            </a:r>
            <a:r>
              <a:rPr lang="zh-CN" altLang="en-US" dirty="0" smtClean="0"/>
              <a:t>率</a:t>
            </a:r>
            <a:r>
              <a:rPr lang="en-US" altLang="zh-CN" dirty="0"/>
              <a:t>P</a:t>
            </a:r>
            <a:r>
              <a:rPr lang="zh-CN" altLang="en-US" baseline="-25000" dirty="0"/>
              <a:t>边频 </a:t>
            </a:r>
            <a:r>
              <a:rPr lang="zh-CN" altLang="en-US" dirty="0"/>
              <a:t>。</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36386545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en-US" altLang="zh-CN" dirty="0" smtClean="0"/>
                  <a:t>         6-6</a:t>
                </a:r>
                <a:r>
                  <a:rPr lang="zh-CN" altLang="en-US" dirty="0"/>
                  <a:t>　在图</a:t>
                </a:r>
                <a:r>
                  <a:rPr lang="zh-CN" altLang="en-US" dirty="0" smtClean="0"/>
                  <a:t>示</a:t>
                </a:r>
                <a:r>
                  <a:rPr lang="en-US" altLang="zh-CN" dirty="0" smtClean="0"/>
                  <a:t>P6-3</a:t>
                </a:r>
                <a:r>
                  <a:rPr lang="zh-CN" altLang="en-US" dirty="0" smtClean="0"/>
                  <a:t>的</a:t>
                </a:r>
                <a:r>
                  <a:rPr lang="zh-CN" altLang="en-US" dirty="0"/>
                  <a:t>电路中，调制信号 </a:t>
                </a:r>
                <a:r>
                  <a:rPr lang="en-US" altLang="zh-CN" dirty="0" smtClean="0"/>
                  <a:t>u</a:t>
                </a:r>
                <a:r>
                  <a:rPr lang="el-GR" altLang="zh-CN" baseline="-25000" dirty="0" smtClean="0"/>
                  <a:t>Ω</a:t>
                </a:r>
                <a:r>
                  <a:rPr lang="zh-CN" altLang="el-GR" dirty="0" smtClean="0"/>
                  <a:t>＝</a:t>
                </a:r>
                <a:r>
                  <a:rPr lang="en-US" altLang="zh-CN" dirty="0" smtClean="0"/>
                  <a:t>U</a:t>
                </a:r>
                <a:r>
                  <a:rPr lang="el-GR" altLang="zh-CN" baseline="-25000" dirty="0" smtClean="0"/>
                  <a:t>Ω</a:t>
                </a:r>
                <a:r>
                  <a:rPr lang="el-GR" altLang="zh-CN" dirty="0" smtClean="0"/>
                  <a:t> </a:t>
                </a:r>
                <a:r>
                  <a:rPr lang="en-US" altLang="zh-CN" dirty="0" smtClean="0"/>
                  <a:t>cos</a:t>
                </a:r>
                <a:r>
                  <a:rPr lang="el-GR" altLang="zh-CN" dirty="0" smtClean="0"/>
                  <a:t>Ω</a:t>
                </a:r>
                <a:r>
                  <a:rPr lang="en-US" altLang="zh-CN" dirty="0" smtClean="0"/>
                  <a:t>t</a:t>
                </a:r>
                <a:r>
                  <a:rPr lang="zh-CN" altLang="en-US" dirty="0" smtClean="0"/>
                  <a:t>，</a:t>
                </a:r>
                <a:r>
                  <a:rPr lang="zh-CN" altLang="en-US" dirty="0"/>
                  <a:t>载波电压 </a:t>
                </a:r>
                <a:r>
                  <a:rPr lang="en-US" altLang="zh-CN" dirty="0" smtClean="0"/>
                  <a:t>u</a:t>
                </a:r>
                <a:r>
                  <a:rPr lang="en-US" altLang="zh-CN" baseline="-25000" dirty="0" smtClean="0"/>
                  <a:t>c</a:t>
                </a:r>
                <a:r>
                  <a:rPr lang="zh-CN" altLang="en-US" dirty="0" smtClean="0"/>
                  <a:t>＝ </a:t>
                </a:r>
                <a:r>
                  <a:rPr lang="en-US" altLang="zh-CN" dirty="0" smtClean="0"/>
                  <a:t>U</a:t>
                </a:r>
                <a:r>
                  <a:rPr lang="en-US" altLang="zh-CN" baseline="-25000" dirty="0" smtClean="0"/>
                  <a:t>c</a:t>
                </a:r>
                <a:r>
                  <a:rPr lang="en-US" altLang="zh-CN" dirty="0" smtClean="0"/>
                  <a:t>cos</a:t>
                </a:r>
                <a:r>
                  <a:rPr lang="el-GR" altLang="zh-CN" dirty="0" smtClean="0"/>
                  <a:t>ω</a:t>
                </a:r>
                <a:r>
                  <a:rPr lang="en-US" altLang="zh-CN" baseline="-25000" dirty="0" smtClean="0"/>
                  <a:t>c</a:t>
                </a:r>
                <a:r>
                  <a:rPr lang="en-US" altLang="zh-CN" dirty="0" smtClean="0"/>
                  <a:t>t</a:t>
                </a:r>
                <a:r>
                  <a:rPr lang="zh-CN" altLang="en-US" dirty="0" smtClean="0"/>
                  <a:t> </a:t>
                </a:r>
                <a:r>
                  <a:rPr lang="zh-CN" altLang="en-US" dirty="0"/>
                  <a:t>，且 </a:t>
                </a:r>
                <a:r>
                  <a:rPr lang="el-GR" altLang="zh-CN" dirty="0" smtClean="0"/>
                  <a:t>ω</a:t>
                </a:r>
                <a:r>
                  <a:rPr lang="en-US" altLang="zh-CN" baseline="-25000" dirty="0" smtClean="0"/>
                  <a:t>c</a:t>
                </a:r>
                <a14:m>
                  <m:oMath xmlns:m="http://schemas.openxmlformats.org/officeDocument/2006/math">
                    <m:r>
                      <a:rPr lang="zh-CN" altLang="en-US" i="1" smtClean="0">
                        <a:latin typeface="Cambria Math" panose="02040503050406030204" pitchFamily="18" charset="0"/>
                      </a:rPr>
                      <m:t>≫</m:t>
                    </m:r>
                  </m:oMath>
                </a14:m>
                <a:r>
                  <a:rPr lang="zh-CN" altLang="en-US" dirty="0" smtClean="0"/>
                  <a:t> </a:t>
                </a:r>
                <a:r>
                  <a:rPr lang="el-GR" altLang="zh-CN" dirty="0" smtClean="0"/>
                  <a:t>Ω</a:t>
                </a:r>
                <a:r>
                  <a:rPr lang="zh-CN" altLang="el-GR" dirty="0" smtClean="0"/>
                  <a:t>，</a:t>
                </a:r>
                <a:r>
                  <a:rPr lang="en-US" altLang="zh-CN" dirty="0"/>
                  <a:t>U</a:t>
                </a:r>
                <a:r>
                  <a:rPr lang="en-US" altLang="zh-CN" baseline="-25000" dirty="0"/>
                  <a:t>c</a:t>
                </a:r>
                <a14:m>
                  <m:oMath xmlns:m="http://schemas.openxmlformats.org/officeDocument/2006/math">
                    <m:r>
                      <a:rPr lang="en-US" altLang="zh-CN">
                        <a:latin typeface="Cambria Math" panose="02040503050406030204" pitchFamily="18" charset="0"/>
                      </a:rPr>
                      <m:t> </m:t>
                    </m:r>
                    <m:r>
                      <a:rPr lang="zh-CN" altLang="en-US" i="1">
                        <a:latin typeface="Cambria Math" panose="02040503050406030204" pitchFamily="18" charset="0"/>
                      </a:rPr>
                      <m:t>≫</m:t>
                    </m:r>
                  </m:oMath>
                </a14:m>
                <a:r>
                  <a:rPr lang="zh-CN" altLang="en-US" dirty="0"/>
                  <a:t> </a:t>
                </a:r>
                <a:r>
                  <a:rPr lang="en-US" altLang="zh-CN" dirty="0"/>
                  <a:t>U</a:t>
                </a:r>
                <a:r>
                  <a:rPr lang="el-GR" altLang="zh-CN" baseline="-25000" dirty="0" smtClean="0"/>
                  <a:t>Ω</a:t>
                </a:r>
                <a:r>
                  <a:rPr lang="zh-CN" altLang="el-GR" dirty="0"/>
                  <a:t>，</a:t>
                </a:r>
                <a:r>
                  <a:rPr lang="zh-CN" altLang="en-US" dirty="0"/>
                  <a:t>二极管</a:t>
                </a:r>
                <a:r>
                  <a:rPr lang="en-US" altLang="zh-CN" dirty="0"/>
                  <a:t>VD</a:t>
                </a:r>
                <a:r>
                  <a:rPr lang="en-US" altLang="zh-CN" baseline="-25000" dirty="0"/>
                  <a:t>1</a:t>
                </a:r>
                <a:r>
                  <a:rPr lang="zh-CN" altLang="en-US" dirty="0"/>
                  <a:t>，</a:t>
                </a:r>
                <a:r>
                  <a:rPr lang="en-US" altLang="zh-CN" dirty="0"/>
                  <a:t>VD</a:t>
                </a:r>
                <a:r>
                  <a:rPr lang="en-US" altLang="zh-CN" baseline="-25000" dirty="0"/>
                  <a:t>2</a:t>
                </a:r>
                <a:r>
                  <a:rPr lang="zh-CN" altLang="en-US" dirty="0"/>
                  <a:t>的伏安特性相同，均是以原点为出发点，斜率为 </a:t>
                </a:r>
                <a:r>
                  <a:rPr lang="en-US" altLang="zh-CN" dirty="0"/>
                  <a:t>g</a:t>
                </a:r>
                <a:r>
                  <a:rPr lang="en-US" altLang="zh-CN" baseline="-25000" dirty="0"/>
                  <a:t>d</a:t>
                </a:r>
                <a:r>
                  <a:rPr lang="zh-CN" altLang="en-US" dirty="0"/>
                  <a:t>的直线。</a:t>
                </a:r>
                <a:br>
                  <a:rPr lang="zh-CN" altLang="en-US" dirty="0"/>
                </a:br>
                <a:r>
                  <a:rPr lang="en-US" altLang="zh-CN" dirty="0"/>
                  <a:t> </a:t>
                </a:r>
                <a:r>
                  <a:rPr lang="en-US" altLang="zh-CN" dirty="0" smtClean="0"/>
                  <a:t>      </a:t>
                </a:r>
                <a:r>
                  <a:rPr lang="zh-CN" altLang="en-US" dirty="0" smtClean="0"/>
                  <a:t>（ </a:t>
                </a:r>
                <a:r>
                  <a:rPr lang="zh-CN" altLang="en-US" dirty="0"/>
                  <a:t>１）试问哪些电路能实现双边带调制？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２）在能够实现双边带调制的电路中，试分析其输出电流的频率分量。</a:t>
                </a:r>
                <a:br>
                  <a:rPr lang="zh-CN" altLang="en-US"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1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296569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005" y="1322831"/>
            <a:ext cx="7539990" cy="3920223"/>
          </a:xfrm>
          <a:prstGeom prst="rect">
            <a:avLst/>
          </a:prstGeom>
        </p:spPr>
      </p:pic>
      <p:sp>
        <p:nvSpPr>
          <p:cNvPr id="4" name="矩形 3"/>
          <p:cNvSpPr/>
          <p:nvPr/>
        </p:nvSpPr>
        <p:spPr>
          <a:xfrm>
            <a:off x="4043650" y="5735668"/>
            <a:ext cx="1056700" cy="461665"/>
          </a:xfrm>
          <a:prstGeom prst="rect">
            <a:avLst/>
          </a:prstGeom>
        </p:spPr>
        <p:txBody>
          <a:bodyPr wrap="none">
            <a:spAutoFit/>
          </a:bodyPr>
          <a:lstStyle/>
          <a:p>
            <a:pPr algn="ctr"/>
            <a:r>
              <a:rPr lang="zh-CN" altLang="en-US" sz="2400" dirty="0" smtClean="0"/>
              <a:t>图</a:t>
            </a:r>
            <a:r>
              <a:rPr lang="en-US" altLang="zh-CN" sz="2400" dirty="0" smtClean="0"/>
              <a:t>P6-3</a:t>
            </a:r>
            <a:endParaRPr lang="zh-CN" altLang="en-US" sz="2400" dirty="0"/>
          </a:p>
        </p:txBody>
      </p:sp>
    </p:spTree>
    <p:extLst>
      <p:ext uri="{BB962C8B-B14F-4D97-AF65-F5344CB8AC3E}">
        <p14:creationId xmlns:p14="http://schemas.microsoft.com/office/powerpoint/2010/main" val="41890959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en-US" altLang="zh-CN" dirty="0" smtClean="0"/>
                  <a:t>        6-7</a:t>
                </a:r>
                <a:r>
                  <a:rPr lang="zh-CN" altLang="en-US" dirty="0"/>
                  <a:t>　在</a:t>
                </a:r>
                <a:r>
                  <a:rPr lang="zh-CN" altLang="en-US" dirty="0" smtClean="0"/>
                  <a:t>图</a:t>
                </a:r>
                <a:r>
                  <a:rPr lang="en-US" altLang="zh-CN" dirty="0" smtClean="0"/>
                  <a:t>P6-4</a:t>
                </a:r>
                <a:r>
                  <a:rPr lang="zh-CN" altLang="en-US" dirty="0" smtClean="0"/>
                  <a:t>所</a:t>
                </a:r>
                <a:r>
                  <a:rPr lang="zh-CN" altLang="en-US" dirty="0"/>
                  <a:t>示桥式调制电路中，各二极管的特性一致，均为自原点出发、斜</a:t>
                </a:r>
                <a:r>
                  <a:rPr lang="zh-CN" altLang="en-US" dirty="0" smtClean="0"/>
                  <a:t>率为</a:t>
                </a:r>
                <a:r>
                  <a:rPr lang="en-US" altLang="zh-CN" dirty="0" smtClean="0"/>
                  <a:t>g</a:t>
                </a:r>
                <a:r>
                  <a:rPr lang="en-US" altLang="zh-CN" baseline="-25000" dirty="0" smtClean="0"/>
                  <a:t>D</a:t>
                </a:r>
                <a:r>
                  <a:rPr lang="zh-CN" altLang="en-US" dirty="0" smtClean="0"/>
                  <a:t>的</a:t>
                </a:r>
                <a:r>
                  <a:rPr lang="zh-CN" altLang="en-US" dirty="0"/>
                  <a:t>直线，并工作在受 </a:t>
                </a:r>
                <a:r>
                  <a:rPr lang="en-US" altLang="zh-CN" dirty="0" smtClean="0"/>
                  <a:t>u</a:t>
                </a:r>
                <a:r>
                  <a:rPr lang="en-US" altLang="zh-CN" baseline="-25000" dirty="0" smtClean="0"/>
                  <a:t>2</a:t>
                </a:r>
                <a:r>
                  <a:rPr lang="zh-CN" altLang="en-US" baseline="-25000" dirty="0" smtClean="0"/>
                  <a:t> </a:t>
                </a:r>
                <a:r>
                  <a:rPr lang="zh-CN" altLang="en-US" dirty="0"/>
                  <a:t>控制的开关状态。若</a:t>
                </a:r>
                <a:r>
                  <a:rPr lang="zh-CN" altLang="en-US" dirty="0" smtClean="0"/>
                  <a:t>设</a:t>
                </a:r>
                <a:r>
                  <a:rPr lang="en-US" altLang="zh-CN" dirty="0" smtClean="0"/>
                  <a:t>R</a:t>
                </a:r>
                <a:r>
                  <a:rPr lang="en-US" altLang="zh-CN" baseline="-25000" dirty="0" smtClean="0"/>
                  <a:t>L</a:t>
                </a:r>
                <a:r>
                  <a:rPr lang="zh-CN" altLang="en-US" dirty="0" smtClean="0"/>
                  <a:t> </a:t>
                </a:r>
                <a14:m>
                  <m:oMath xmlns:m="http://schemas.openxmlformats.org/officeDocument/2006/math">
                    <m:r>
                      <a:rPr lang="zh-CN" altLang="en-US" i="1">
                        <a:latin typeface="Cambria Math" panose="02040503050406030204" pitchFamily="18" charset="0"/>
                      </a:rPr>
                      <m:t>≫</m:t>
                    </m:r>
                  </m:oMath>
                </a14:m>
                <a:r>
                  <a:rPr lang="zh-CN" altLang="en-US" dirty="0"/>
                  <a:t> </a:t>
                </a:r>
                <a:r>
                  <a:rPr lang="en-US" altLang="zh-CN" dirty="0" smtClean="0"/>
                  <a:t>R</a:t>
                </a:r>
                <a:r>
                  <a:rPr lang="en-US" altLang="zh-CN" baseline="-25000" dirty="0" smtClean="0"/>
                  <a:t>D</a:t>
                </a:r>
                <a:r>
                  <a:rPr lang="zh-CN" altLang="en-US" dirty="0" smtClean="0"/>
                  <a:t>（ </a:t>
                </a:r>
                <a:r>
                  <a:rPr lang="en-US" altLang="zh-CN" dirty="0"/>
                  <a:t>R</a:t>
                </a:r>
                <a:r>
                  <a:rPr lang="en-US" altLang="zh-CN" baseline="-25000" dirty="0"/>
                  <a:t>D </a:t>
                </a:r>
                <a:r>
                  <a:rPr lang="zh-CN" altLang="en-US" dirty="0" smtClean="0"/>
                  <a:t>＝</a:t>
                </a:r>
                <a:r>
                  <a:rPr lang="en-US" altLang="zh-CN" dirty="0" smtClean="0"/>
                  <a:t>1/</a:t>
                </a:r>
                <a:r>
                  <a:rPr lang="en-US" altLang="zh-CN" dirty="0"/>
                  <a:t> g</a:t>
                </a:r>
                <a:r>
                  <a:rPr lang="en-US" altLang="zh-CN" baseline="-25000" dirty="0"/>
                  <a:t>D </a:t>
                </a:r>
                <a:r>
                  <a:rPr lang="zh-CN" altLang="en-US" dirty="0" smtClean="0"/>
                  <a:t>）</a:t>
                </a:r>
                <a:r>
                  <a:rPr lang="zh-CN" altLang="en-US" dirty="0"/>
                  <a:t>，试分析电路</a:t>
                </a:r>
                <a:r>
                  <a:rPr lang="zh-CN" altLang="en-US" dirty="0" smtClean="0"/>
                  <a:t>分别</a:t>
                </a:r>
                <a:r>
                  <a:rPr lang="zh-CN" altLang="en-US" dirty="0"/>
                  <a:t>工作在振幅调制和混频</a:t>
                </a:r>
                <a:r>
                  <a:rPr lang="zh-CN" altLang="en-US" dirty="0" smtClean="0"/>
                  <a:t>时</a:t>
                </a:r>
                <a:r>
                  <a:rPr lang="en-US" altLang="zh-CN" dirty="0" smtClean="0"/>
                  <a:t>u</a:t>
                </a:r>
                <a:r>
                  <a:rPr lang="en-US" altLang="zh-CN" baseline="-25000" dirty="0" smtClean="0"/>
                  <a:t>1</a:t>
                </a:r>
                <a:r>
                  <a:rPr lang="zh-CN" altLang="en-US" dirty="0" smtClean="0"/>
                  <a:t>、 </a:t>
                </a:r>
                <a:r>
                  <a:rPr lang="en-US" altLang="zh-CN" dirty="0" smtClean="0"/>
                  <a:t>u</a:t>
                </a:r>
                <a:r>
                  <a:rPr lang="en-US" altLang="zh-CN" baseline="-25000" dirty="0" smtClean="0"/>
                  <a:t>2</a:t>
                </a:r>
                <a:r>
                  <a:rPr lang="zh-CN" altLang="en-US" dirty="0" smtClean="0"/>
                  <a:t>各</a:t>
                </a:r>
                <a:r>
                  <a:rPr lang="zh-CN" altLang="en-US" dirty="0"/>
                  <a:t>为什么信号，并写</a:t>
                </a:r>
                <a:r>
                  <a:rPr lang="zh-CN" altLang="en-US" dirty="0" smtClean="0"/>
                  <a:t>出</a:t>
                </a:r>
                <a:r>
                  <a:rPr lang="en-US" altLang="zh-CN" dirty="0" smtClean="0"/>
                  <a:t>u</a:t>
                </a:r>
                <a:r>
                  <a:rPr lang="en-US" altLang="zh-CN" baseline="-25000" dirty="0" smtClean="0"/>
                  <a:t>o</a:t>
                </a:r>
                <a:r>
                  <a:rPr lang="zh-CN" altLang="en-US" dirty="0" smtClean="0"/>
                  <a:t>的</a:t>
                </a:r>
                <a:r>
                  <a:rPr lang="zh-CN" altLang="en-US" dirty="0"/>
                  <a:t>表示式。</a:t>
                </a:r>
                <a:br>
                  <a:rPr lang="zh-CN" altLang="en-US"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0878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2170" y="998484"/>
            <a:ext cx="4899660" cy="4523493"/>
          </a:xfrm>
          <a:prstGeom prst="rect">
            <a:avLst/>
          </a:prstGeom>
        </p:spPr>
      </p:pic>
      <p:sp>
        <p:nvSpPr>
          <p:cNvPr id="4" name="矩形 3"/>
          <p:cNvSpPr/>
          <p:nvPr/>
        </p:nvSpPr>
        <p:spPr>
          <a:xfrm>
            <a:off x="4043650" y="5749950"/>
            <a:ext cx="1056700" cy="461665"/>
          </a:xfrm>
          <a:prstGeom prst="rect">
            <a:avLst/>
          </a:prstGeom>
        </p:spPr>
        <p:txBody>
          <a:bodyPr wrap="none">
            <a:spAutoFit/>
          </a:bodyPr>
          <a:lstStyle/>
          <a:p>
            <a:pPr algn="ctr"/>
            <a:r>
              <a:rPr lang="zh-CN" altLang="en-US" sz="2400" dirty="0" smtClean="0"/>
              <a:t>图</a:t>
            </a:r>
            <a:r>
              <a:rPr lang="en-US" altLang="zh-CN" sz="2400" dirty="0" smtClean="0"/>
              <a:t>P6-4</a:t>
            </a:r>
            <a:endParaRPr lang="zh-CN" altLang="en-US" sz="2400" dirty="0"/>
          </a:p>
        </p:txBody>
      </p:sp>
    </p:spTree>
    <p:extLst>
      <p:ext uri="{BB962C8B-B14F-4D97-AF65-F5344CB8AC3E}">
        <p14:creationId xmlns:p14="http://schemas.microsoft.com/office/powerpoint/2010/main" val="13046961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6-8</a:t>
            </a:r>
            <a:r>
              <a:rPr lang="zh-CN" altLang="en-US" dirty="0"/>
              <a:t>　差分对调制器电路如</a:t>
            </a:r>
            <a:r>
              <a:rPr lang="zh-CN" altLang="en-US" dirty="0" smtClean="0"/>
              <a:t>图</a:t>
            </a:r>
            <a:r>
              <a:rPr lang="en-US" altLang="zh-CN" dirty="0" smtClean="0"/>
              <a:t>P6-5</a:t>
            </a:r>
            <a:r>
              <a:rPr lang="zh-CN" altLang="en-US" dirty="0" smtClean="0"/>
              <a:t>所</a:t>
            </a:r>
            <a:r>
              <a:rPr lang="zh-CN" altLang="en-US" dirty="0"/>
              <a:t>示。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１）若 </a:t>
            </a:r>
            <a:r>
              <a:rPr lang="el-GR" altLang="zh-CN" dirty="0" smtClean="0"/>
              <a:t>ω</a:t>
            </a:r>
            <a:r>
              <a:rPr lang="en-US" altLang="zh-CN" baseline="-25000" dirty="0" smtClean="0"/>
              <a:t>c</a:t>
            </a:r>
            <a:r>
              <a:rPr lang="zh-CN" altLang="en-US" dirty="0" smtClean="0"/>
              <a:t>＝</a:t>
            </a:r>
            <a:r>
              <a:rPr lang="en-US" altLang="zh-CN" dirty="0" smtClean="0"/>
              <a:t>10</a:t>
            </a:r>
            <a:r>
              <a:rPr lang="en-US" altLang="zh-CN" baseline="30000" dirty="0" smtClean="0"/>
              <a:t>7</a:t>
            </a:r>
            <a:r>
              <a:rPr lang="en-US" altLang="zh-CN" dirty="0" smtClean="0"/>
              <a:t>rad/s</a:t>
            </a:r>
            <a:r>
              <a:rPr lang="zh-CN" altLang="en-US" dirty="0" smtClean="0"/>
              <a:t>，</a:t>
            </a:r>
            <a:r>
              <a:rPr lang="zh-CN" altLang="en-US" dirty="0"/>
              <a:t>并联谐振回路对 </a:t>
            </a:r>
            <a:r>
              <a:rPr lang="el-GR" altLang="zh-CN" dirty="0" smtClean="0"/>
              <a:t>ω</a:t>
            </a:r>
            <a:r>
              <a:rPr lang="en-US" altLang="zh-CN" baseline="-25000" dirty="0" smtClean="0"/>
              <a:t>c</a:t>
            </a:r>
            <a:r>
              <a:rPr lang="zh-CN" altLang="en-US" dirty="0" smtClean="0"/>
              <a:t>谐</a:t>
            </a:r>
            <a:r>
              <a:rPr lang="zh-CN" altLang="en-US" dirty="0"/>
              <a:t>振，谐振电</a:t>
            </a:r>
            <a:r>
              <a:rPr lang="zh-CN" altLang="en-US" dirty="0" smtClean="0"/>
              <a:t>阻</a:t>
            </a:r>
            <a:r>
              <a:rPr lang="en-US" altLang="zh-CN" dirty="0" smtClean="0"/>
              <a:t>R</a:t>
            </a:r>
            <a:r>
              <a:rPr lang="en-US" altLang="zh-CN" baseline="-25000" dirty="0" smtClean="0"/>
              <a:t>L</a:t>
            </a:r>
            <a:r>
              <a:rPr lang="zh-CN" altLang="en-US" dirty="0" smtClean="0"/>
              <a:t>＝</a:t>
            </a:r>
            <a:r>
              <a:rPr lang="en-US" altLang="zh-CN" dirty="0" smtClean="0"/>
              <a:t>5k</a:t>
            </a:r>
            <a:r>
              <a:rPr lang="el-GR" altLang="zh-CN" dirty="0" smtClean="0"/>
              <a:t>Ω</a:t>
            </a:r>
            <a:r>
              <a:rPr lang="zh-CN" altLang="el-GR" dirty="0"/>
              <a:t>， </a:t>
            </a:r>
            <a:r>
              <a:rPr lang="en-US" altLang="zh-CN" dirty="0" smtClean="0"/>
              <a:t>E</a:t>
            </a:r>
            <a:r>
              <a:rPr lang="en-US" altLang="zh-CN" baseline="-25000" dirty="0" smtClean="0"/>
              <a:t>e</a:t>
            </a:r>
            <a:r>
              <a:rPr lang="zh-CN" altLang="en-US" dirty="0" smtClean="0"/>
              <a:t>＝ </a:t>
            </a:r>
            <a:r>
              <a:rPr lang="en-US" altLang="zh-CN" dirty="0" smtClean="0"/>
              <a:t>E</a:t>
            </a:r>
            <a:r>
              <a:rPr lang="en-US" altLang="zh-CN" baseline="-25000" dirty="0" smtClean="0"/>
              <a:t>c</a:t>
            </a:r>
            <a:r>
              <a:rPr lang="zh-CN" altLang="en-US" dirty="0" smtClean="0"/>
              <a:t>＝</a:t>
            </a:r>
            <a:r>
              <a:rPr lang="en-US" altLang="zh-CN" dirty="0" smtClean="0"/>
              <a:t>10V</a:t>
            </a:r>
            <a:r>
              <a:rPr lang="zh-CN" altLang="en-US" dirty="0" smtClean="0"/>
              <a:t>，</a:t>
            </a:r>
            <a:r>
              <a:rPr lang="en-US" altLang="zh-CN" dirty="0" smtClean="0"/>
              <a:t>R</a:t>
            </a:r>
            <a:r>
              <a:rPr lang="en-US" altLang="zh-CN" baseline="-25000" dirty="0" smtClean="0"/>
              <a:t>e</a:t>
            </a:r>
            <a:r>
              <a:rPr lang="zh-CN" altLang="en-US" dirty="0" smtClean="0"/>
              <a:t>＝</a:t>
            </a:r>
            <a:r>
              <a:rPr lang="en-US" altLang="zh-CN" dirty="0" smtClean="0"/>
              <a:t>5k</a:t>
            </a:r>
            <a:r>
              <a:rPr lang="el-GR" altLang="zh-CN" dirty="0" smtClean="0"/>
              <a:t>Ω</a:t>
            </a:r>
            <a:r>
              <a:rPr lang="zh-CN" altLang="el-GR" dirty="0"/>
              <a:t>， </a:t>
            </a:r>
            <a:r>
              <a:rPr lang="en-US" altLang="zh-CN" dirty="0" smtClean="0"/>
              <a:t>u</a:t>
            </a:r>
            <a:r>
              <a:rPr lang="en-US" altLang="zh-CN" baseline="-25000" dirty="0" smtClean="0"/>
              <a:t>c</a:t>
            </a:r>
            <a:r>
              <a:rPr lang="zh-CN" altLang="en-US" dirty="0" smtClean="0"/>
              <a:t> ＝</a:t>
            </a:r>
            <a:r>
              <a:rPr lang="en-US" altLang="zh-CN" dirty="0" smtClean="0"/>
              <a:t>156cos(</a:t>
            </a:r>
            <a:r>
              <a:rPr lang="zh-CN" altLang="en-US" dirty="0" smtClean="0"/>
              <a:t> </a:t>
            </a:r>
            <a:r>
              <a:rPr lang="el-GR" altLang="zh-CN" dirty="0" smtClean="0"/>
              <a:t>ω</a:t>
            </a:r>
            <a:r>
              <a:rPr lang="en-US" altLang="zh-CN" baseline="-25000" dirty="0" smtClean="0"/>
              <a:t>c</a:t>
            </a:r>
            <a:r>
              <a:rPr lang="en-US" altLang="zh-CN" dirty="0" smtClean="0"/>
              <a:t>t)(mV)</a:t>
            </a:r>
            <a:r>
              <a:rPr lang="zh-CN" altLang="en-US" dirty="0" smtClean="0"/>
              <a:t>， </a:t>
            </a:r>
            <a:r>
              <a:rPr lang="en-US" altLang="zh-CN" dirty="0" smtClean="0"/>
              <a:t>u</a:t>
            </a:r>
            <a:r>
              <a:rPr lang="el-GR" altLang="zh-CN" baseline="-25000" dirty="0" smtClean="0"/>
              <a:t>Ω</a:t>
            </a:r>
            <a:r>
              <a:rPr lang="zh-CN" altLang="el-GR" dirty="0" smtClean="0"/>
              <a:t>＝</a:t>
            </a:r>
            <a:r>
              <a:rPr lang="en-US" altLang="zh-CN" dirty="0" smtClean="0"/>
              <a:t>5.63cos(10</a:t>
            </a:r>
            <a:r>
              <a:rPr lang="en-US" altLang="zh-CN" baseline="30000" dirty="0" smtClean="0"/>
              <a:t>4</a:t>
            </a:r>
            <a:r>
              <a:rPr lang="en-US" altLang="zh-CN" dirty="0" smtClean="0"/>
              <a:t>t)(V)</a:t>
            </a:r>
            <a:r>
              <a:rPr lang="zh-CN" altLang="en-US" dirty="0" smtClean="0"/>
              <a:t>。</a:t>
            </a:r>
            <a:r>
              <a:rPr lang="zh-CN" altLang="en-US" dirty="0"/>
              <a:t>试</a:t>
            </a:r>
            <a:r>
              <a:rPr lang="zh-CN" altLang="en-US" dirty="0" smtClean="0"/>
              <a:t>求</a:t>
            </a:r>
            <a:r>
              <a:rPr lang="en-US" altLang="zh-CN" dirty="0" smtClean="0"/>
              <a:t>u</a:t>
            </a:r>
            <a:r>
              <a:rPr lang="en-US" altLang="zh-CN" baseline="-25000" dirty="0" smtClean="0"/>
              <a:t>o</a:t>
            </a:r>
            <a:r>
              <a:rPr lang="en-US" altLang="zh-CN" dirty="0" smtClean="0"/>
              <a:t>(t)</a:t>
            </a:r>
            <a:r>
              <a:rPr lang="zh-CN" altLang="en-US" dirty="0" smtClean="0"/>
              <a:t>。</a:t>
            </a:r>
            <a:r>
              <a:rPr lang="zh-CN" altLang="en-US" dirty="0"/>
              <a:t/>
            </a:r>
            <a:br>
              <a:rPr lang="zh-CN" altLang="en-US" dirty="0"/>
            </a:br>
            <a:r>
              <a:rPr lang="zh-CN" altLang="en-US" dirty="0" smtClean="0"/>
              <a:t>      （ </a:t>
            </a:r>
            <a:r>
              <a:rPr lang="zh-CN" altLang="en-US" dirty="0"/>
              <a:t>２）此电路能否得到双边带信号，为什么？</a:t>
            </a:r>
            <a:br>
              <a:rPr lang="zh-CN" altLang="en-US" dirty="0"/>
            </a:br>
            <a:endParaRPr lang="zh-CN" altLang="en-US" dirty="0"/>
          </a:p>
        </p:txBody>
      </p:sp>
    </p:spTree>
    <p:extLst>
      <p:ext uri="{BB962C8B-B14F-4D97-AF65-F5344CB8AC3E}">
        <p14:creationId xmlns:p14="http://schemas.microsoft.com/office/powerpoint/2010/main" val="25721427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5700" y="998484"/>
            <a:ext cx="4612599" cy="4536684"/>
          </a:xfrm>
          <a:prstGeom prst="rect">
            <a:avLst/>
          </a:prstGeom>
        </p:spPr>
      </p:pic>
      <p:sp>
        <p:nvSpPr>
          <p:cNvPr id="4" name="矩形 3"/>
          <p:cNvSpPr/>
          <p:nvPr/>
        </p:nvSpPr>
        <p:spPr>
          <a:xfrm>
            <a:off x="4043649" y="5749950"/>
            <a:ext cx="1056700" cy="461665"/>
          </a:xfrm>
          <a:prstGeom prst="rect">
            <a:avLst/>
          </a:prstGeom>
        </p:spPr>
        <p:txBody>
          <a:bodyPr wrap="none">
            <a:spAutoFit/>
          </a:bodyPr>
          <a:lstStyle/>
          <a:p>
            <a:pPr algn="ctr"/>
            <a:r>
              <a:rPr lang="zh-CN" altLang="en-US" sz="2400" dirty="0" smtClean="0"/>
              <a:t>图</a:t>
            </a:r>
            <a:r>
              <a:rPr lang="en-US" altLang="zh-CN" sz="2400" dirty="0" smtClean="0"/>
              <a:t>P6-5</a:t>
            </a:r>
            <a:endParaRPr lang="zh-CN" altLang="en-US" sz="2400" dirty="0"/>
          </a:p>
        </p:txBody>
      </p:sp>
    </p:spTree>
    <p:extLst>
      <p:ext uri="{BB962C8B-B14F-4D97-AF65-F5344CB8AC3E}">
        <p14:creationId xmlns:p14="http://schemas.microsoft.com/office/powerpoint/2010/main" val="25005219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6-9</a:t>
            </a:r>
            <a:r>
              <a:rPr lang="zh-CN" altLang="en-US" dirty="0"/>
              <a:t>　振幅检波器必须有哪几个组成部分？各部分作用如何？下列各图（见</a:t>
            </a:r>
            <a:r>
              <a:rPr lang="zh-CN" altLang="en-US" dirty="0" smtClean="0"/>
              <a:t>图</a:t>
            </a:r>
            <a:r>
              <a:rPr lang="en-US" altLang="zh-CN" dirty="0" smtClean="0"/>
              <a:t>P6-6</a:t>
            </a:r>
            <a:r>
              <a:rPr lang="zh-CN" altLang="en-US" dirty="0" smtClean="0"/>
              <a:t>）</a:t>
            </a:r>
            <a:r>
              <a:rPr lang="zh-CN" altLang="en-US" dirty="0"/>
              <a:t>能 否检波？（图</a:t>
            </a:r>
            <a:r>
              <a:rPr lang="zh-CN" altLang="en-US" dirty="0" smtClean="0"/>
              <a:t>中</a:t>
            </a:r>
            <a:r>
              <a:rPr lang="en-US" altLang="zh-CN" dirty="0" smtClean="0"/>
              <a:t>R</a:t>
            </a:r>
            <a:r>
              <a:rPr lang="zh-CN" altLang="en-US" dirty="0" smtClean="0"/>
              <a:t>、</a:t>
            </a:r>
            <a:r>
              <a:rPr lang="en-US" altLang="zh-CN" dirty="0" smtClean="0"/>
              <a:t>C</a:t>
            </a:r>
            <a:r>
              <a:rPr lang="zh-CN" altLang="en-US" dirty="0" smtClean="0"/>
              <a:t>为</a:t>
            </a:r>
            <a:r>
              <a:rPr lang="zh-CN" altLang="en-US" dirty="0"/>
              <a:t>正常值，二极管为折线特性。）</a:t>
            </a:r>
            <a:br>
              <a:rPr lang="zh-CN" altLang="en-US" dirty="0"/>
            </a:b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964" y="2961132"/>
            <a:ext cx="8692072" cy="1586484"/>
          </a:xfrm>
          <a:prstGeom prst="rect">
            <a:avLst/>
          </a:prstGeom>
        </p:spPr>
      </p:pic>
      <p:sp>
        <p:nvSpPr>
          <p:cNvPr id="5" name="矩形 4"/>
          <p:cNvSpPr/>
          <p:nvPr/>
        </p:nvSpPr>
        <p:spPr>
          <a:xfrm>
            <a:off x="4043650" y="5426702"/>
            <a:ext cx="1056700" cy="461665"/>
          </a:xfrm>
          <a:prstGeom prst="rect">
            <a:avLst/>
          </a:prstGeom>
        </p:spPr>
        <p:txBody>
          <a:bodyPr wrap="none">
            <a:spAutoFit/>
          </a:bodyPr>
          <a:lstStyle/>
          <a:p>
            <a:pPr algn="ctr"/>
            <a:r>
              <a:rPr lang="zh-CN" altLang="en-US" sz="2400" dirty="0" smtClean="0"/>
              <a:t>图</a:t>
            </a:r>
            <a:r>
              <a:rPr lang="en-US" altLang="zh-CN" sz="2400" dirty="0" smtClean="0"/>
              <a:t>P6-6</a:t>
            </a:r>
            <a:endParaRPr lang="zh-CN" altLang="en-US" sz="2400" dirty="0"/>
          </a:p>
        </p:txBody>
      </p:sp>
    </p:spTree>
    <p:extLst>
      <p:ext uri="{BB962C8B-B14F-4D97-AF65-F5344CB8AC3E}">
        <p14:creationId xmlns:p14="http://schemas.microsoft.com/office/powerpoint/2010/main" val="2870577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a:t>
                </a:r>
                <a:r>
                  <a:rPr lang="zh-CN" altLang="en-US" b="1" dirty="0" smtClean="0"/>
                  <a:t> 例</a:t>
                </a:r>
                <a:r>
                  <a:rPr lang="en-US" altLang="zh-CN" b="1" dirty="0" smtClean="0"/>
                  <a:t>6-1</a:t>
                </a:r>
                <a:r>
                  <a:rPr lang="zh-CN" altLang="en-US" dirty="0"/>
                  <a:t>　已知载波电压为 </a:t>
                </a:r>
                <a:r>
                  <a:rPr lang="en-US" altLang="zh-CN" dirty="0" smtClean="0"/>
                  <a:t>u</a:t>
                </a:r>
                <a:r>
                  <a:rPr lang="en-US" altLang="zh-CN" baseline="-25000" dirty="0" smtClean="0"/>
                  <a:t>c</a:t>
                </a:r>
                <a:r>
                  <a:rPr lang="zh-CN" altLang="en-US" dirty="0" smtClean="0"/>
                  <a:t> </a:t>
                </a:r>
                <a:r>
                  <a:rPr lang="zh-CN" altLang="en-US" dirty="0"/>
                  <a:t>＝ </a:t>
                </a:r>
                <a:r>
                  <a:rPr lang="en-US" altLang="zh-CN" dirty="0" smtClean="0"/>
                  <a:t>U</a:t>
                </a:r>
                <a:r>
                  <a:rPr lang="en-US" altLang="zh-CN" baseline="-25000" dirty="0" smtClean="0"/>
                  <a:t>c</a:t>
                </a:r>
                <a:r>
                  <a:rPr lang="en-US" altLang="zh-CN" dirty="0" smtClean="0"/>
                  <a:t>cos</a:t>
                </a:r>
                <a:r>
                  <a:rPr lang="el-GR" altLang="zh-CN" dirty="0" smtClean="0"/>
                  <a:t>ω</a:t>
                </a:r>
                <a:r>
                  <a:rPr lang="en-US" altLang="zh-CN" baseline="-25000" dirty="0" smtClean="0"/>
                  <a:t>c</a:t>
                </a:r>
                <a:r>
                  <a:rPr lang="en-US" altLang="zh-CN" dirty="0" smtClean="0"/>
                  <a:t>t</a:t>
                </a:r>
                <a:r>
                  <a:rPr lang="zh-CN" altLang="en-US" dirty="0" smtClean="0"/>
                  <a:t>，</a:t>
                </a:r>
                <a:r>
                  <a:rPr lang="zh-CN" altLang="en-US" dirty="0"/>
                  <a:t>调制信号如</a:t>
                </a:r>
                <a:r>
                  <a:rPr lang="zh-CN" altLang="en-US" dirty="0" smtClean="0"/>
                  <a:t>图</a:t>
                </a:r>
                <a:r>
                  <a:rPr lang="en-US" altLang="zh-CN" dirty="0" smtClean="0"/>
                  <a:t>6-7</a:t>
                </a:r>
                <a:r>
                  <a:rPr lang="zh-CN" altLang="en-US" dirty="0" smtClean="0"/>
                  <a:t>所</a:t>
                </a:r>
                <a:r>
                  <a:rPr lang="zh-CN" altLang="en-US" dirty="0"/>
                  <a:t>示， </a:t>
                </a:r>
                <a:r>
                  <a:rPr lang="en-US" altLang="zh-CN" i="1" dirty="0" smtClean="0"/>
                  <a:t>f</a:t>
                </a:r>
                <a:r>
                  <a:rPr lang="en-US" altLang="zh-CN" baseline="-25000" dirty="0" smtClean="0"/>
                  <a:t>c</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𝑇</m:t>
                    </m:r>
                  </m:oMath>
                </a14:m>
                <a:r>
                  <a:rPr lang="el-GR" altLang="zh-CN" baseline="-25000" dirty="0" smtClean="0"/>
                  <a:t>Ω</a:t>
                </a:r>
                <a:r>
                  <a:rPr lang="zh-CN" altLang="el-GR" dirty="0" smtClean="0"/>
                  <a:t>。</a:t>
                </a:r>
                <a:r>
                  <a:rPr lang="zh-CN" altLang="en-US" dirty="0"/>
                  <a:t>分别</a:t>
                </a:r>
                <a:r>
                  <a:rPr lang="zh-CN" altLang="en-US" dirty="0" smtClean="0"/>
                  <a:t>画出</a:t>
                </a:r>
                <a:r>
                  <a:rPr lang="en-US" altLang="zh-CN" dirty="0" smtClean="0"/>
                  <a:t>m</a:t>
                </a:r>
                <a:r>
                  <a:rPr lang="zh-CN" altLang="en-US" dirty="0" smtClean="0"/>
                  <a:t>＝</a:t>
                </a:r>
                <a:r>
                  <a:rPr lang="en-US" altLang="zh-CN" dirty="0" smtClean="0"/>
                  <a:t>0.5</a:t>
                </a:r>
                <a:r>
                  <a:rPr lang="zh-CN" altLang="en-US" dirty="0" smtClean="0"/>
                  <a:t>及</a:t>
                </a:r>
                <a:r>
                  <a:rPr lang="en-US" altLang="zh-CN" dirty="0" smtClean="0"/>
                  <a:t>m</a:t>
                </a:r>
                <a:r>
                  <a:rPr lang="zh-CN" altLang="en-US" dirty="0" smtClean="0"/>
                  <a:t>＝</a:t>
                </a:r>
                <a:r>
                  <a:rPr lang="en-US" altLang="zh-CN" dirty="0" smtClean="0"/>
                  <a:t>1</a:t>
                </a:r>
                <a:r>
                  <a:rPr lang="zh-CN" altLang="en-US" dirty="0" smtClean="0"/>
                  <a:t>两</a:t>
                </a:r>
                <a:r>
                  <a:rPr lang="zh-CN" altLang="en-US" dirty="0"/>
                  <a:t>种情况下的 </a:t>
                </a:r>
                <a:r>
                  <a:rPr lang="en-US" altLang="zh-CN" dirty="0" smtClean="0"/>
                  <a:t>AM</a:t>
                </a:r>
                <a:r>
                  <a:rPr lang="zh-CN" altLang="en-US" dirty="0" smtClean="0"/>
                  <a:t>波</a:t>
                </a:r>
                <a:r>
                  <a:rPr lang="zh-CN" altLang="en-US" dirty="0"/>
                  <a:t>形以及 </a:t>
                </a:r>
                <a:r>
                  <a:rPr lang="en-US" altLang="zh-CN" dirty="0" smtClean="0"/>
                  <a:t>DSB</a:t>
                </a:r>
                <a:r>
                  <a:rPr lang="zh-CN" altLang="en-US" dirty="0" smtClean="0"/>
                  <a:t>波</a:t>
                </a:r>
                <a:r>
                  <a:rPr lang="zh-CN" altLang="en-US" dirty="0"/>
                  <a:t>形。</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a:stretch>
              </a:blipFill>
            </p:spPr>
            <p:txBody>
              <a:bodyPr/>
              <a:lstStyle/>
              <a:p>
                <a:r>
                  <a:rPr lang="zh-CN" altLang="en-US">
                    <a:noFill/>
                  </a:rPr>
                  <a:t> </a:t>
                </a:r>
              </a:p>
            </p:txBody>
          </p:sp>
        </mc:Fallback>
      </mc:AlternateContent>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118" y="2778252"/>
            <a:ext cx="7799764" cy="2232660"/>
          </a:xfrm>
          <a:prstGeom prst="rect">
            <a:avLst/>
          </a:prstGeom>
        </p:spPr>
      </p:pic>
      <p:sp>
        <p:nvSpPr>
          <p:cNvPr id="4" name="矩形 3"/>
          <p:cNvSpPr/>
          <p:nvPr/>
        </p:nvSpPr>
        <p:spPr>
          <a:xfrm>
            <a:off x="3011316" y="5511941"/>
            <a:ext cx="3121367" cy="461665"/>
          </a:xfrm>
          <a:prstGeom prst="rect">
            <a:avLst/>
          </a:prstGeom>
        </p:spPr>
        <p:txBody>
          <a:bodyPr wrap="none">
            <a:spAutoFit/>
          </a:bodyPr>
          <a:lstStyle/>
          <a:p>
            <a:pPr algn="ctr"/>
            <a:r>
              <a:rPr lang="zh-CN" altLang="en-US" sz="2400" dirty="0" smtClean="0"/>
              <a:t>图</a:t>
            </a:r>
            <a:r>
              <a:rPr lang="en-US" altLang="zh-CN" sz="2400" dirty="0" smtClean="0"/>
              <a:t>6-7</a:t>
            </a:r>
            <a:r>
              <a:rPr lang="zh-CN" altLang="en-US" sz="2400" dirty="0" smtClean="0"/>
              <a:t>　调制信号波形 </a:t>
            </a:r>
            <a:endParaRPr lang="zh-CN" altLang="en-US" sz="2400" dirty="0"/>
          </a:p>
        </p:txBody>
      </p:sp>
    </p:spTree>
    <p:extLst>
      <p:ext uri="{BB962C8B-B14F-4D97-AF65-F5344CB8AC3E}">
        <p14:creationId xmlns:p14="http://schemas.microsoft.com/office/powerpoint/2010/main" val="334162333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6-10</a:t>
            </a:r>
            <a:r>
              <a:rPr lang="zh-CN" altLang="en-US" dirty="0"/>
              <a:t>　检波器电路如</a:t>
            </a:r>
            <a:r>
              <a:rPr lang="zh-CN" altLang="en-US" dirty="0" smtClean="0"/>
              <a:t>图</a:t>
            </a:r>
            <a:r>
              <a:rPr lang="en-US" altLang="zh-CN" dirty="0" smtClean="0"/>
              <a:t>P6-7</a:t>
            </a:r>
            <a:r>
              <a:rPr lang="zh-CN" altLang="en-US" dirty="0" smtClean="0"/>
              <a:t>。 </a:t>
            </a:r>
            <a:r>
              <a:rPr lang="en-US" altLang="zh-CN" dirty="0" smtClean="0"/>
              <a:t>u</a:t>
            </a:r>
            <a:r>
              <a:rPr lang="en-US" altLang="zh-CN" baseline="-25000" dirty="0" smtClean="0"/>
              <a:t>s</a:t>
            </a:r>
            <a:r>
              <a:rPr lang="zh-CN" altLang="en-US" dirty="0" smtClean="0"/>
              <a:t>为</a:t>
            </a:r>
            <a:r>
              <a:rPr lang="zh-CN" altLang="en-US" dirty="0"/>
              <a:t>已调波（大信号）。根据图示极性，画</a:t>
            </a:r>
            <a:r>
              <a:rPr lang="zh-CN" altLang="en-US" dirty="0" smtClean="0"/>
              <a:t>出</a:t>
            </a:r>
            <a:r>
              <a:rPr lang="en-US" altLang="zh-CN" dirty="0" smtClean="0"/>
              <a:t>RC</a:t>
            </a:r>
            <a:r>
              <a:rPr lang="zh-CN" altLang="en-US" dirty="0" smtClean="0"/>
              <a:t>两</a:t>
            </a:r>
            <a:r>
              <a:rPr lang="zh-CN" altLang="en-US" dirty="0"/>
              <a:t>端</a:t>
            </a:r>
            <a:r>
              <a:rPr lang="zh-CN" altLang="en-US" dirty="0" smtClean="0"/>
              <a:t>、</a:t>
            </a:r>
            <a:r>
              <a:rPr lang="en-US" altLang="zh-CN" dirty="0" smtClean="0"/>
              <a:t>C</a:t>
            </a:r>
            <a:r>
              <a:rPr lang="en-US" altLang="zh-CN" baseline="-25000" dirty="0" smtClean="0"/>
              <a:t>g</a:t>
            </a:r>
            <a:r>
              <a:rPr lang="zh-CN" altLang="en-US" dirty="0" smtClean="0"/>
              <a:t>两</a:t>
            </a:r>
            <a:r>
              <a:rPr lang="zh-CN" altLang="en-US" dirty="0"/>
              <a:t>端、 </a:t>
            </a:r>
            <a:r>
              <a:rPr lang="en-US" altLang="zh-CN" dirty="0" smtClean="0"/>
              <a:t>R</a:t>
            </a:r>
            <a:r>
              <a:rPr lang="en-US" altLang="zh-CN" baseline="-25000" dirty="0" smtClean="0"/>
              <a:t>g</a:t>
            </a:r>
            <a:r>
              <a:rPr lang="zh-CN" altLang="en-US" dirty="0" smtClean="0"/>
              <a:t>两</a:t>
            </a:r>
            <a:r>
              <a:rPr lang="zh-CN" altLang="en-US" dirty="0"/>
              <a:t>端、二极管两端的电压波形。</a:t>
            </a:r>
            <a:br>
              <a:rPr lang="zh-CN" altLang="en-US" dirty="0"/>
            </a:b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53" y="2470404"/>
            <a:ext cx="6965693" cy="3308604"/>
          </a:xfrm>
          <a:prstGeom prst="rect">
            <a:avLst/>
          </a:prstGeom>
        </p:spPr>
      </p:pic>
      <p:sp>
        <p:nvSpPr>
          <p:cNvPr id="4" name="矩形 3"/>
          <p:cNvSpPr/>
          <p:nvPr/>
        </p:nvSpPr>
        <p:spPr>
          <a:xfrm>
            <a:off x="4043649" y="5779008"/>
            <a:ext cx="1056700" cy="461665"/>
          </a:xfrm>
          <a:prstGeom prst="rect">
            <a:avLst/>
          </a:prstGeom>
        </p:spPr>
        <p:txBody>
          <a:bodyPr wrap="none">
            <a:spAutoFit/>
          </a:bodyPr>
          <a:lstStyle/>
          <a:p>
            <a:pPr algn="ctr"/>
            <a:r>
              <a:rPr lang="zh-CN" altLang="en-US" sz="2400" dirty="0" smtClean="0"/>
              <a:t>图</a:t>
            </a:r>
            <a:r>
              <a:rPr lang="en-US" altLang="zh-CN" sz="2400" dirty="0" smtClean="0"/>
              <a:t>P6-7</a:t>
            </a:r>
            <a:endParaRPr lang="zh-CN" altLang="en-US" sz="2400" dirty="0"/>
          </a:p>
        </p:txBody>
      </p:sp>
    </p:spTree>
    <p:extLst>
      <p:ext uri="{BB962C8B-B14F-4D97-AF65-F5344CB8AC3E}">
        <p14:creationId xmlns:p14="http://schemas.microsoft.com/office/powerpoint/2010/main" val="13951772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6-11</a:t>
            </a:r>
            <a:r>
              <a:rPr lang="zh-CN" altLang="en-US" dirty="0"/>
              <a:t>　检波电路如</a:t>
            </a:r>
            <a:r>
              <a:rPr lang="zh-CN" altLang="en-US" dirty="0" smtClean="0"/>
              <a:t>图</a:t>
            </a:r>
            <a:r>
              <a:rPr lang="en-US" altLang="zh-CN" dirty="0" smtClean="0"/>
              <a:t>P6-8</a:t>
            </a:r>
            <a:r>
              <a:rPr lang="zh-CN" altLang="en-US" dirty="0" smtClean="0"/>
              <a:t>，</a:t>
            </a:r>
            <a:r>
              <a:rPr lang="zh-CN" altLang="en-US" dirty="0"/>
              <a:t>其</a:t>
            </a:r>
            <a:r>
              <a:rPr lang="zh-CN" altLang="en-US" dirty="0" smtClean="0"/>
              <a:t>中</a:t>
            </a:r>
            <a:r>
              <a:rPr lang="en-US" altLang="zh-CN" dirty="0" smtClean="0"/>
              <a:t>u</a:t>
            </a:r>
            <a:r>
              <a:rPr lang="en-US" altLang="zh-CN" baseline="-25000" dirty="0" smtClean="0"/>
              <a:t>s</a:t>
            </a:r>
            <a:r>
              <a:rPr lang="zh-CN" altLang="en-US" dirty="0" smtClean="0"/>
              <a:t>＝</a:t>
            </a:r>
            <a:r>
              <a:rPr lang="en-US" altLang="zh-CN" dirty="0" smtClean="0"/>
              <a:t>0.8(</a:t>
            </a:r>
            <a:r>
              <a:rPr lang="zh-CN" altLang="en-US" dirty="0" smtClean="0"/>
              <a:t> </a:t>
            </a:r>
            <a:r>
              <a:rPr lang="en-US" altLang="zh-CN" dirty="0" smtClean="0"/>
              <a:t>1</a:t>
            </a:r>
            <a:r>
              <a:rPr lang="zh-CN" altLang="en-US" dirty="0" smtClean="0"/>
              <a:t>＋</a:t>
            </a:r>
            <a:r>
              <a:rPr lang="en-US" altLang="zh-CN" dirty="0" smtClean="0"/>
              <a:t>0.5cos</a:t>
            </a:r>
            <a:r>
              <a:rPr lang="el-GR" altLang="zh-CN" dirty="0" smtClean="0"/>
              <a:t>Ω</a:t>
            </a:r>
            <a:r>
              <a:rPr lang="en-US" altLang="zh-CN" dirty="0" smtClean="0"/>
              <a:t>t)</a:t>
            </a:r>
            <a:r>
              <a:rPr lang="zh-CN" altLang="en-US" dirty="0" smtClean="0"/>
              <a:t> </a:t>
            </a:r>
            <a:r>
              <a:rPr lang="en-US" altLang="zh-CN" dirty="0" smtClean="0"/>
              <a:t>cos(</a:t>
            </a:r>
            <a:r>
              <a:rPr lang="el-GR" altLang="zh-CN" dirty="0" smtClean="0"/>
              <a:t>ω</a:t>
            </a:r>
            <a:r>
              <a:rPr lang="en-US" altLang="zh-CN" baseline="-25000" dirty="0" smtClean="0"/>
              <a:t>c</a:t>
            </a:r>
            <a:r>
              <a:rPr lang="en-US" altLang="zh-CN" dirty="0" smtClean="0"/>
              <a:t>t)(V)</a:t>
            </a:r>
            <a:r>
              <a:rPr lang="zh-CN" altLang="en-US" dirty="0" smtClean="0"/>
              <a:t>， </a:t>
            </a:r>
            <a:r>
              <a:rPr lang="en-US" altLang="zh-CN" dirty="0" smtClean="0"/>
              <a:t>F</a:t>
            </a:r>
            <a:r>
              <a:rPr lang="zh-CN" altLang="en-US" dirty="0"/>
              <a:t>＝</a:t>
            </a:r>
            <a:r>
              <a:rPr lang="en-US" altLang="zh-CN" dirty="0"/>
              <a:t>5kHz</a:t>
            </a:r>
            <a:r>
              <a:rPr lang="zh-CN" altLang="en-US" dirty="0"/>
              <a:t>，</a:t>
            </a:r>
            <a:r>
              <a:rPr lang="en-US" altLang="zh-CN" i="1" dirty="0"/>
              <a:t>f</a:t>
            </a:r>
            <a:r>
              <a:rPr lang="en-US" altLang="zh-CN" baseline="-25000" dirty="0"/>
              <a:t>c</a:t>
            </a:r>
            <a:r>
              <a:rPr lang="zh-CN" altLang="en-US" dirty="0"/>
              <a:t>＝</a:t>
            </a:r>
            <a:r>
              <a:rPr lang="en-US" altLang="zh-CN" dirty="0"/>
              <a:t>465kHz</a:t>
            </a:r>
            <a:r>
              <a:rPr lang="zh-CN" altLang="en-US" dirty="0"/>
              <a:t>， </a:t>
            </a:r>
            <a:r>
              <a:rPr lang="en-US" altLang="zh-CN" dirty="0"/>
              <a:t>r</a:t>
            </a:r>
            <a:r>
              <a:rPr lang="en-US" altLang="zh-CN" baseline="-25000" dirty="0"/>
              <a:t>D</a:t>
            </a:r>
            <a:r>
              <a:rPr lang="zh-CN" altLang="en-US" dirty="0"/>
              <a:t> ＝</a:t>
            </a:r>
            <a:r>
              <a:rPr lang="en-US" altLang="zh-CN" dirty="0"/>
              <a:t>125</a:t>
            </a:r>
            <a:r>
              <a:rPr lang="el-GR" altLang="zh-CN" dirty="0"/>
              <a:t>Ω</a:t>
            </a:r>
            <a:r>
              <a:rPr lang="zh-CN" altLang="el-GR" dirty="0"/>
              <a:t>。</a:t>
            </a:r>
            <a:r>
              <a:rPr lang="zh-CN" altLang="en-US" dirty="0"/>
              <a:t>试计算输入电</a:t>
            </a:r>
            <a:r>
              <a:rPr lang="zh-CN" altLang="en-US" dirty="0" smtClean="0"/>
              <a:t>阻</a:t>
            </a:r>
            <a:r>
              <a:rPr lang="en-US" altLang="zh-CN" dirty="0" smtClean="0"/>
              <a:t>R</a:t>
            </a:r>
            <a:r>
              <a:rPr lang="en-US" altLang="zh-CN" baseline="-25000" dirty="0" smtClean="0"/>
              <a:t>i</a:t>
            </a:r>
            <a:r>
              <a:rPr lang="zh-CN" altLang="en-US" dirty="0" smtClean="0"/>
              <a:t>、</a:t>
            </a:r>
            <a:r>
              <a:rPr lang="zh-CN" altLang="en-US" dirty="0"/>
              <a:t>传输系</a:t>
            </a:r>
            <a:r>
              <a:rPr lang="zh-CN" altLang="en-US" dirty="0" smtClean="0"/>
              <a:t>数</a:t>
            </a:r>
            <a:r>
              <a:rPr lang="en-US" altLang="zh-CN" dirty="0" smtClean="0"/>
              <a:t>K</a:t>
            </a:r>
            <a:r>
              <a:rPr lang="en-US" altLang="zh-CN" baseline="-25000" dirty="0" smtClean="0"/>
              <a:t>d</a:t>
            </a:r>
            <a:r>
              <a:rPr lang="zh-CN" altLang="en-US" dirty="0" smtClean="0"/>
              <a:t>，</a:t>
            </a:r>
            <a:r>
              <a:rPr lang="zh-CN" altLang="en-US" dirty="0"/>
              <a:t>并检验有无惰性、失真及</a:t>
            </a:r>
            <a:r>
              <a:rPr lang="zh-CN" altLang="en-US" dirty="0" smtClean="0"/>
              <a:t>底</a:t>
            </a:r>
            <a:r>
              <a:rPr lang="zh-CN" altLang="en-US" dirty="0"/>
              <a:t>部切割失真。</a:t>
            </a:r>
            <a:r>
              <a:rPr lang="zh-CN" altLang="en-US" dirty="0" smtClean="0"/>
              <a:t/>
            </a:r>
            <a:br>
              <a:rPr lang="zh-CN" altLang="en-US" dirty="0" smtClean="0"/>
            </a:b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36278394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9887" y="1348740"/>
            <a:ext cx="6304226" cy="3991356"/>
          </a:xfrm>
          <a:prstGeom prst="rect">
            <a:avLst/>
          </a:prstGeom>
        </p:spPr>
      </p:pic>
      <p:sp>
        <p:nvSpPr>
          <p:cNvPr id="4" name="矩形 3"/>
          <p:cNvSpPr/>
          <p:nvPr/>
        </p:nvSpPr>
        <p:spPr>
          <a:xfrm>
            <a:off x="4043650" y="5749950"/>
            <a:ext cx="1056700" cy="461665"/>
          </a:xfrm>
          <a:prstGeom prst="rect">
            <a:avLst/>
          </a:prstGeom>
        </p:spPr>
        <p:txBody>
          <a:bodyPr wrap="none">
            <a:spAutoFit/>
          </a:bodyPr>
          <a:lstStyle/>
          <a:p>
            <a:pPr algn="ctr"/>
            <a:r>
              <a:rPr lang="zh-CN" altLang="en-US" sz="2400" dirty="0" smtClean="0"/>
              <a:t>图</a:t>
            </a:r>
            <a:r>
              <a:rPr lang="en-US" altLang="zh-CN" sz="2400" dirty="0" smtClean="0"/>
              <a:t>P6-8</a:t>
            </a:r>
            <a:endParaRPr lang="zh-CN" altLang="en-US" sz="2400" dirty="0"/>
          </a:p>
        </p:txBody>
      </p:sp>
    </p:spTree>
    <p:extLst>
      <p:ext uri="{BB962C8B-B14F-4D97-AF65-F5344CB8AC3E}">
        <p14:creationId xmlns:p14="http://schemas.microsoft.com/office/powerpoint/2010/main" val="34414966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6-12</a:t>
            </a:r>
            <a:r>
              <a:rPr lang="zh-CN" altLang="en-US" dirty="0"/>
              <a:t>　在大信号包络检波电路中，已知： </a:t>
            </a:r>
            <a:r>
              <a:rPr lang="en-US" altLang="zh-CN" dirty="0" smtClean="0"/>
              <a:t>u</a:t>
            </a:r>
            <a:r>
              <a:rPr lang="en-US" altLang="zh-CN" baseline="-25000" dirty="0" smtClean="0"/>
              <a:t>AM</a:t>
            </a:r>
            <a:r>
              <a:rPr lang="en-US" altLang="zh-CN" dirty="0" smtClean="0"/>
              <a:t>(t)</a:t>
            </a:r>
            <a:r>
              <a:rPr lang="zh-CN" altLang="en-US" dirty="0" smtClean="0"/>
              <a:t>＝</a:t>
            </a:r>
            <a:r>
              <a:rPr lang="en-US" altLang="zh-CN" dirty="0" smtClean="0"/>
              <a:t>10 (1</a:t>
            </a:r>
            <a:r>
              <a:rPr lang="zh-CN" altLang="en-US" dirty="0" smtClean="0"/>
              <a:t>＋</a:t>
            </a:r>
            <a:r>
              <a:rPr lang="en-US" altLang="zh-CN" dirty="0" smtClean="0"/>
              <a:t>0.6cos2</a:t>
            </a:r>
            <a:r>
              <a:rPr lang="el-GR" altLang="zh-CN" dirty="0" smtClean="0"/>
              <a:t>π×</a:t>
            </a:r>
            <a:r>
              <a:rPr lang="en-US" altLang="zh-CN" dirty="0" smtClean="0"/>
              <a:t>10</a:t>
            </a:r>
            <a:r>
              <a:rPr lang="en-US" altLang="zh-CN" baseline="30000" dirty="0" smtClean="0"/>
              <a:t>3</a:t>
            </a:r>
            <a:r>
              <a:rPr lang="en-US" altLang="zh-CN" dirty="0" smtClean="0"/>
              <a:t>t)cos2</a:t>
            </a:r>
            <a:r>
              <a:rPr lang="el-GR" altLang="zh-CN" dirty="0" smtClean="0"/>
              <a:t>π×</a:t>
            </a:r>
            <a:r>
              <a:rPr lang="en-US" altLang="zh-CN" dirty="0" smtClean="0"/>
              <a:t>10</a:t>
            </a:r>
            <a:r>
              <a:rPr lang="en-US" altLang="zh-CN" baseline="30000" dirty="0" smtClean="0"/>
              <a:t>6</a:t>
            </a:r>
            <a:r>
              <a:rPr lang="en-US" altLang="zh-CN" dirty="0" smtClean="0"/>
              <a:t>t(V)</a:t>
            </a:r>
            <a:r>
              <a:rPr lang="zh-CN" altLang="en-US" dirty="0" smtClean="0"/>
              <a:t>，图</a:t>
            </a:r>
            <a:r>
              <a:rPr lang="en-US" altLang="zh-CN" dirty="0" smtClean="0"/>
              <a:t>P6-9</a:t>
            </a:r>
            <a:r>
              <a:rPr lang="zh-CN" altLang="en-US" dirty="0" smtClean="0"/>
              <a:t>中</a:t>
            </a:r>
            <a:r>
              <a:rPr lang="en-US" altLang="zh-CN" dirty="0" smtClean="0"/>
              <a:t>R</a:t>
            </a:r>
            <a:r>
              <a:rPr lang="en-US" altLang="zh-CN" baseline="-25000" dirty="0" smtClean="0"/>
              <a:t>L</a:t>
            </a:r>
            <a:r>
              <a:rPr lang="zh-CN" altLang="en-US" dirty="0" smtClean="0"/>
              <a:t>＝</a:t>
            </a:r>
            <a:r>
              <a:rPr lang="en-US" altLang="zh-CN" dirty="0" smtClean="0"/>
              <a:t>4.7k</a:t>
            </a:r>
            <a:r>
              <a:rPr lang="el-GR" altLang="zh-CN" dirty="0" smtClean="0"/>
              <a:t>Ω</a:t>
            </a:r>
            <a:r>
              <a:rPr lang="zh-CN" altLang="el-GR" dirty="0"/>
              <a:t>， </a:t>
            </a:r>
            <a:r>
              <a:rPr lang="en-US" altLang="zh-CN" dirty="0" smtClean="0"/>
              <a:t>C</a:t>
            </a:r>
            <a:r>
              <a:rPr lang="en-US" altLang="zh-CN" baseline="-25000" dirty="0" smtClean="0"/>
              <a:t>L</a:t>
            </a:r>
            <a:r>
              <a:rPr lang="zh-CN" altLang="en-US" dirty="0" smtClean="0"/>
              <a:t> ＝</a:t>
            </a:r>
            <a:r>
              <a:rPr lang="en-US" altLang="zh-CN" dirty="0" smtClean="0"/>
              <a:t>0.01</a:t>
            </a:r>
            <a:r>
              <a:rPr lang="el-GR" altLang="zh-CN" dirty="0" smtClean="0"/>
              <a:t>μ</a:t>
            </a:r>
            <a:r>
              <a:rPr lang="en-US" altLang="zh-CN" dirty="0" smtClean="0"/>
              <a:t>F</a:t>
            </a:r>
            <a:r>
              <a:rPr lang="zh-CN" altLang="en-US" dirty="0" smtClean="0"/>
              <a:t>，</a:t>
            </a:r>
            <a:r>
              <a:rPr lang="zh-CN" altLang="en-US" dirty="0"/>
              <a:t>检波效率 </a:t>
            </a:r>
            <a:r>
              <a:rPr lang="el-GR" altLang="zh-CN" dirty="0" smtClean="0"/>
              <a:t>η</a:t>
            </a:r>
            <a:r>
              <a:rPr lang="en-US" altLang="zh-CN" baseline="-25000" dirty="0" smtClean="0"/>
              <a:t>d</a:t>
            </a:r>
            <a:r>
              <a:rPr lang="zh-CN" altLang="en-US" dirty="0" smtClean="0"/>
              <a:t>＝ </a:t>
            </a:r>
            <a:r>
              <a:rPr lang="el-GR" altLang="zh-CN" dirty="0" smtClean="0"/>
              <a:t>η</a:t>
            </a:r>
            <a:r>
              <a:rPr lang="en-US" altLang="zh-CN" baseline="-25000" dirty="0" smtClean="0"/>
              <a:t>a</a:t>
            </a:r>
            <a:r>
              <a:rPr lang="zh-CN" altLang="en-US" dirty="0" smtClean="0"/>
              <a:t>＝</a:t>
            </a:r>
            <a:r>
              <a:rPr lang="en-US" altLang="zh-CN" dirty="0" smtClean="0"/>
              <a:t>0.85</a:t>
            </a:r>
            <a:r>
              <a:rPr lang="zh-CN" altLang="en-US" dirty="0" smtClean="0"/>
              <a:t>。</a:t>
            </a:r>
            <a:r>
              <a:rPr lang="zh-CN" altLang="en-US" dirty="0"/>
              <a:t/>
            </a:r>
            <a:br>
              <a:rPr lang="zh-CN" altLang="en-US" dirty="0"/>
            </a:br>
            <a:r>
              <a:rPr lang="zh-CN" altLang="en-US" dirty="0" smtClean="0"/>
              <a:t>          求</a:t>
            </a:r>
            <a:r>
              <a:rPr lang="zh-CN" altLang="en-US" dirty="0"/>
              <a:t>：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１）检波器输入电</a:t>
            </a:r>
            <a:r>
              <a:rPr lang="zh-CN" altLang="en-US" dirty="0" smtClean="0"/>
              <a:t>阻</a:t>
            </a:r>
            <a:r>
              <a:rPr lang="en-US" altLang="zh-CN" dirty="0" smtClean="0"/>
              <a:t>R</a:t>
            </a:r>
            <a:r>
              <a:rPr lang="en-US" altLang="zh-CN" baseline="-25000" dirty="0" smtClean="0"/>
              <a:t>i</a:t>
            </a:r>
            <a:r>
              <a:rPr lang="zh-CN" altLang="en-US" dirty="0" smtClean="0"/>
              <a:t>；</a:t>
            </a:r>
            <a:r>
              <a:rPr lang="zh-CN" altLang="en-US" dirty="0"/>
              <a:t/>
            </a:r>
            <a:br>
              <a:rPr lang="zh-CN" altLang="en-US" dirty="0"/>
            </a:br>
            <a:r>
              <a:rPr lang="zh-CN" altLang="en-US" dirty="0" smtClean="0"/>
              <a:t>        （ </a:t>
            </a:r>
            <a:r>
              <a:rPr lang="zh-CN" altLang="en-US" dirty="0"/>
              <a:t>２）检波后在负载电</a:t>
            </a:r>
            <a:r>
              <a:rPr lang="zh-CN" altLang="en-US" dirty="0" smtClean="0"/>
              <a:t>阻</a:t>
            </a:r>
            <a:r>
              <a:rPr lang="en-US" altLang="zh-CN" dirty="0" smtClean="0"/>
              <a:t>R</a:t>
            </a:r>
            <a:r>
              <a:rPr lang="en-US" altLang="zh-CN" baseline="-25000" dirty="0" smtClean="0"/>
              <a:t>L</a:t>
            </a:r>
            <a:r>
              <a:rPr lang="zh-CN" altLang="en-US" dirty="0" smtClean="0"/>
              <a:t>上</a:t>
            </a:r>
            <a:r>
              <a:rPr lang="zh-CN" altLang="en-US" dirty="0"/>
              <a:t>得到的直流电</a:t>
            </a:r>
            <a:r>
              <a:rPr lang="zh-CN" altLang="en-US" dirty="0" smtClean="0"/>
              <a:t>压</a:t>
            </a:r>
            <a:r>
              <a:rPr lang="en-US" altLang="zh-CN" dirty="0" smtClean="0"/>
              <a:t>U</a:t>
            </a:r>
            <a:r>
              <a:rPr lang="en-US" altLang="zh-CN" baseline="-25000" dirty="0" smtClean="0"/>
              <a:t>D</a:t>
            </a:r>
            <a:r>
              <a:rPr lang="zh-CN" altLang="en-US" dirty="0" smtClean="0"/>
              <a:t>和</a:t>
            </a:r>
            <a:r>
              <a:rPr lang="zh-CN" altLang="en-US" dirty="0"/>
              <a:t>低频电压振幅</a:t>
            </a:r>
            <a:r>
              <a:rPr lang="zh-CN" altLang="en-US" dirty="0" smtClean="0"/>
              <a:t>值</a:t>
            </a:r>
            <a:r>
              <a:rPr lang="en-US" altLang="zh-CN" dirty="0" smtClean="0"/>
              <a:t>U</a:t>
            </a:r>
            <a:r>
              <a:rPr lang="en-US" altLang="zh-CN" baseline="-25000" dirty="0" smtClean="0"/>
              <a:t>m</a:t>
            </a:r>
            <a:r>
              <a:rPr lang="zh-CN" altLang="en-US" dirty="0" smtClean="0"/>
              <a:t>；</a:t>
            </a:r>
            <a:r>
              <a:rPr lang="zh-CN" altLang="en-US" dirty="0"/>
              <a:t/>
            </a:r>
            <a:br>
              <a:rPr lang="zh-CN" altLang="en-US" dirty="0"/>
            </a:br>
            <a:r>
              <a:rPr lang="zh-CN" altLang="en-US" dirty="0" smtClean="0"/>
              <a:t>        （ </a:t>
            </a:r>
            <a:r>
              <a:rPr lang="zh-CN" altLang="en-US" dirty="0"/>
              <a:t>３）当接上低频放大器后，</a:t>
            </a:r>
            <a:r>
              <a:rPr lang="zh-CN" altLang="en-US" dirty="0" smtClean="0"/>
              <a:t>若</a:t>
            </a:r>
            <a:r>
              <a:rPr lang="en-US" altLang="zh-CN" dirty="0" smtClean="0"/>
              <a:t>R′</a:t>
            </a:r>
            <a:r>
              <a:rPr lang="en-US" altLang="zh-CN" baseline="-25000" dirty="0" smtClean="0"/>
              <a:t>L</a:t>
            </a:r>
            <a:r>
              <a:rPr lang="zh-CN" altLang="en-US" dirty="0" smtClean="0"/>
              <a:t>＝</a:t>
            </a:r>
            <a:r>
              <a:rPr lang="en-US" altLang="zh-CN" dirty="0" smtClean="0"/>
              <a:t>4k</a:t>
            </a:r>
            <a:r>
              <a:rPr lang="el-GR" altLang="zh-CN" dirty="0" smtClean="0"/>
              <a:t>Ω</a:t>
            </a:r>
            <a:r>
              <a:rPr lang="zh-CN" altLang="el-GR" dirty="0"/>
              <a:t>，</a:t>
            </a:r>
            <a:r>
              <a:rPr lang="zh-CN" altLang="en-US" dirty="0"/>
              <a:t>该电路会不会产生负峰切割失真？</a:t>
            </a:r>
            <a:br>
              <a:rPr lang="zh-CN" altLang="en-US" dirty="0"/>
            </a:br>
            <a:endParaRPr lang="zh-CN" altLang="en-US" dirty="0"/>
          </a:p>
        </p:txBody>
      </p:sp>
    </p:spTree>
    <p:extLst>
      <p:ext uri="{BB962C8B-B14F-4D97-AF65-F5344CB8AC3E}">
        <p14:creationId xmlns:p14="http://schemas.microsoft.com/office/powerpoint/2010/main" val="6056948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5692" y="2572158"/>
            <a:ext cx="6112616" cy="1829154"/>
          </a:xfrm>
          <a:prstGeom prst="rect">
            <a:avLst/>
          </a:prstGeom>
        </p:spPr>
      </p:pic>
      <p:sp>
        <p:nvSpPr>
          <p:cNvPr id="4" name="矩形 3"/>
          <p:cNvSpPr/>
          <p:nvPr/>
        </p:nvSpPr>
        <p:spPr>
          <a:xfrm>
            <a:off x="4043650" y="5377934"/>
            <a:ext cx="1056700" cy="461665"/>
          </a:xfrm>
          <a:prstGeom prst="rect">
            <a:avLst/>
          </a:prstGeom>
        </p:spPr>
        <p:txBody>
          <a:bodyPr wrap="none">
            <a:spAutoFit/>
          </a:bodyPr>
          <a:lstStyle/>
          <a:p>
            <a:pPr algn="ctr"/>
            <a:r>
              <a:rPr lang="zh-CN" altLang="en-US" sz="2400" dirty="0" smtClean="0"/>
              <a:t>图</a:t>
            </a:r>
            <a:r>
              <a:rPr lang="en-US" altLang="zh-CN" sz="2400" dirty="0" smtClean="0"/>
              <a:t>P6-9</a:t>
            </a:r>
            <a:endParaRPr lang="zh-CN" altLang="en-US" sz="2400" dirty="0"/>
          </a:p>
        </p:txBody>
      </p:sp>
    </p:spTree>
    <p:extLst>
      <p:ext uri="{BB962C8B-B14F-4D97-AF65-F5344CB8AC3E}">
        <p14:creationId xmlns:p14="http://schemas.microsoft.com/office/powerpoint/2010/main" val="9889838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6-13</a:t>
            </a:r>
            <a:r>
              <a:rPr lang="zh-CN" altLang="en-US" dirty="0"/>
              <a:t>　在</a:t>
            </a:r>
            <a:r>
              <a:rPr lang="zh-CN" altLang="en-US" dirty="0" smtClean="0"/>
              <a:t>图</a:t>
            </a:r>
            <a:r>
              <a:rPr lang="en-US" altLang="zh-CN" dirty="0" smtClean="0"/>
              <a:t>P6-10</a:t>
            </a:r>
            <a:r>
              <a:rPr lang="zh-CN" altLang="en-US" dirty="0" smtClean="0"/>
              <a:t>的</a:t>
            </a:r>
            <a:r>
              <a:rPr lang="zh-CN" altLang="en-US" dirty="0"/>
              <a:t>检波电路中，输入信号回路为并联谐振电路，其谐振频</a:t>
            </a:r>
            <a:r>
              <a:rPr lang="zh-CN" altLang="en-US" dirty="0" smtClean="0"/>
              <a:t>率</a:t>
            </a:r>
            <a:r>
              <a:rPr lang="en-US" altLang="zh-CN" i="1" dirty="0" smtClean="0"/>
              <a:t>f</a:t>
            </a:r>
            <a:r>
              <a:rPr lang="en-US" altLang="zh-CN" baseline="-25000" dirty="0" smtClean="0"/>
              <a:t>0</a:t>
            </a:r>
            <a:r>
              <a:rPr lang="zh-CN" altLang="en-US" dirty="0" smtClean="0"/>
              <a:t>＝</a:t>
            </a:r>
            <a:r>
              <a:rPr lang="en-US" altLang="zh-CN" dirty="0" smtClean="0"/>
              <a:t>10</a:t>
            </a:r>
            <a:r>
              <a:rPr lang="en-US" altLang="zh-CN" baseline="30000" dirty="0" smtClean="0"/>
              <a:t>6</a:t>
            </a:r>
            <a:r>
              <a:rPr lang="en-US" altLang="zh-CN" dirty="0" smtClean="0"/>
              <a:t>Hz</a:t>
            </a:r>
            <a:r>
              <a:rPr lang="zh-CN" altLang="en-US" dirty="0" smtClean="0"/>
              <a:t>，</a:t>
            </a:r>
            <a:r>
              <a:rPr lang="zh-CN" altLang="en-US" dirty="0"/>
              <a:t>回路本身谐振电</a:t>
            </a:r>
            <a:r>
              <a:rPr lang="zh-CN" altLang="en-US" dirty="0" smtClean="0"/>
              <a:t>阻</a:t>
            </a:r>
            <a:r>
              <a:rPr lang="en-US" altLang="zh-CN" dirty="0" smtClean="0"/>
              <a:t>R</a:t>
            </a:r>
            <a:r>
              <a:rPr lang="en-US" altLang="zh-CN" baseline="-25000" dirty="0" smtClean="0"/>
              <a:t>0</a:t>
            </a:r>
            <a:r>
              <a:rPr lang="zh-CN" altLang="en-US" dirty="0" smtClean="0"/>
              <a:t>＝</a:t>
            </a:r>
            <a:r>
              <a:rPr lang="en-US" altLang="zh-CN" dirty="0" smtClean="0"/>
              <a:t>20</a:t>
            </a:r>
            <a:r>
              <a:rPr lang="el-GR" altLang="zh-CN" dirty="0" smtClean="0"/>
              <a:t>Ω</a:t>
            </a:r>
            <a:r>
              <a:rPr lang="zh-CN" altLang="el-GR" dirty="0"/>
              <a:t>，</a:t>
            </a:r>
            <a:r>
              <a:rPr lang="zh-CN" altLang="en-US" dirty="0"/>
              <a:t>检波负载</a:t>
            </a:r>
            <a:r>
              <a:rPr lang="zh-CN" altLang="en-US" dirty="0" smtClean="0"/>
              <a:t>为</a:t>
            </a:r>
            <a:r>
              <a:rPr lang="en-US" altLang="zh-CN" dirty="0" smtClean="0"/>
              <a:t>10k</a:t>
            </a:r>
            <a:r>
              <a:rPr lang="el-GR" altLang="zh-CN" dirty="0" smtClean="0"/>
              <a:t>Ω</a:t>
            </a:r>
            <a:r>
              <a:rPr lang="zh-CN" altLang="el-GR" dirty="0"/>
              <a:t>， </a:t>
            </a:r>
            <a:r>
              <a:rPr lang="en-US" altLang="zh-CN" dirty="0" smtClean="0"/>
              <a:t>C</a:t>
            </a:r>
            <a:r>
              <a:rPr lang="en-US" altLang="zh-CN" baseline="-25000" dirty="0" smtClean="0"/>
              <a:t>1</a:t>
            </a:r>
            <a:r>
              <a:rPr lang="zh-CN" altLang="en-US" dirty="0" smtClean="0"/>
              <a:t>＝</a:t>
            </a:r>
            <a:r>
              <a:rPr lang="en-US" altLang="zh-CN" dirty="0" smtClean="0"/>
              <a:t>0.01</a:t>
            </a:r>
            <a:r>
              <a:rPr lang="el-GR" altLang="zh-CN" dirty="0" smtClean="0"/>
              <a:t>μ</a:t>
            </a:r>
            <a:r>
              <a:rPr lang="en-US" altLang="zh-CN" dirty="0" smtClean="0"/>
              <a:t>F</a:t>
            </a:r>
            <a:r>
              <a:rPr lang="zh-CN" altLang="en-US" dirty="0" smtClean="0"/>
              <a:t>， </a:t>
            </a:r>
            <a:r>
              <a:rPr lang="en-US" altLang="zh-CN" dirty="0" smtClean="0"/>
              <a:t>r</a:t>
            </a:r>
            <a:r>
              <a:rPr lang="en-US" altLang="zh-CN" baseline="-25000" dirty="0" smtClean="0"/>
              <a:t>D</a:t>
            </a:r>
            <a:r>
              <a:rPr lang="zh-CN" altLang="en-US" dirty="0" smtClean="0"/>
              <a:t> ＝</a:t>
            </a:r>
            <a:r>
              <a:rPr lang="en-US" altLang="zh-CN" dirty="0" smtClean="0"/>
              <a:t>100</a:t>
            </a:r>
            <a:r>
              <a:rPr lang="el-GR" altLang="zh-CN" dirty="0" smtClean="0"/>
              <a:t>Ω</a:t>
            </a:r>
            <a:r>
              <a:rPr lang="zh-CN" altLang="el-GR" dirty="0"/>
              <a:t>。</a:t>
            </a:r>
            <a:br>
              <a:rPr lang="zh-CN" altLang="el-GR" dirty="0"/>
            </a:br>
            <a:r>
              <a:rPr lang="en-US" altLang="zh-CN" dirty="0" smtClean="0"/>
              <a:t>      </a:t>
            </a:r>
            <a:r>
              <a:rPr lang="zh-CN" altLang="el-GR" dirty="0" smtClean="0"/>
              <a:t>（ </a:t>
            </a:r>
            <a:r>
              <a:rPr lang="zh-CN" altLang="el-GR" dirty="0"/>
              <a:t>１）</a:t>
            </a:r>
            <a:r>
              <a:rPr lang="zh-CN" altLang="en-US" dirty="0"/>
              <a:t>若 </a:t>
            </a:r>
            <a:r>
              <a:rPr lang="en-US" altLang="zh-CN" dirty="0" smtClean="0"/>
              <a:t>i</a:t>
            </a:r>
            <a:r>
              <a:rPr lang="en-US" altLang="zh-CN" baseline="-25000" dirty="0" smtClean="0"/>
              <a:t>s</a:t>
            </a:r>
            <a:r>
              <a:rPr lang="zh-CN" altLang="en-US" dirty="0" smtClean="0"/>
              <a:t>＝</a:t>
            </a:r>
            <a:r>
              <a:rPr lang="en-US" altLang="zh-CN" dirty="0" smtClean="0"/>
              <a:t>0.5cos2</a:t>
            </a:r>
            <a:r>
              <a:rPr lang="el-GR" altLang="zh-CN" dirty="0" smtClean="0"/>
              <a:t>π×</a:t>
            </a:r>
            <a:r>
              <a:rPr lang="en-US" altLang="zh-CN" dirty="0" smtClean="0"/>
              <a:t>10</a:t>
            </a:r>
            <a:r>
              <a:rPr lang="en-US" altLang="zh-CN" baseline="30000" dirty="0" smtClean="0"/>
              <a:t>6</a:t>
            </a:r>
            <a:r>
              <a:rPr lang="en-US" altLang="zh-CN" dirty="0" smtClean="0"/>
              <a:t>(t)(mA)</a:t>
            </a:r>
            <a:r>
              <a:rPr lang="zh-CN" altLang="en-US" dirty="0" smtClean="0"/>
              <a:t>，</a:t>
            </a:r>
            <a:r>
              <a:rPr lang="zh-CN" altLang="en-US" dirty="0"/>
              <a:t>求检波器输入电压 </a:t>
            </a:r>
            <a:r>
              <a:rPr lang="en-US" altLang="zh-CN" dirty="0" smtClean="0"/>
              <a:t>u</a:t>
            </a:r>
            <a:r>
              <a:rPr lang="en-US" altLang="zh-CN" baseline="-25000" dirty="0" smtClean="0"/>
              <a:t>s</a:t>
            </a:r>
            <a:r>
              <a:rPr lang="en-US" altLang="zh-CN" dirty="0" smtClean="0"/>
              <a:t>(t)</a:t>
            </a:r>
            <a:r>
              <a:rPr lang="zh-CN" altLang="en-US" dirty="0" smtClean="0"/>
              <a:t>及</a:t>
            </a:r>
            <a:r>
              <a:rPr lang="zh-CN" altLang="en-US" dirty="0"/>
              <a:t>检波器输出电压 </a:t>
            </a:r>
            <a:r>
              <a:rPr lang="en-US" altLang="zh-CN" dirty="0" smtClean="0"/>
              <a:t>u</a:t>
            </a:r>
            <a:r>
              <a:rPr lang="en-US" altLang="zh-CN" baseline="-25000" dirty="0" smtClean="0"/>
              <a:t>o</a:t>
            </a:r>
            <a:r>
              <a:rPr lang="en-US" altLang="zh-CN" dirty="0" smtClean="0"/>
              <a:t>(t)</a:t>
            </a:r>
            <a:r>
              <a:rPr lang="zh-CN" altLang="en-US" dirty="0" smtClean="0"/>
              <a:t>的 </a:t>
            </a:r>
            <a:r>
              <a:rPr lang="zh-CN" altLang="en-US" dirty="0"/>
              <a:t>表示式；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２）若 </a:t>
            </a:r>
            <a:r>
              <a:rPr lang="en-US" altLang="zh-CN" dirty="0"/>
              <a:t>i</a:t>
            </a:r>
            <a:r>
              <a:rPr lang="en-US" altLang="zh-CN" baseline="-25000" dirty="0"/>
              <a:t>s </a:t>
            </a:r>
            <a:r>
              <a:rPr lang="zh-CN" altLang="en-US" dirty="0" smtClean="0"/>
              <a:t>＝</a:t>
            </a:r>
            <a:r>
              <a:rPr lang="en-US" altLang="zh-CN" dirty="0" smtClean="0"/>
              <a:t>0.5(1</a:t>
            </a:r>
            <a:r>
              <a:rPr lang="zh-CN" altLang="en-US" dirty="0" smtClean="0"/>
              <a:t>＋</a:t>
            </a:r>
            <a:r>
              <a:rPr lang="en-US" altLang="zh-CN" dirty="0" smtClean="0"/>
              <a:t>0.5cos2</a:t>
            </a:r>
            <a:r>
              <a:rPr lang="el-GR" altLang="zh-CN" dirty="0" smtClean="0"/>
              <a:t>π×</a:t>
            </a:r>
            <a:r>
              <a:rPr lang="en-US" altLang="zh-CN" dirty="0" smtClean="0"/>
              <a:t>10</a:t>
            </a:r>
            <a:r>
              <a:rPr lang="en-US" altLang="zh-CN" baseline="30000" dirty="0" smtClean="0"/>
              <a:t>3</a:t>
            </a:r>
            <a:r>
              <a:rPr lang="en-US" altLang="zh-CN" dirty="0" smtClean="0"/>
              <a:t>t)cos2</a:t>
            </a:r>
            <a:r>
              <a:rPr lang="el-GR" altLang="zh-CN" dirty="0" smtClean="0"/>
              <a:t>π×</a:t>
            </a:r>
            <a:r>
              <a:rPr lang="en-US" altLang="zh-CN" dirty="0" smtClean="0"/>
              <a:t>10</a:t>
            </a:r>
            <a:r>
              <a:rPr lang="en-US" altLang="zh-CN" baseline="30000" dirty="0" smtClean="0"/>
              <a:t>6</a:t>
            </a:r>
            <a:r>
              <a:rPr lang="en-US" altLang="zh-CN" dirty="0" smtClean="0"/>
              <a:t>t(mA)</a:t>
            </a:r>
            <a:r>
              <a:rPr lang="zh-CN" altLang="en-US" dirty="0" smtClean="0"/>
              <a:t>，</a:t>
            </a:r>
            <a:r>
              <a:rPr lang="zh-CN" altLang="en-US" dirty="0"/>
              <a:t>求 </a:t>
            </a:r>
            <a:r>
              <a:rPr lang="en-US" altLang="zh-CN" dirty="0" smtClean="0"/>
              <a:t>u</a:t>
            </a:r>
            <a:r>
              <a:rPr lang="en-US" altLang="zh-CN" baseline="-25000" dirty="0" smtClean="0"/>
              <a:t>o</a:t>
            </a:r>
            <a:r>
              <a:rPr lang="en-US" altLang="zh-CN" dirty="0" smtClean="0"/>
              <a:t>(t)</a:t>
            </a:r>
            <a:r>
              <a:rPr lang="zh-CN" altLang="en-US" dirty="0" smtClean="0"/>
              <a:t>表</a:t>
            </a:r>
            <a:r>
              <a:rPr lang="zh-CN" altLang="en-US" dirty="0"/>
              <a:t>示式。</a:t>
            </a:r>
            <a:br>
              <a:rPr lang="zh-CN" altLang="en-US" dirty="0"/>
            </a:br>
            <a:endParaRPr lang="zh-CN" altLang="en-US" dirty="0"/>
          </a:p>
        </p:txBody>
      </p:sp>
    </p:spTree>
    <p:extLst>
      <p:ext uri="{BB962C8B-B14F-4D97-AF65-F5344CB8AC3E}">
        <p14:creationId xmlns:p14="http://schemas.microsoft.com/office/powerpoint/2010/main" val="1136060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853946"/>
            <a:ext cx="7881005" cy="2815590"/>
          </a:xfrm>
          <a:prstGeom prst="rect">
            <a:avLst/>
          </a:prstGeom>
        </p:spPr>
      </p:pic>
      <p:sp>
        <p:nvSpPr>
          <p:cNvPr id="4" name="矩形 3"/>
          <p:cNvSpPr/>
          <p:nvPr/>
        </p:nvSpPr>
        <p:spPr>
          <a:xfrm>
            <a:off x="3963056" y="5294165"/>
            <a:ext cx="1212191" cy="461665"/>
          </a:xfrm>
          <a:prstGeom prst="rect">
            <a:avLst/>
          </a:prstGeom>
        </p:spPr>
        <p:txBody>
          <a:bodyPr wrap="none">
            <a:spAutoFit/>
          </a:bodyPr>
          <a:lstStyle/>
          <a:p>
            <a:pPr algn="ctr"/>
            <a:r>
              <a:rPr lang="zh-CN" altLang="en-US" sz="2400" dirty="0" smtClean="0"/>
              <a:t>图</a:t>
            </a:r>
            <a:r>
              <a:rPr lang="en-US" altLang="zh-CN" sz="2400" dirty="0" smtClean="0"/>
              <a:t>P6-10</a:t>
            </a:r>
            <a:endParaRPr lang="zh-CN" altLang="en-US" sz="2400" dirty="0"/>
          </a:p>
        </p:txBody>
      </p:sp>
    </p:spTree>
    <p:extLst>
      <p:ext uri="{BB962C8B-B14F-4D97-AF65-F5344CB8AC3E}">
        <p14:creationId xmlns:p14="http://schemas.microsoft.com/office/powerpoint/2010/main" val="10735682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en-US" altLang="zh-CN" dirty="0" smtClean="0"/>
                  <a:t>          6-14</a:t>
                </a:r>
                <a:r>
                  <a:rPr lang="zh-CN" altLang="en-US" dirty="0"/>
                  <a:t>　</a:t>
                </a:r>
                <a:r>
                  <a:rPr lang="zh-CN" altLang="en-US" dirty="0" smtClean="0"/>
                  <a:t>图</a:t>
                </a:r>
                <a:r>
                  <a:rPr lang="en-US" altLang="zh-CN" dirty="0" smtClean="0"/>
                  <a:t>P6-11</a:t>
                </a:r>
                <a:r>
                  <a:rPr lang="zh-CN" altLang="en-US" dirty="0" smtClean="0"/>
                  <a:t>为</a:t>
                </a:r>
                <a:r>
                  <a:rPr lang="zh-CN" altLang="en-US" dirty="0"/>
                  <a:t>一平衡同步检波器电路， </a:t>
                </a:r>
                <a:r>
                  <a:rPr lang="en-US" altLang="zh-CN" dirty="0" smtClean="0"/>
                  <a:t>u</a:t>
                </a:r>
                <a:r>
                  <a:rPr lang="en-US" altLang="zh-CN" baseline="-25000" dirty="0" smtClean="0"/>
                  <a:t>s</a:t>
                </a:r>
                <a:r>
                  <a:rPr lang="zh-CN" altLang="en-US" dirty="0" smtClean="0"/>
                  <a:t>＝</a:t>
                </a:r>
                <a:r>
                  <a:rPr lang="en-US" altLang="zh-CN" dirty="0"/>
                  <a:t>U</a:t>
                </a:r>
                <a:r>
                  <a:rPr lang="en-US" altLang="zh-CN" baseline="-25000" dirty="0"/>
                  <a:t>s</a:t>
                </a:r>
                <a:r>
                  <a:rPr lang="en-US" altLang="zh-CN" dirty="0" smtClean="0"/>
                  <a:t> cos(</a:t>
                </a:r>
                <a:r>
                  <a:rPr lang="el-GR" altLang="zh-CN" dirty="0"/>
                  <a:t>ω</a:t>
                </a:r>
                <a:r>
                  <a:rPr lang="en-US" altLang="zh-CN" baseline="-25000" dirty="0"/>
                  <a:t>c</a:t>
                </a:r>
                <a:r>
                  <a:rPr lang="zh-CN" altLang="en-US" dirty="0"/>
                  <a:t>＋</a:t>
                </a:r>
                <a:r>
                  <a:rPr lang="el-GR" altLang="zh-CN" dirty="0"/>
                  <a:t>Ω</a:t>
                </a:r>
                <a:r>
                  <a:rPr lang="en-US" altLang="zh-CN" dirty="0" smtClean="0"/>
                  <a:t>)t</a:t>
                </a:r>
                <a:r>
                  <a:rPr lang="zh-CN" altLang="en-US" dirty="0" smtClean="0"/>
                  <a:t>，</a:t>
                </a:r>
                <a:r>
                  <a:rPr lang="en-US" altLang="zh-CN" dirty="0" smtClean="0"/>
                  <a:t>u</a:t>
                </a:r>
                <a:r>
                  <a:rPr lang="en-US" altLang="zh-CN" baseline="-25000" dirty="0" smtClean="0"/>
                  <a:t>r</a:t>
                </a:r>
                <a:r>
                  <a:rPr lang="zh-CN" altLang="en-US" dirty="0" smtClean="0"/>
                  <a:t>＝</a:t>
                </a:r>
                <a:r>
                  <a:rPr lang="en-US" altLang="zh-CN" dirty="0" smtClean="0"/>
                  <a:t>U</a:t>
                </a:r>
                <a:r>
                  <a:rPr lang="en-US" altLang="zh-CN" baseline="-25000" dirty="0" smtClean="0"/>
                  <a:t>r</a:t>
                </a:r>
                <a:r>
                  <a:rPr lang="en-US" altLang="zh-CN" dirty="0" smtClean="0"/>
                  <a:t>cos</a:t>
                </a:r>
                <a:r>
                  <a:rPr lang="el-GR" altLang="zh-CN" dirty="0" smtClean="0"/>
                  <a:t>ω</a:t>
                </a:r>
                <a:r>
                  <a:rPr lang="en-US" altLang="zh-CN" baseline="-25000" dirty="0" smtClean="0"/>
                  <a:t>r</a:t>
                </a:r>
                <a:r>
                  <a:rPr lang="en-US" altLang="zh-CN" dirty="0" smtClean="0"/>
                  <a:t>t</a:t>
                </a:r>
                <a:r>
                  <a:rPr lang="zh-CN" altLang="en-US" dirty="0" smtClean="0"/>
                  <a:t>，</a:t>
                </a:r>
                <a:r>
                  <a:rPr lang="en-US" altLang="zh-CN" dirty="0" smtClean="0"/>
                  <a:t>U</a:t>
                </a:r>
                <a:r>
                  <a:rPr lang="en-US" altLang="zh-CN" baseline="-25000" dirty="0" smtClean="0"/>
                  <a:t>r</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t>U</a:t>
                </a:r>
                <a:r>
                  <a:rPr lang="en-US" altLang="zh-CN" baseline="-25000" dirty="0" smtClean="0"/>
                  <a:t>s</a:t>
                </a:r>
                <a:r>
                  <a:rPr lang="zh-CN" altLang="en-US" dirty="0" smtClean="0"/>
                  <a:t>，</a:t>
                </a:r>
                <a:r>
                  <a:rPr lang="zh-CN" altLang="en-US" dirty="0"/>
                  <a:t>求输出电</a:t>
                </a:r>
                <a:r>
                  <a:rPr lang="zh-CN" altLang="en-US" dirty="0" smtClean="0"/>
                  <a:t>压</a:t>
                </a:r>
                <a:r>
                  <a:rPr lang="en-US" altLang="zh-CN" dirty="0" smtClean="0"/>
                  <a:t>u</a:t>
                </a:r>
                <a:r>
                  <a:rPr lang="en-US" altLang="zh-CN" baseline="-25000" dirty="0" smtClean="0"/>
                  <a:t>o</a:t>
                </a:r>
                <a:r>
                  <a:rPr lang="zh-CN" altLang="en-US" dirty="0" smtClean="0"/>
                  <a:t>。</a:t>
                </a:r>
                <a:r>
                  <a:rPr lang="zh-CN" altLang="en-US" dirty="0"/>
                  <a:t/>
                </a:r>
                <a:br>
                  <a:rPr lang="zh-CN" altLang="en-US"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a:stretch>
              </a:blipFill>
            </p:spPr>
            <p:txBody>
              <a:bodyPr/>
              <a:lstStyle/>
              <a:p>
                <a:r>
                  <a:rPr lang="zh-CN" altLang="en-US">
                    <a:noFill/>
                  </a:rPr>
                  <a:t> </a:t>
                </a:r>
              </a:p>
            </p:txBody>
          </p:sp>
        </mc:Fallback>
      </mc:AlternateContent>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4023" y="2223516"/>
            <a:ext cx="6035954" cy="3457956"/>
          </a:xfrm>
          <a:prstGeom prst="rect">
            <a:avLst/>
          </a:prstGeom>
        </p:spPr>
      </p:pic>
      <p:sp>
        <p:nvSpPr>
          <p:cNvPr id="4" name="矩形 3"/>
          <p:cNvSpPr/>
          <p:nvPr/>
        </p:nvSpPr>
        <p:spPr>
          <a:xfrm>
            <a:off x="3931440" y="5784189"/>
            <a:ext cx="1281120" cy="461665"/>
          </a:xfrm>
          <a:prstGeom prst="rect">
            <a:avLst/>
          </a:prstGeom>
        </p:spPr>
        <p:txBody>
          <a:bodyPr wrap="none">
            <a:spAutoFit/>
          </a:bodyPr>
          <a:lstStyle/>
          <a:p>
            <a:pPr algn="ctr"/>
            <a:r>
              <a:rPr lang="zh-CN" altLang="en-US" sz="2400" dirty="0"/>
              <a:t>图 </a:t>
            </a:r>
            <a:r>
              <a:rPr lang="en-US" altLang="zh-CN" sz="2400" dirty="0" smtClean="0"/>
              <a:t>P6-11</a:t>
            </a:r>
            <a:endParaRPr lang="zh-CN" altLang="en-US" sz="2400" dirty="0"/>
          </a:p>
        </p:txBody>
      </p:sp>
    </p:spTree>
    <p:extLst>
      <p:ext uri="{BB962C8B-B14F-4D97-AF65-F5344CB8AC3E}">
        <p14:creationId xmlns:p14="http://schemas.microsoft.com/office/powerpoint/2010/main" val="271445813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en-US" altLang="zh-CN" dirty="0" smtClean="0"/>
                  <a:t>         6-15</a:t>
                </a:r>
                <a:r>
                  <a:rPr lang="zh-CN" altLang="en-US" dirty="0"/>
                  <a:t>　</a:t>
                </a:r>
                <a:r>
                  <a:rPr lang="zh-CN" altLang="en-US" dirty="0" smtClean="0"/>
                  <a:t>图</a:t>
                </a:r>
                <a:r>
                  <a:rPr lang="en-US" altLang="zh-CN" dirty="0" smtClean="0"/>
                  <a:t>P6-12</a:t>
                </a:r>
                <a:r>
                  <a:rPr lang="zh-CN" altLang="en-US" dirty="0" smtClean="0"/>
                  <a:t>（ </a:t>
                </a:r>
                <a:r>
                  <a:rPr lang="en-US" altLang="zh-CN" dirty="0" smtClean="0"/>
                  <a:t>a</a:t>
                </a:r>
                <a:r>
                  <a:rPr lang="zh-CN" altLang="en-US" dirty="0"/>
                  <a:t> </a:t>
                </a:r>
                <a:r>
                  <a:rPr lang="zh-CN" altLang="en-US" dirty="0" smtClean="0"/>
                  <a:t>）为</a:t>
                </a:r>
                <a:r>
                  <a:rPr lang="zh-CN" altLang="en-US" dirty="0"/>
                  <a:t>调制与解调方框图。调制信号及载波信号如图 </a:t>
                </a:r>
                <a:r>
                  <a:rPr lang="en-US" altLang="zh-CN" dirty="0" smtClean="0"/>
                  <a:t>P6-12</a:t>
                </a:r>
                <a:r>
                  <a:rPr lang="zh-CN" altLang="en-US" dirty="0" smtClean="0"/>
                  <a:t>（</a:t>
                </a:r>
                <a:r>
                  <a:rPr lang="en-US" altLang="zh-CN" dirty="0" smtClean="0"/>
                  <a:t>b</a:t>
                </a:r>
                <a:r>
                  <a:rPr lang="zh-CN" altLang="en-US" dirty="0" smtClean="0"/>
                  <a:t>）</a:t>
                </a:r>
                <a:r>
                  <a:rPr lang="zh-CN" altLang="en-US" dirty="0"/>
                  <a:t>所 示。试写出 </a:t>
                </a:r>
                <a:r>
                  <a:rPr lang="en-US" altLang="zh-CN" dirty="0" smtClean="0"/>
                  <a:t>u</a:t>
                </a:r>
                <a:r>
                  <a:rPr lang="en-US" altLang="zh-CN" baseline="-25000" dirty="0" smtClean="0"/>
                  <a:t>1</a:t>
                </a:r>
                <a:r>
                  <a:rPr lang="zh-CN" altLang="en-US" dirty="0" smtClean="0"/>
                  <a:t>、 </a:t>
                </a:r>
                <a:r>
                  <a:rPr lang="en-US" altLang="zh-CN" dirty="0" smtClean="0"/>
                  <a:t>u</a:t>
                </a:r>
                <a:r>
                  <a:rPr lang="en-US" altLang="zh-CN" baseline="-25000" dirty="0" smtClean="0"/>
                  <a:t>2</a:t>
                </a:r>
                <a:r>
                  <a:rPr lang="zh-CN" altLang="en-US" dirty="0" smtClean="0"/>
                  <a:t>、 </a:t>
                </a:r>
                <a:r>
                  <a:rPr lang="en-US" altLang="zh-CN" dirty="0" smtClean="0"/>
                  <a:t>u</a:t>
                </a:r>
                <a:r>
                  <a:rPr lang="en-US" altLang="zh-CN" baseline="-25000" dirty="0" smtClean="0"/>
                  <a:t>3</a:t>
                </a:r>
                <a:r>
                  <a:rPr lang="zh-CN" altLang="en-US" dirty="0" smtClean="0"/>
                  <a:t>、 </a:t>
                </a:r>
                <a:r>
                  <a:rPr lang="en-US" altLang="zh-CN" dirty="0" smtClean="0"/>
                  <a:t>u</a:t>
                </a:r>
                <a:r>
                  <a:rPr lang="en-US" altLang="zh-CN" baseline="-25000" dirty="0" smtClean="0"/>
                  <a:t>4</a:t>
                </a:r>
                <a:r>
                  <a:rPr lang="zh-CN" altLang="en-US" dirty="0" smtClean="0"/>
                  <a:t>的</a:t>
                </a:r>
                <a:r>
                  <a:rPr lang="zh-CN" altLang="en-US" dirty="0"/>
                  <a:t>表示式，并分别画出它们的波形与频谱图（设 </a:t>
                </a:r>
                <a:r>
                  <a:rPr lang="el-GR" altLang="zh-CN" dirty="0" smtClean="0"/>
                  <a:t>ω</a:t>
                </a:r>
                <a:r>
                  <a:rPr lang="en-US" altLang="zh-CN" baseline="-25000" dirty="0" smtClean="0"/>
                  <a:t>c</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l-GR" altLang="zh-CN" dirty="0" smtClean="0"/>
                  <a:t>Ω </a:t>
                </a:r>
                <a:r>
                  <a:rPr lang="zh-CN" altLang="el-GR" dirty="0"/>
                  <a:t>）。</a:t>
                </a:r>
                <a:br>
                  <a:rPr lang="zh-CN" altLang="el-GR"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507900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8650" y="998484"/>
            <a:ext cx="7886700" cy="5694924"/>
          </a:xfrm>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243" y="876563"/>
            <a:ext cx="7945514" cy="5213131"/>
          </a:xfrm>
          <a:prstGeom prst="rect">
            <a:avLst/>
          </a:prstGeom>
        </p:spPr>
      </p:pic>
      <p:sp>
        <p:nvSpPr>
          <p:cNvPr id="4" name="矩形 3"/>
          <p:cNvSpPr/>
          <p:nvPr/>
        </p:nvSpPr>
        <p:spPr>
          <a:xfrm>
            <a:off x="3965904" y="6231743"/>
            <a:ext cx="1212191" cy="461665"/>
          </a:xfrm>
          <a:prstGeom prst="rect">
            <a:avLst/>
          </a:prstGeom>
        </p:spPr>
        <p:txBody>
          <a:bodyPr wrap="none">
            <a:spAutoFit/>
          </a:bodyPr>
          <a:lstStyle/>
          <a:p>
            <a:pPr algn="ctr"/>
            <a:r>
              <a:rPr lang="zh-CN" altLang="en-US" sz="2400" dirty="0" smtClean="0"/>
              <a:t>图</a:t>
            </a:r>
            <a:r>
              <a:rPr lang="en-US" altLang="zh-CN" sz="2400" dirty="0" smtClean="0"/>
              <a:t>P6-12</a:t>
            </a:r>
            <a:endParaRPr lang="zh-CN" altLang="en-US" sz="2400" dirty="0"/>
          </a:p>
        </p:txBody>
      </p:sp>
    </p:spTree>
    <p:extLst>
      <p:ext uri="{BB962C8B-B14F-4D97-AF65-F5344CB8AC3E}">
        <p14:creationId xmlns:p14="http://schemas.microsoft.com/office/powerpoint/2010/main" val="2219353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题</a:t>
            </a:r>
            <a:r>
              <a:rPr lang="zh-CN" altLang="en-US" dirty="0"/>
              <a:t>意分析</a:t>
            </a:r>
            <a:r>
              <a:rPr lang="zh-CN" altLang="en-US" dirty="0" smtClean="0"/>
              <a:t>：</a:t>
            </a:r>
            <a:r>
              <a:rPr lang="en-US" altLang="zh-CN" dirty="0" smtClean="0"/>
              <a:t>AM</a:t>
            </a:r>
            <a:r>
              <a:rPr lang="zh-CN" altLang="en-US" dirty="0" smtClean="0"/>
              <a:t> </a:t>
            </a:r>
            <a:r>
              <a:rPr lang="zh-CN" altLang="en-US" dirty="0"/>
              <a:t>信号是其振幅随调制信号变化的一种振幅调制信号，确切地讲，其振 幅与调制信号 </a:t>
            </a:r>
            <a:r>
              <a:rPr lang="en-US" altLang="zh-CN" dirty="0" smtClean="0"/>
              <a:t>u</a:t>
            </a:r>
            <a:r>
              <a:rPr lang="el-GR" altLang="zh-CN" baseline="-25000" dirty="0" smtClean="0"/>
              <a:t>Ω</a:t>
            </a:r>
            <a:r>
              <a:rPr lang="el-GR" altLang="zh-CN" dirty="0" smtClean="0"/>
              <a:t> </a:t>
            </a:r>
            <a:r>
              <a:rPr lang="zh-CN" altLang="en-US" dirty="0"/>
              <a:t>成线性关系。调幅信号的表达式为 </a:t>
            </a:r>
            <a:r>
              <a:rPr lang="en-US" altLang="zh-CN" dirty="0" smtClean="0"/>
              <a:t>u</a:t>
            </a:r>
            <a:r>
              <a:rPr lang="en-US" altLang="zh-CN" baseline="-25000" dirty="0" smtClean="0"/>
              <a:t>AM</a:t>
            </a:r>
            <a:r>
              <a:rPr lang="en-US" altLang="zh-CN" dirty="0" smtClean="0"/>
              <a:t>(t)</a:t>
            </a:r>
            <a:r>
              <a:rPr lang="zh-CN" altLang="en-US" dirty="0" smtClean="0"/>
              <a:t>＝ </a:t>
            </a:r>
            <a:r>
              <a:rPr lang="en-US" altLang="zh-CN" dirty="0" smtClean="0"/>
              <a:t>U</a:t>
            </a:r>
            <a:r>
              <a:rPr lang="en-US" altLang="zh-CN" baseline="-25000" dirty="0" smtClean="0"/>
              <a:t>c</a:t>
            </a:r>
            <a:r>
              <a:rPr lang="en-US" altLang="zh-CN" dirty="0" smtClean="0"/>
              <a:t>[1</a:t>
            </a:r>
            <a:r>
              <a:rPr lang="zh-CN" altLang="en-US" dirty="0" smtClean="0"/>
              <a:t>＋ </a:t>
            </a:r>
            <a:r>
              <a:rPr lang="en-US" altLang="zh-CN" dirty="0" smtClean="0"/>
              <a:t>m</a:t>
            </a:r>
            <a:r>
              <a:rPr lang="en-US" altLang="zh-CN" i="1" dirty="0" smtClean="0"/>
              <a:t>f</a:t>
            </a:r>
            <a:r>
              <a:rPr lang="en-US" altLang="zh-CN" dirty="0" smtClean="0"/>
              <a:t>(t)]cos</a:t>
            </a:r>
            <a:r>
              <a:rPr lang="el-GR" altLang="zh-CN" dirty="0" smtClean="0"/>
              <a:t>ω</a:t>
            </a:r>
            <a:r>
              <a:rPr lang="en-US" altLang="zh-CN" baseline="-25000" dirty="0" smtClean="0"/>
              <a:t>c</a:t>
            </a:r>
            <a:r>
              <a:rPr lang="en-US" altLang="zh-CN" dirty="0" smtClean="0"/>
              <a:t>t</a:t>
            </a:r>
            <a:r>
              <a:rPr lang="zh-CN" altLang="en-US" dirty="0" smtClean="0"/>
              <a:t>，</a:t>
            </a:r>
            <a:r>
              <a:rPr lang="zh-CN" altLang="en-US" dirty="0"/>
              <a:t>式中 </a:t>
            </a:r>
            <a:r>
              <a:rPr lang="en-US" altLang="zh-CN" i="1" dirty="0" smtClean="0"/>
              <a:t>f</a:t>
            </a:r>
            <a:r>
              <a:rPr lang="en-US" altLang="zh-CN" dirty="0" smtClean="0"/>
              <a:t>(t</a:t>
            </a:r>
            <a:r>
              <a:rPr lang="en-US" altLang="zh-CN" dirty="0"/>
              <a:t>)</a:t>
            </a:r>
            <a:r>
              <a:rPr lang="zh-CN" altLang="en-US" dirty="0" smtClean="0"/>
              <a:t>为</a:t>
            </a:r>
            <a:r>
              <a:rPr lang="zh-CN" altLang="en-US" dirty="0"/>
              <a:t>调制信号的归一化信号，即 </a:t>
            </a:r>
            <a:r>
              <a:rPr lang="en-US" altLang="zh-CN" dirty="0" smtClean="0"/>
              <a:t>|</a:t>
            </a:r>
            <a:r>
              <a:rPr lang="en-US" altLang="zh-CN" i="1" dirty="0" smtClean="0"/>
              <a:t>f</a:t>
            </a:r>
            <a:r>
              <a:rPr lang="en-US" altLang="zh-CN" dirty="0" smtClean="0"/>
              <a:t>(t)|</a:t>
            </a:r>
            <a:r>
              <a:rPr lang="en-US" altLang="zh-CN" baseline="-25000" dirty="0" smtClean="0"/>
              <a:t>max</a:t>
            </a:r>
            <a:r>
              <a:rPr lang="zh-CN" altLang="en-US" dirty="0" smtClean="0"/>
              <a:t>＝</a:t>
            </a:r>
            <a:r>
              <a:rPr lang="en-US" altLang="zh-CN" dirty="0" smtClean="0"/>
              <a:t>1</a:t>
            </a:r>
            <a:r>
              <a:rPr lang="zh-CN" altLang="en-US" dirty="0" smtClean="0"/>
              <a:t>。</a:t>
            </a:r>
            <a:r>
              <a:rPr lang="zh-CN" altLang="en-US" dirty="0"/>
              <a:t>由 </a:t>
            </a:r>
            <a:r>
              <a:rPr lang="en-US" altLang="zh-CN" dirty="0" smtClean="0"/>
              <a:t>AM</a:t>
            </a:r>
            <a:r>
              <a:rPr lang="zh-CN" altLang="en-US" dirty="0" smtClean="0"/>
              <a:t> </a:t>
            </a:r>
            <a:r>
              <a:rPr lang="zh-CN" altLang="en-US" dirty="0"/>
              <a:t>信号的表达式可以看出，调幅</a:t>
            </a:r>
            <a:r>
              <a:rPr lang="zh-CN" altLang="en-US" dirty="0" smtClean="0"/>
              <a:t>信号</a:t>
            </a:r>
            <a:r>
              <a:rPr lang="zh-CN" altLang="en-US" dirty="0"/>
              <a:t>的振幅，是在原载波振幅的基础上，将 </a:t>
            </a:r>
            <a:r>
              <a:rPr lang="en-US" altLang="zh-CN" i="1" dirty="0" smtClean="0"/>
              <a:t>f</a:t>
            </a:r>
            <a:r>
              <a:rPr lang="en-US" altLang="zh-CN" dirty="0" smtClean="0"/>
              <a:t>(t</a:t>
            </a:r>
            <a:r>
              <a:rPr lang="en-US" altLang="zh-CN" dirty="0"/>
              <a:t>)</a:t>
            </a:r>
            <a:r>
              <a:rPr lang="zh-CN" altLang="en-US" dirty="0" smtClean="0"/>
              <a:t>信</a:t>
            </a:r>
            <a:r>
              <a:rPr lang="zh-CN" altLang="en-US" dirty="0"/>
              <a:t>号乘以 </a:t>
            </a:r>
            <a:r>
              <a:rPr lang="en-US" altLang="zh-CN" dirty="0" smtClean="0"/>
              <a:t>mU</a:t>
            </a:r>
            <a:r>
              <a:rPr lang="en-US" altLang="zh-CN" baseline="-25000" dirty="0" smtClean="0"/>
              <a:t>c</a:t>
            </a:r>
            <a:r>
              <a:rPr lang="zh-CN" altLang="en-US" dirty="0" smtClean="0"/>
              <a:t>叠</a:t>
            </a:r>
            <a:r>
              <a:rPr lang="zh-CN" altLang="en-US" dirty="0"/>
              <a:t>加到载波振幅 </a:t>
            </a:r>
            <a:r>
              <a:rPr lang="en-US" altLang="zh-CN" dirty="0" smtClean="0"/>
              <a:t>U</a:t>
            </a:r>
            <a:r>
              <a:rPr lang="en-US" altLang="zh-CN" baseline="-25000" dirty="0" smtClean="0"/>
              <a:t>c</a:t>
            </a:r>
            <a:r>
              <a:rPr lang="zh-CN" altLang="en-US" dirty="0" smtClean="0"/>
              <a:t>之</a:t>
            </a:r>
            <a:r>
              <a:rPr lang="zh-CN" altLang="en-US" dirty="0"/>
              <a:t>上，再</a:t>
            </a:r>
            <a:r>
              <a:rPr lang="zh-CN" altLang="en-US" dirty="0" smtClean="0"/>
              <a:t>与</a:t>
            </a:r>
            <a:r>
              <a:rPr lang="en-US" altLang="zh-CN" dirty="0"/>
              <a:t>cos</a:t>
            </a:r>
            <a:r>
              <a:rPr lang="el-GR" altLang="zh-CN" dirty="0"/>
              <a:t>ω</a:t>
            </a:r>
            <a:r>
              <a:rPr lang="en-US" altLang="zh-CN" baseline="-25000" dirty="0"/>
              <a:t>c</a:t>
            </a:r>
            <a:r>
              <a:rPr lang="en-US" altLang="zh-CN" dirty="0"/>
              <a:t>t</a:t>
            </a:r>
            <a:r>
              <a:rPr lang="zh-CN" altLang="en-US" dirty="0" smtClean="0"/>
              <a:t>相</a:t>
            </a:r>
            <a:r>
              <a:rPr lang="zh-CN" altLang="en-US" dirty="0"/>
              <a:t>乘后，得到 </a:t>
            </a:r>
            <a:r>
              <a:rPr lang="en-US" altLang="zh-CN" dirty="0" smtClean="0"/>
              <a:t>AM</a:t>
            </a:r>
            <a:r>
              <a:rPr lang="zh-CN" altLang="en-US" dirty="0" smtClean="0"/>
              <a:t>信</a:t>
            </a:r>
            <a:r>
              <a:rPr lang="zh-CN" altLang="en-US" dirty="0"/>
              <a:t>号的波形。对双边带信号，直接将调制信</a:t>
            </a:r>
            <a:r>
              <a:rPr lang="zh-CN" altLang="en-US" dirty="0" smtClean="0"/>
              <a:t>号</a:t>
            </a:r>
            <a:r>
              <a:rPr lang="en-US" altLang="zh-CN" dirty="0" smtClean="0"/>
              <a:t>u</a:t>
            </a:r>
            <a:r>
              <a:rPr lang="el-GR" altLang="zh-CN" baseline="-25000" dirty="0" smtClean="0"/>
              <a:t>Ω</a:t>
            </a:r>
            <a:r>
              <a:rPr lang="zh-CN" altLang="en-US" dirty="0" smtClean="0"/>
              <a:t>与</a:t>
            </a:r>
            <a:r>
              <a:rPr lang="zh-CN" altLang="en-US" dirty="0"/>
              <a:t>载波 </a:t>
            </a:r>
            <a:r>
              <a:rPr lang="en-US" altLang="zh-CN" dirty="0" smtClean="0"/>
              <a:t>u</a:t>
            </a:r>
            <a:r>
              <a:rPr lang="en-US" altLang="zh-CN" baseline="-25000" dirty="0" smtClean="0"/>
              <a:t>c</a:t>
            </a:r>
            <a:r>
              <a:rPr lang="zh-CN" altLang="en-US" dirty="0" smtClean="0"/>
              <a:t>相</a:t>
            </a:r>
            <a:r>
              <a:rPr lang="zh-CN" altLang="en-US" dirty="0"/>
              <a:t>乘</a:t>
            </a:r>
            <a:r>
              <a:rPr lang="zh-CN" altLang="en-US" dirty="0" smtClean="0"/>
              <a:t>，就</a:t>
            </a:r>
            <a:r>
              <a:rPr lang="zh-CN" altLang="en-US" dirty="0"/>
              <a:t>可得到 </a:t>
            </a:r>
            <a:r>
              <a:rPr lang="en-US" altLang="zh-CN" dirty="0" smtClean="0"/>
              <a:t>DSB</a:t>
            </a:r>
            <a:r>
              <a:rPr lang="zh-CN" altLang="en-US" dirty="0" smtClean="0"/>
              <a:t>信</a:t>
            </a:r>
            <a:r>
              <a:rPr lang="zh-CN" altLang="en-US" dirty="0"/>
              <a:t>号的波形。应注意的是</a:t>
            </a:r>
            <a:r>
              <a:rPr lang="zh-CN" altLang="en-US" dirty="0" smtClean="0"/>
              <a:t>，</a:t>
            </a:r>
            <a:r>
              <a:rPr lang="en-US" altLang="zh-CN" dirty="0" smtClean="0"/>
              <a:t>DSB</a:t>
            </a:r>
            <a:r>
              <a:rPr lang="zh-CN" altLang="en-US" dirty="0" smtClean="0"/>
              <a:t>信</a:t>
            </a:r>
            <a:r>
              <a:rPr lang="zh-CN" altLang="en-US" dirty="0"/>
              <a:t>号在调制信</a:t>
            </a:r>
            <a:r>
              <a:rPr lang="zh-CN" altLang="en-US" dirty="0" smtClean="0"/>
              <a:t>号</a:t>
            </a:r>
            <a:r>
              <a:rPr lang="en-US" altLang="zh-CN" dirty="0" smtClean="0"/>
              <a:t>u</a:t>
            </a:r>
            <a:r>
              <a:rPr lang="el-GR" altLang="zh-CN" baseline="-25000" dirty="0" smtClean="0"/>
              <a:t>Ω</a:t>
            </a:r>
            <a:r>
              <a:rPr lang="zh-CN" altLang="en-US" dirty="0" smtClean="0"/>
              <a:t>的</a:t>
            </a:r>
            <a:r>
              <a:rPr lang="zh-CN" altLang="en-US" dirty="0"/>
              <a:t>过零点处，载波相</a:t>
            </a:r>
            <a:r>
              <a:rPr lang="zh-CN" altLang="en-US" dirty="0" smtClean="0"/>
              <a:t>位有</a:t>
            </a:r>
            <a:r>
              <a:rPr lang="en-US" altLang="zh-CN" dirty="0" smtClean="0"/>
              <a:t>180°</a:t>
            </a:r>
            <a:r>
              <a:rPr lang="zh-CN" altLang="en-US" dirty="0"/>
              <a:t>的突跳。 </a:t>
            </a:r>
            <a:br>
              <a:rPr lang="zh-CN" altLang="en-US" dirty="0"/>
            </a:br>
            <a:endParaRPr lang="zh-CN" altLang="en-US" dirty="0"/>
          </a:p>
        </p:txBody>
      </p:sp>
    </p:spTree>
    <p:extLst>
      <p:ext uri="{BB962C8B-B14F-4D97-AF65-F5344CB8AC3E}">
        <p14:creationId xmlns:p14="http://schemas.microsoft.com/office/powerpoint/2010/main" val="29802813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6-16</a:t>
            </a:r>
            <a:r>
              <a:rPr lang="zh-CN" altLang="en-US" dirty="0"/>
              <a:t>　如</a:t>
            </a:r>
            <a:r>
              <a:rPr lang="zh-CN" altLang="en-US" dirty="0" smtClean="0"/>
              <a:t>图</a:t>
            </a:r>
            <a:r>
              <a:rPr lang="en-US" altLang="zh-CN" dirty="0" smtClean="0"/>
              <a:t>P6-13</a:t>
            </a:r>
            <a:r>
              <a:rPr lang="zh-CN" altLang="en-US" dirty="0" smtClean="0"/>
              <a:t>所</a:t>
            </a:r>
            <a:r>
              <a:rPr lang="zh-CN" altLang="en-US" dirty="0"/>
              <a:t>示的一乘积检波器，本地载</a:t>
            </a:r>
            <a:r>
              <a:rPr lang="zh-CN" altLang="en-US" dirty="0" smtClean="0"/>
              <a:t>波</a:t>
            </a:r>
            <a:r>
              <a:rPr lang="en-US" altLang="zh-CN" dirty="0" smtClean="0"/>
              <a:t>u</a:t>
            </a:r>
            <a:r>
              <a:rPr lang="en-US" altLang="zh-CN" baseline="-25000" dirty="0" smtClean="0"/>
              <a:t>r</a:t>
            </a:r>
            <a:r>
              <a:rPr lang="zh-CN" altLang="en-US" dirty="0"/>
              <a:t> </a:t>
            </a:r>
            <a:r>
              <a:rPr lang="zh-CN" altLang="en-US" dirty="0" smtClean="0"/>
              <a:t>＝</a:t>
            </a:r>
            <a:r>
              <a:rPr lang="en-US" altLang="zh-CN" dirty="0" smtClean="0"/>
              <a:t>U</a:t>
            </a:r>
            <a:r>
              <a:rPr lang="en-US" altLang="zh-CN" baseline="-25000" dirty="0" smtClean="0"/>
              <a:t>r</a:t>
            </a:r>
            <a:r>
              <a:rPr lang="en-US" altLang="zh-CN" dirty="0" smtClean="0"/>
              <a:t>cos</a:t>
            </a:r>
            <a:r>
              <a:rPr lang="el-GR" altLang="zh-CN" dirty="0" smtClean="0"/>
              <a:t>ω</a:t>
            </a:r>
            <a:r>
              <a:rPr lang="en-US" altLang="zh-CN" baseline="-25000" dirty="0" smtClean="0"/>
              <a:t>c</a:t>
            </a:r>
            <a:r>
              <a:rPr lang="en-US" altLang="zh-CN" dirty="0" smtClean="0"/>
              <a:t>t</a:t>
            </a:r>
            <a:r>
              <a:rPr lang="zh-CN" altLang="en-US" dirty="0" smtClean="0"/>
              <a:t>。</a:t>
            </a:r>
            <a:r>
              <a:rPr lang="zh-CN" altLang="en-US" dirty="0"/>
              <a:t>试求：在下列</a:t>
            </a:r>
            <a:r>
              <a:rPr lang="zh-CN" altLang="en-US" dirty="0" smtClean="0"/>
              <a:t>两种情况下</a:t>
            </a:r>
            <a:r>
              <a:rPr lang="zh-CN" altLang="en-US" dirty="0"/>
              <a:t>输出电压的表达式，并说明完成何种频谱搬移功能，是否有失真。 </a:t>
            </a:r>
            <a:r>
              <a:rPr lang="en-US" altLang="zh-CN" dirty="0" smtClean="0"/>
              <a:t/>
            </a:r>
            <a:br>
              <a:rPr lang="en-US" altLang="zh-CN" dirty="0" smtClean="0"/>
            </a:br>
            <a:r>
              <a:rPr lang="en-US" altLang="zh-CN" dirty="0" smtClean="0"/>
              <a:t>        </a:t>
            </a:r>
            <a:r>
              <a:rPr lang="zh-CN" altLang="en-US" dirty="0" smtClean="0"/>
              <a:t>（ </a:t>
            </a:r>
            <a:r>
              <a:rPr lang="zh-CN" altLang="en-US" dirty="0"/>
              <a:t>１</a:t>
            </a:r>
            <a:r>
              <a:rPr lang="zh-CN" altLang="en-US" dirty="0" smtClean="0"/>
              <a:t>）</a:t>
            </a:r>
            <a:r>
              <a:rPr lang="zh-CN" altLang="en-US" dirty="0"/>
              <a:t/>
            </a:r>
            <a:br>
              <a:rPr lang="zh-CN" altLang="en-US" dirty="0"/>
            </a:br>
            <a:r>
              <a:rPr lang="zh-CN" altLang="en-US" dirty="0" smtClean="0"/>
              <a:t>        （ </a:t>
            </a:r>
            <a:r>
              <a:rPr lang="zh-CN" altLang="en-US" dirty="0"/>
              <a:t>２</a:t>
            </a:r>
            <a:r>
              <a:rPr lang="zh-CN" altLang="en-US" dirty="0" smtClean="0"/>
              <a:t>）</a:t>
            </a:r>
            <a:endParaRPr lang="zh-CN" altLang="en-US" dirty="0"/>
          </a:p>
        </p:txBody>
      </p:sp>
      <p:pic>
        <p:nvPicPr>
          <p:cNvPr id="2" name="图片 1"/>
          <p:cNvPicPr>
            <a:picLocks noChangeAspect="1"/>
          </p:cNvPicPr>
          <p:nvPr/>
        </p:nvPicPr>
        <p:blipFill>
          <a:blip r:embed="rId2"/>
          <a:stretch>
            <a:fillRect/>
          </a:stretch>
        </p:blipFill>
        <p:spPr>
          <a:xfrm>
            <a:off x="2285908" y="2529831"/>
            <a:ext cx="4084430" cy="408442"/>
          </a:xfrm>
          <a:prstGeom prst="rect">
            <a:avLst/>
          </a:prstGeom>
        </p:spPr>
      </p:pic>
      <p:pic>
        <p:nvPicPr>
          <p:cNvPr id="4" name="图片 3"/>
          <p:cNvPicPr>
            <a:picLocks noChangeAspect="1"/>
          </p:cNvPicPr>
          <p:nvPr/>
        </p:nvPicPr>
        <p:blipFill>
          <a:blip r:embed="rId3"/>
          <a:stretch>
            <a:fillRect/>
          </a:stretch>
        </p:blipFill>
        <p:spPr>
          <a:xfrm>
            <a:off x="2285908" y="2938273"/>
            <a:ext cx="3773516" cy="467915"/>
          </a:xfrm>
          <a:prstGeom prst="rect">
            <a:avLst/>
          </a:prstGeom>
        </p:spPr>
      </p:pic>
    </p:spTree>
    <p:extLst>
      <p:ext uri="{BB962C8B-B14F-4D97-AF65-F5344CB8AC3E}">
        <p14:creationId xmlns:p14="http://schemas.microsoft.com/office/powerpoint/2010/main" val="16662179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578" y="2749704"/>
            <a:ext cx="7720844" cy="1710690"/>
          </a:xfrm>
          <a:prstGeom prst="rect">
            <a:avLst/>
          </a:prstGeom>
        </p:spPr>
      </p:pic>
      <p:sp>
        <p:nvSpPr>
          <p:cNvPr id="4" name="矩形 3"/>
          <p:cNvSpPr/>
          <p:nvPr/>
        </p:nvSpPr>
        <p:spPr>
          <a:xfrm>
            <a:off x="3965904" y="5292590"/>
            <a:ext cx="1212191" cy="461665"/>
          </a:xfrm>
          <a:prstGeom prst="rect">
            <a:avLst/>
          </a:prstGeom>
        </p:spPr>
        <p:txBody>
          <a:bodyPr wrap="none">
            <a:spAutoFit/>
          </a:bodyPr>
          <a:lstStyle/>
          <a:p>
            <a:pPr algn="ctr"/>
            <a:r>
              <a:rPr lang="zh-CN" altLang="en-US" sz="2400" dirty="0" smtClean="0"/>
              <a:t>图</a:t>
            </a:r>
            <a:r>
              <a:rPr lang="en-US" altLang="zh-CN" sz="2400" dirty="0" smtClean="0"/>
              <a:t>P6-13</a:t>
            </a:r>
            <a:endParaRPr lang="zh-CN" altLang="en-US" sz="2400" dirty="0"/>
          </a:p>
        </p:txBody>
      </p:sp>
    </p:spTree>
    <p:extLst>
      <p:ext uri="{BB962C8B-B14F-4D97-AF65-F5344CB8AC3E}">
        <p14:creationId xmlns:p14="http://schemas.microsoft.com/office/powerpoint/2010/main" val="3378024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en-US" altLang="zh-CN" dirty="0" smtClean="0"/>
                  <a:t>          6-17</a:t>
                </a:r>
                <a:r>
                  <a:rPr lang="zh-CN" altLang="en-US" dirty="0"/>
                  <a:t>　已知混频器晶体三极管转移特性为 </a:t>
                </a:r>
                <a:r>
                  <a:rPr lang="en-US" altLang="zh-CN" dirty="0" smtClean="0"/>
                  <a:t/>
                </a:r>
                <a:br>
                  <a:rPr lang="en-US" altLang="zh-CN" dirty="0" smtClean="0"/>
                </a:br>
                <a:r>
                  <a:rPr lang="en-US" altLang="zh-CN" dirty="0"/>
                  <a:t> </a:t>
                </a:r>
                <a:r>
                  <a:rPr lang="en-US" altLang="zh-CN" dirty="0" smtClean="0"/>
                  <a:t>                                 i</a:t>
                </a:r>
                <a:r>
                  <a:rPr lang="en-US" altLang="zh-CN" baseline="-25000" dirty="0" smtClean="0"/>
                  <a:t>c</a:t>
                </a:r>
                <a:r>
                  <a:rPr lang="zh-CN" altLang="en-US" dirty="0" smtClean="0"/>
                  <a:t> </a:t>
                </a:r>
                <a:r>
                  <a:rPr lang="zh-CN" altLang="en-US" dirty="0"/>
                  <a:t>＝ </a:t>
                </a:r>
                <a:r>
                  <a:rPr lang="en-US" altLang="zh-CN" dirty="0" smtClean="0"/>
                  <a:t>a</a:t>
                </a:r>
                <a:r>
                  <a:rPr lang="en-US" altLang="zh-CN" baseline="-25000" dirty="0" smtClean="0"/>
                  <a:t>0</a:t>
                </a:r>
                <a:r>
                  <a:rPr lang="zh-CN" altLang="en-US" dirty="0" smtClean="0"/>
                  <a:t>＋ </a:t>
                </a:r>
                <a:r>
                  <a:rPr lang="en-US" altLang="zh-CN" dirty="0" smtClean="0"/>
                  <a:t>a</a:t>
                </a:r>
                <a:r>
                  <a:rPr lang="en-US" altLang="zh-CN" baseline="-25000" dirty="0" smtClean="0"/>
                  <a:t>2</a:t>
                </a:r>
                <a:r>
                  <a:rPr lang="en-US" altLang="zh-CN" dirty="0" smtClean="0"/>
                  <a:t>u</a:t>
                </a:r>
                <a:r>
                  <a:rPr lang="en-US" altLang="zh-CN" baseline="30000" dirty="0" smtClean="0"/>
                  <a:t>2</a:t>
                </a:r>
                <a:r>
                  <a:rPr lang="zh-CN" altLang="en-US" dirty="0" smtClean="0"/>
                  <a:t>＋ </a:t>
                </a:r>
                <a:r>
                  <a:rPr lang="en-US" altLang="zh-CN" dirty="0" smtClean="0"/>
                  <a:t>a</a:t>
                </a:r>
                <a:r>
                  <a:rPr lang="en-US" altLang="zh-CN" baseline="-25000" dirty="0" smtClean="0"/>
                  <a:t>3</a:t>
                </a:r>
                <a:r>
                  <a:rPr lang="en-US" altLang="zh-CN" dirty="0" smtClean="0"/>
                  <a:t>u</a:t>
                </a:r>
                <a:r>
                  <a:rPr lang="en-US" altLang="zh-CN" baseline="30000" dirty="0" smtClean="0"/>
                  <a:t>3</a:t>
                </a:r>
                <a:br>
                  <a:rPr lang="en-US" altLang="zh-CN" baseline="30000" dirty="0" smtClean="0"/>
                </a:br>
                <a:r>
                  <a:rPr lang="zh-CN" altLang="en-US" dirty="0" smtClean="0"/>
                  <a:t>式</a:t>
                </a:r>
                <a:r>
                  <a:rPr lang="zh-CN" altLang="en-US" dirty="0"/>
                  <a:t>中， </a:t>
                </a:r>
                <a:r>
                  <a:rPr lang="en-US" altLang="zh-CN" dirty="0" smtClean="0"/>
                  <a:t>u</a:t>
                </a:r>
                <a:r>
                  <a:rPr lang="zh-CN" altLang="en-US" dirty="0" smtClean="0"/>
                  <a:t> </a:t>
                </a:r>
                <a:r>
                  <a:rPr lang="zh-CN" altLang="en-US" dirty="0"/>
                  <a:t>＝ </a:t>
                </a:r>
                <a:r>
                  <a:rPr lang="en-US" altLang="zh-CN" dirty="0" smtClean="0"/>
                  <a:t>U</a:t>
                </a:r>
                <a:r>
                  <a:rPr lang="en-US" altLang="zh-CN" baseline="-25000" dirty="0" smtClean="0"/>
                  <a:t>s</a:t>
                </a:r>
                <a:r>
                  <a:rPr lang="en-US" altLang="zh-CN" dirty="0" smtClean="0"/>
                  <a:t>cos</a:t>
                </a:r>
                <a:r>
                  <a:rPr lang="el-GR" altLang="zh-CN" dirty="0" smtClean="0"/>
                  <a:t>ω</a:t>
                </a:r>
                <a:r>
                  <a:rPr lang="en-US" altLang="zh-CN" baseline="-25000" dirty="0" smtClean="0"/>
                  <a:t>s</a:t>
                </a:r>
                <a:r>
                  <a:rPr lang="en-US" altLang="zh-CN" dirty="0" smtClean="0"/>
                  <a:t>t</a:t>
                </a:r>
                <a:r>
                  <a:rPr lang="zh-CN" altLang="en-US" dirty="0" smtClean="0"/>
                  <a:t>＋ </a:t>
                </a:r>
                <a:r>
                  <a:rPr lang="en-US" altLang="zh-CN" dirty="0" smtClean="0"/>
                  <a:t>U</a:t>
                </a:r>
                <a:r>
                  <a:rPr lang="en-US" altLang="zh-CN" baseline="-25000" dirty="0" smtClean="0"/>
                  <a:t>L</a:t>
                </a:r>
                <a:r>
                  <a:rPr lang="en-US" altLang="zh-CN" dirty="0" smtClean="0"/>
                  <a:t>cos</a:t>
                </a:r>
                <a:r>
                  <a:rPr lang="el-GR" altLang="zh-CN" dirty="0" smtClean="0"/>
                  <a:t>ω</a:t>
                </a:r>
                <a:r>
                  <a:rPr lang="en-US" altLang="zh-CN" baseline="-25000" dirty="0" smtClean="0"/>
                  <a:t>L</a:t>
                </a:r>
                <a:r>
                  <a:rPr lang="en-US" altLang="zh-CN" dirty="0" smtClean="0"/>
                  <a:t>t </a:t>
                </a:r>
                <a:r>
                  <a:rPr lang="zh-CN" altLang="en-US" dirty="0" smtClean="0"/>
                  <a:t>， </a:t>
                </a:r>
                <a:r>
                  <a:rPr lang="en-US" altLang="zh-CN" dirty="0" smtClean="0"/>
                  <a:t>U</a:t>
                </a:r>
                <a:r>
                  <a:rPr lang="en-US" altLang="zh-CN" baseline="-25000" dirty="0" smtClean="0"/>
                  <a:t>L</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t>U</a:t>
                </a:r>
                <a:r>
                  <a:rPr lang="en-US" altLang="zh-CN" baseline="-25000" dirty="0" smtClean="0"/>
                  <a:t>s</a:t>
                </a:r>
                <a:r>
                  <a:rPr lang="zh-CN" altLang="en-US" dirty="0" smtClean="0"/>
                  <a:t>。</a:t>
                </a:r>
                <a:r>
                  <a:rPr lang="zh-CN" altLang="en-US" dirty="0"/>
                  <a:t>求混频器对于 （ </a:t>
                </a:r>
                <a:r>
                  <a:rPr lang="el-GR" altLang="zh-CN" dirty="0" smtClean="0"/>
                  <a:t>ω</a:t>
                </a:r>
                <a:r>
                  <a:rPr lang="en-US" altLang="zh-CN" baseline="-25000" dirty="0" smtClean="0"/>
                  <a:t>L</a:t>
                </a:r>
                <a:r>
                  <a:rPr lang="zh-CN" altLang="en-US" dirty="0" smtClean="0"/>
                  <a:t>－ </a:t>
                </a:r>
                <a:r>
                  <a:rPr lang="el-GR" altLang="zh-CN" dirty="0" smtClean="0"/>
                  <a:t>ω</a:t>
                </a:r>
                <a:r>
                  <a:rPr lang="en-US" altLang="zh-CN" baseline="-25000" dirty="0" smtClean="0"/>
                  <a:t>s</a:t>
                </a:r>
                <a:r>
                  <a:rPr lang="zh-CN" altLang="en-US" dirty="0" smtClean="0"/>
                  <a:t>）</a:t>
                </a:r>
                <a:r>
                  <a:rPr lang="zh-CN" altLang="en-US" dirty="0"/>
                  <a:t>及 （ </a:t>
                </a:r>
                <a:r>
                  <a:rPr lang="en-US" altLang="zh-CN" dirty="0" smtClean="0"/>
                  <a:t>2</a:t>
                </a:r>
                <a:r>
                  <a:rPr lang="zh-CN" altLang="en-US" dirty="0" smtClean="0"/>
                  <a:t> </a:t>
                </a:r>
                <a:r>
                  <a:rPr lang="el-GR" altLang="zh-CN" dirty="0" smtClean="0"/>
                  <a:t>ω</a:t>
                </a:r>
                <a:r>
                  <a:rPr lang="en-US" altLang="zh-CN" baseline="-25000" dirty="0" smtClean="0"/>
                  <a:t>L</a:t>
                </a:r>
                <a:r>
                  <a:rPr lang="zh-CN" altLang="en-US" dirty="0" smtClean="0"/>
                  <a:t>－ </a:t>
                </a:r>
                <a:r>
                  <a:rPr lang="el-GR" altLang="zh-CN" dirty="0" smtClean="0"/>
                  <a:t>ω</a:t>
                </a:r>
                <a:r>
                  <a:rPr lang="en-US" altLang="zh-CN" baseline="-25000" dirty="0" smtClean="0"/>
                  <a:t>s</a:t>
                </a:r>
                <a:r>
                  <a:rPr lang="zh-CN" altLang="en-US" dirty="0" smtClean="0"/>
                  <a:t>）</a:t>
                </a:r>
                <a:r>
                  <a:rPr lang="zh-CN" altLang="en-US" dirty="0"/>
                  <a:t>的变频跨导。</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02585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6-18</a:t>
            </a:r>
            <a:r>
              <a:rPr lang="zh-CN" altLang="en-US" dirty="0"/>
              <a:t>　设一非线性器件的静态伏安特性如</a:t>
            </a:r>
            <a:r>
              <a:rPr lang="zh-CN" altLang="en-US" dirty="0" smtClean="0"/>
              <a:t>图</a:t>
            </a:r>
            <a:r>
              <a:rPr lang="en-US" altLang="zh-CN" dirty="0" smtClean="0"/>
              <a:t>P6-14</a:t>
            </a:r>
            <a:r>
              <a:rPr lang="zh-CN" altLang="en-US" dirty="0" smtClean="0"/>
              <a:t>所</a:t>
            </a:r>
            <a:r>
              <a:rPr lang="zh-CN" altLang="en-US" dirty="0"/>
              <a:t>示，其中斜率为 </a:t>
            </a:r>
            <a:r>
              <a:rPr lang="en-US" altLang="zh-CN" dirty="0" smtClean="0"/>
              <a:t>a</a:t>
            </a:r>
            <a:r>
              <a:rPr lang="zh-CN" altLang="en-US" dirty="0" smtClean="0"/>
              <a:t> </a:t>
            </a:r>
            <a:r>
              <a:rPr lang="zh-CN" altLang="en-US" dirty="0"/>
              <a:t>，设本振电压 的振幅 </a:t>
            </a:r>
            <a:r>
              <a:rPr lang="en-US" altLang="zh-CN" dirty="0" smtClean="0"/>
              <a:t>U</a:t>
            </a:r>
            <a:r>
              <a:rPr lang="en-US" altLang="zh-CN" baseline="-25000" dirty="0" smtClean="0"/>
              <a:t>L</a:t>
            </a:r>
            <a:r>
              <a:rPr lang="zh-CN" altLang="en-US" dirty="0" smtClean="0"/>
              <a:t>＝ </a:t>
            </a:r>
            <a:r>
              <a:rPr lang="en-US" altLang="zh-CN" dirty="0" smtClean="0"/>
              <a:t>E</a:t>
            </a:r>
            <a:r>
              <a:rPr lang="en-US" altLang="zh-CN" baseline="-25000" dirty="0" smtClean="0"/>
              <a:t>0</a:t>
            </a:r>
            <a:r>
              <a:rPr lang="zh-CN" altLang="en-US" dirty="0" smtClean="0"/>
              <a:t>。</a:t>
            </a:r>
            <a:r>
              <a:rPr lang="zh-CN" altLang="en-US" dirty="0"/>
              <a:t>求当本振电压在下列四种情况下的变频跨导 </a:t>
            </a:r>
            <a:r>
              <a:rPr lang="en-US" altLang="zh-CN" dirty="0" smtClean="0"/>
              <a:t>g</a:t>
            </a:r>
            <a:r>
              <a:rPr lang="en-US" altLang="zh-CN" baseline="-25000" dirty="0" smtClean="0"/>
              <a:t>D</a:t>
            </a:r>
            <a:r>
              <a:rPr lang="zh-CN" altLang="en-US" dirty="0" smtClean="0"/>
              <a:t>：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１）偏压为 </a:t>
            </a:r>
            <a:r>
              <a:rPr lang="en-US" altLang="zh-CN" dirty="0" smtClean="0"/>
              <a:t>E</a:t>
            </a:r>
            <a:r>
              <a:rPr lang="en-US" altLang="zh-CN" baseline="-25000" dirty="0" smtClean="0"/>
              <a:t>0</a:t>
            </a:r>
            <a:r>
              <a:rPr lang="zh-CN" altLang="en-US" dirty="0" smtClean="0"/>
              <a:t>；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２）偏压为 </a:t>
            </a:r>
            <a:r>
              <a:rPr lang="en-US" altLang="zh-CN" dirty="0" smtClean="0"/>
              <a:t>E</a:t>
            </a:r>
            <a:r>
              <a:rPr lang="en-US" altLang="zh-CN" baseline="-25000" dirty="0" smtClean="0"/>
              <a:t>0</a:t>
            </a:r>
            <a:r>
              <a:rPr lang="en-US" altLang="zh-CN" dirty="0" smtClean="0"/>
              <a:t>/2</a:t>
            </a:r>
            <a:r>
              <a:rPr lang="zh-CN" altLang="en-US" dirty="0" smtClean="0"/>
              <a:t>；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３）偏压为零；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４）偏压为－ </a:t>
            </a:r>
            <a:r>
              <a:rPr lang="en-US" altLang="zh-CN" dirty="0" smtClean="0"/>
              <a:t>E</a:t>
            </a:r>
            <a:r>
              <a:rPr lang="en-US" altLang="zh-CN" baseline="-25000" dirty="0" smtClean="0"/>
              <a:t>0</a:t>
            </a:r>
            <a:r>
              <a:rPr lang="en-US" altLang="zh-CN" dirty="0" smtClean="0"/>
              <a:t>/2</a:t>
            </a:r>
            <a:r>
              <a:rPr lang="zh-CN" altLang="en-US" dirty="0" smtClean="0"/>
              <a:t>。</a:t>
            </a:r>
            <a:r>
              <a:rPr lang="zh-CN" altLang="en-US" dirty="0"/>
              <a:t/>
            </a:r>
            <a:br>
              <a:rPr lang="zh-CN" altLang="en-US" dirty="0"/>
            </a:br>
            <a:endParaRPr lang="zh-CN" altLang="en-US" dirty="0"/>
          </a:p>
        </p:txBody>
      </p:sp>
    </p:spTree>
    <p:extLst>
      <p:ext uri="{BB962C8B-B14F-4D97-AF65-F5344CB8AC3E}">
        <p14:creationId xmlns:p14="http://schemas.microsoft.com/office/powerpoint/2010/main" val="25479517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2939" y="1101878"/>
            <a:ext cx="5258122" cy="4372330"/>
          </a:xfrm>
          <a:prstGeom prst="rect">
            <a:avLst/>
          </a:prstGeom>
        </p:spPr>
      </p:pic>
      <p:sp>
        <p:nvSpPr>
          <p:cNvPr id="4" name="矩形 3"/>
          <p:cNvSpPr/>
          <p:nvPr/>
        </p:nvSpPr>
        <p:spPr>
          <a:xfrm>
            <a:off x="3965904" y="5749950"/>
            <a:ext cx="1212191" cy="461665"/>
          </a:xfrm>
          <a:prstGeom prst="rect">
            <a:avLst/>
          </a:prstGeom>
        </p:spPr>
        <p:txBody>
          <a:bodyPr wrap="none">
            <a:spAutoFit/>
          </a:bodyPr>
          <a:lstStyle/>
          <a:p>
            <a:pPr algn="ctr"/>
            <a:r>
              <a:rPr lang="zh-CN" altLang="en-US" sz="2400" dirty="0" smtClean="0"/>
              <a:t>图</a:t>
            </a:r>
            <a:r>
              <a:rPr lang="en-US" altLang="zh-CN" sz="2400" dirty="0" smtClean="0"/>
              <a:t>P6-14</a:t>
            </a:r>
            <a:endParaRPr lang="zh-CN" altLang="en-US" sz="2400" dirty="0"/>
          </a:p>
        </p:txBody>
      </p:sp>
    </p:spTree>
    <p:extLst>
      <p:ext uri="{BB962C8B-B14F-4D97-AF65-F5344CB8AC3E}">
        <p14:creationId xmlns:p14="http://schemas.microsoft.com/office/powerpoint/2010/main" val="167124538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6-19</a:t>
            </a:r>
            <a:r>
              <a:rPr lang="zh-CN" altLang="en-US" dirty="0"/>
              <a:t>　 图 </a:t>
            </a:r>
            <a:r>
              <a:rPr lang="en-US" altLang="zh-CN" dirty="0" smtClean="0"/>
              <a:t>P6-15</a:t>
            </a:r>
            <a:r>
              <a:rPr lang="zh-CN" altLang="en-US" dirty="0" smtClean="0"/>
              <a:t>为</a:t>
            </a:r>
            <a:r>
              <a:rPr lang="zh-CN" altLang="en-US" dirty="0"/>
              <a:t>场效应管混频器。已知场效应管静态转移特性</a:t>
            </a:r>
            <a:r>
              <a:rPr lang="zh-CN" altLang="en-US" dirty="0" smtClean="0"/>
              <a:t>为</a:t>
            </a:r>
            <a:r>
              <a:rPr lang="en-US" altLang="zh-CN" dirty="0" smtClean="0"/>
              <a:t>i</a:t>
            </a:r>
            <a:r>
              <a:rPr lang="en-US" altLang="zh-CN" baseline="-25000" dirty="0" smtClean="0"/>
              <a:t>d</a:t>
            </a:r>
            <a:r>
              <a:rPr lang="zh-CN" altLang="en-US" dirty="0" smtClean="0"/>
              <a:t>＝</a:t>
            </a:r>
            <a:r>
              <a:rPr lang="en-US" altLang="zh-CN" dirty="0" smtClean="0"/>
              <a:t>I</a:t>
            </a:r>
            <a:r>
              <a:rPr lang="en-US" altLang="zh-CN" baseline="-25000" dirty="0" smtClean="0"/>
              <a:t>DSS</a:t>
            </a:r>
            <a:r>
              <a:rPr lang="en-US" altLang="zh-CN" dirty="0" smtClean="0"/>
              <a:t>(1</a:t>
            </a:r>
            <a:r>
              <a:rPr lang="zh-CN" altLang="en-US" dirty="0" smtClean="0"/>
              <a:t>－</a:t>
            </a:r>
            <a:r>
              <a:rPr lang="en-US" altLang="zh-CN" dirty="0" smtClean="0"/>
              <a:t>u</a:t>
            </a:r>
            <a:r>
              <a:rPr lang="en-US" altLang="zh-CN" baseline="-25000" dirty="0" smtClean="0"/>
              <a:t>gs</a:t>
            </a:r>
            <a:r>
              <a:rPr lang="en-US" altLang="zh-CN" dirty="0" smtClean="0"/>
              <a:t>/V</a:t>
            </a:r>
            <a:r>
              <a:rPr lang="en-US" altLang="zh-CN" baseline="-25000" dirty="0" smtClean="0"/>
              <a:t>P</a:t>
            </a:r>
            <a:r>
              <a:rPr lang="en-US" altLang="zh-CN" dirty="0" smtClean="0"/>
              <a:t>)</a:t>
            </a:r>
            <a:r>
              <a:rPr lang="en-US" altLang="zh-CN" baseline="30000" dirty="0" smtClean="0"/>
              <a:t>2</a:t>
            </a:r>
            <a:r>
              <a:rPr lang="zh-CN" altLang="en-US" dirty="0" smtClean="0"/>
              <a:t>，</a:t>
            </a:r>
            <a:r>
              <a:rPr lang="zh-CN" altLang="en-US" dirty="0"/>
              <a:t>式中， </a:t>
            </a:r>
            <a:r>
              <a:rPr lang="en-US" altLang="zh-CN" dirty="0"/>
              <a:t>I</a:t>
            </a:r>
            <a:r>
              <a:rPr lang="en-US" altLang="zh-CN" baseline="-25000" dirty="0"/>
              <a:t>DSS</a:t>
            </a:r>
            <a:r>
              <a:rPr lang="zh-CN" altLang="en-US" dirty="0" smtClean="0"/>
              <a:t>＝</a:t>
            </a:r>
            <a:r>
              <a:rPr lang="en-US" altLang="zh-CN" dirty="0" smtClean="0"/>
              <a:t>3mA</a:t>
            </a:r>
            <a:r>
              <a:rPr lang="zh-CN" altLang="en-US" dirty="0" smtClean="0"/>
              <a:t>， </a:t>
            </a:r>
            <a:r>
              <a:rPr lang="en-US" altLang="zh-CN" dirty="0"/>
              <a:t>V</a:t>
            </a:r>
            <a:r>
              <a:rPr lang="en-US" altLang="zh-CN" baseline="-25000" dirty="0"/>
              <a:t>P</a:t>
            </a:r>
            <a:r>
              <a:rPr lang="zh-CN" altLang="en-US" dirty="0" smtClean="0"/>
              <a:t> </a:t>
            </a:r>
            <a:r>
              <a:rPr lang="zh-CN" altLang="en-US" dirty="0"/>
              <a:t>＝</a:t>
            </a:r>
            <a:r>
              <a:rPr lang="zh-CN" altLang="en-US" dirty="0" smtClean="0"/>
              <a:t>－</a:t>
            </a:r>
            <a:r>
              <a:rPr lang="en-US" altLang="zh-CN" dirty="0" smtClean="0"/>
              <a:t>3V</a:t>
            </a:r>
            <a:r>
              <a:rPr lang="zh-CN" altLang="en-US" dirty="0" smtClean="0"/>
              <a:t>。</a:t>
            </a:r>
            <a:r>
              <a:rPr lang="zh-CN" altLang="en-US" dirty="0"/>
              <a:t>输出回路谐振</a:t>
            </a:r>
            <a:r>
              <a:rPr lang="zh-CN" altLang="en-US" dirty="0" smtClean="0"/>
              <a:t>于</a:t>
            </a:r>
            <a:r>
              <a:rPr lang="en-US" altLang="zh-CN" dirty="0" smtClean="0"/>
              <a:t>465kHz</a:t>
            </a:r>
            <a:r>
              <a:rPr lang="zh-CN" altLang="en-US" dirty="0" smtClean="0"/>
              <a:t>，</a:t>
            </a:r>
            <a:r>
              <a:rPr lang="zh-CN" altLang="en-US" dirty="0"/>
              <a:t>回路空载品质 因数 </a:t>
            </a:r>
            <a:r>
              <a:rPr lang="en-US" altLang="zh-CN" dirty="0" smtClean="0"/>
              <a:t>Q</a:t>
            </a:r>
            <a:r>
              <a:rPr lang="en-US" altLang="zh-CN" baseline="-25000" dirty="0" smtClean="0"/>
              <a:t>0</a:t>
            </a:r>
            <a:r>
              <a:rPr lang="zh-CN" altLang="en-US" baseline="-25000" dirty="0" smtClean="0"/>
              <a:t> </a:t>
            </a:r>
            <a:r>
              <a:rPr lang="zh-CN" altLang="en-US" dirty="0" smtClean="0"/>
              <a:t>＝</a:t>
            </a:r>
            <a:r>
              <a:rPr lang="en-US" altLang="zh-CN" dirty="0" smtClean="0"/>
              <a:t>100</a:t>
            </a:r>
            <a:r>
              <a:rPr lang="zh-CN" altLang="en-US" dirty="0" smtClean="0"/>
              <a:t>， </a:t>
            </a:r>
            <a:r>
              <a:rPr lang="en-US" altLang="zh-CN" dirty="0" smtClean="0"/>
              <a:t>R</a:t>
            </a:r>
            <a:r>
              <a:rPr lang="en-US" altLang="zh-CN" baseline="-25000" dirty="0" smtClean="0"/>
              <a:t>L</a:t>
            </a:r>
            <a:r>
              <a:rPr lang="zh-CN" altLang="en-US" dirty="0" smtClean="0"/>
              <a:t>＝</a:t>
            </a:r>
            <a:r>
              <a:rPr lang="en-US" altLang="zh-CN" dirty="0" smtClean="0"/>
              <a:t>1k</a:t>
            </a:r>
            <a:r>
              <a:rPr lang="el-GR" altLang="zh-CN" dirty="0" smtClean="0"/>
              <a:t>Ω</a:t>
            </a:r>
            <a:r>
              <a:rPr lang="zh-CN" altLang="el-GR" dirty="0"/>
              <a:t>，</a:t>
            </a:r>
            <a:r>
              <a:rPr lang="zh-CN" altLang="en-US" dirty="0"/>
              <a:t>回路电</a:t>
            </a:r>
            <a:r>
              <a:rPr lang="zh-CN" altLang="en-US" dirty="0" smtClean="0"/>
              <a:t>容</a:t>
            </a:r>
            <a:r>
              <a:rPr lang="en-US" altLang="zh-CN" dirty="0" smtClean="0"/>
              <a:t>C</a:t>
            </a:r>
            <a:r>
              <a:rPr lang="zh-CN" altLang="en-US" dirty="0" smtClean="0"/>
              <a:t>＝</a:t>
            </a:r>
            <a:r>
              <a:rPr lang="en-US" altLang="zh-CN" dirty="0" smtClean="0"/>
              <a:t>600pF</a:t>
            </a:r>
            <a:r>
              <a:rPr lang="zh-CN" altLang="en-US" dirty="0" smtClean="0"/>
              <a:t>，</a:t>
            </a:r>
            <a:r>
              <a:rPr lang="zh-CN" altLang="en-US" dirty="0"/>
              <a:t>接入系数 </a:t>
            </a:r>
            <a:r>
              <a:rPr lang="en-US" altLang="zh-CN" dirty="0" smtClean="0"/>
              <a:t>n</a:t>
            </a:r>
            <a:r>
              <a:rPr lang="zh-CN" altLang="en-US" dirty="0" smtClean="0"/>
              <a:t> ＝</a:t>
            </a:r>
            <a:r>
              <a:rPr lang="en-US" altLang="zh-CN" dirty="0" smtClean="0"/>
              <a:t>1/7</a:t>
            </a:r>
            <a:r>
              <a:rPr lang="zh-CN" altLang="en-US" dirty="0" smtClean="0"/>
              <a:t>，</a:t>
            </a:r>
            <a:r>
              <a:rPr lang="zh-CN" altLang="en-US" dirty="0"/>
              <a:t>电容 </a:t>
            </a:r>
            <a:r>
              <a:rPr lang="en-US" altLang="zh-CN" dirty="0" smtClean="0"/>
              <a:t>C</a:t>
            </a:r>
            <a:r>
              <a:rPr lang="en-US" altLang="zh-CN" baseline="-25000" dirty="0" smtClean="0"/>
              <a:t>1</a:t>
            </a:r>
            <a:r>
              <a:rPr lang="zh-CN" altLang="en-US" dirty="0" smtClean="0"/>
              <a:t>、 </a:t>
            </a:r>
            <a:r>
              <a:rPr lang="en-US" altLang="zh-CN" dirty="0" smtClean="0"/>
              <a:t>C</a:t>
            </a:r>
            <a:r>
              <a:rPr lang="en-US" altLang="zh-CN" baseline="-25000" dirty="0" smtClean="0"/>
              <a:t>2</a:t>
            </a:r>
            <a:r>
              <a:rPr lang="zh-CN" altLang="en-US" dirty="0" smtClean="0"/>
              <a:t>、</a:t>
            </a:r>
            <a:r>
              <a:rPr lang="en-US" altLang="zh-CN" dirty="0" smtClean="0"/>
              <a:t>C</a:t>
            </a:r>
            <a:r>
              <a:rPr lang="en-US" altLang="zh-CN" baseline="-25000" dirty="0" smtClean="0"/>
              <a:t>3</a:t>
            </a:r>
            <a:r>
              <a:rPr lang="zh-CN" altLang="en-US" dirty="0" smtClean="0"/>
              <a:t>对</a:t>
            </a:r>
            <a:r>
              <a:rPr lang="zh-CN" altLang="en-US" dirty="0"/>
              <a:t>高 频均可视为短路。现调整本振电压和自给偏置电阻 </a:t>
            </a:r>
            <a:r>
              <a:rPr lang="en-US" altLang="zh-CN" dirty="0" smtClean="0"/>
              <a:t>R</a:t>
            </a:r>
            <a:r>
              <a:rPr lang="en-US" altLang="zh-CN" baseline="-25000" dirty="0" smtClean="0"/>
              <a:t>s</a:t>
            </a:r>
            <a:r>
              <a:rPr lang="zh-CN" altLang="en-US" dirty="0" smtClean="0"/>
              <a:t>，</a:t>
            </a:r>
            <a:r>
              <a:rPr lang="zh-CN" altLang="en-US" dirty="0"/>
              <a:t>保证场效应管工作在平方律特性</a:t>
            </a:r>
            <a:r>
              <a:rPr lang="zh-CN" altLang="en-US" dirty="0" smtClean="0"/>
              <a:t>区内</a:t>
            </a:r>
            <a:r>
              <a:rPr lang="zh-CN" altLang="en-US" dirty="0"/>
              <a:t>，试求：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１）为获得最大变频跨导所需的 </a:t>
            </a:r>
            <a:r>
              <a:rPr lang="en-US" altLang="zh-CN" dirty="0" smtClean="0"/>
              <a:t>U</a:t>
            </a:r>
            <a:r>
              <a:rPr lang="en-US" altLang="zh-CN" baseline="-25000" dirty="0" smtClean="0"/>
              <a:t>L</a:t>
            </a:r>
            <a:r>
              <a:rPr lang="zh-CN" altLang="en-US" dirty="0" smtClean="0"/>
              <a:t>；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２）最大变频跨导 </a:t>
            </a:r>
            <a:r>
              <a:rPr lang="en-US" altLang="zh-CN" dirty="0" smtClean="0"/>
              <a:t>g</a:t>
            </a:r>
            <a:r>
              <a:rPr lang="en-US" altLang="zh-CN" baseline="-25000" dirty="0" smtClean="0"/>
              <a:t>c</a:t>
            </a:r>
            <a:r>
              <a:rPr lang="zh-CN" altLang="en-US" dirty="0" smtClean="0"/>
              <a:t>和</a:t>
            </a:r>
            <a:r>
              <a:rPr lang="zh-CN" altLang="en-US" dirty="0"/>
              <a:t>相应的混频电压增益。</a:t>
            </a:r>
            <a:br>
              <a:rPr lang="zh-CN" altLang="en-US" dirty="0"/>
            </a:br>
            <a:endParaRPr lang="zh-CN" altLang="en-US" dirty="0"/>
          </a:p>
        </p:txBody>
      </p:sp>
    </p:spTree>
    <p:extLst>
      <p:ext uri="{BB962C8B-B14F-4D97-AF65-F5344CB8AC3E}">
        <p14:creationId xmlns:p14="http://schemas.microsoft.com/office/powerpoint/2010/main" val="4216742320"/>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086612"/>
            <a:ext cx="7856111" cy="4168140"/>
          </a:xfrm>
          <a:prstGeom prst="rect">
            <a:avLst/>
          </a:prstGeom>
        </p:spPr>
      </p:pic>
      <p:sp>
        <p:nvSpPr>
          <p:cNvPr id="4" name="矩形 3"/>
          <p:cNvSpPr/>
          <p:nvPr/>
        </p:nvSpPr>
        <p:spPr>
          <a:xfrm>
            <a:off x="3950609" y="5749950"/>
            <a:ext cx="1212191" cy="461665"/>
          </a:xfrm>
          <a:prstGeom prst="rect">
            <a:avLst/>
          </a:prstGeom>
        </p:spPr>
        <p:txBody>
          <a:bodyPr wrap="none">
            <a:spAutoFit/>
          </a:bodyPr>
          <a:lstStyle/>
          <a:p>
            <a:pPr algn="ctr"/>
            <a:r>
              <a:rPr lang="zh-CN" altLang="en-US" sz="2400" dirty="0" smtClean="0"/>
              <a:t>图</a:t>
            </a:r>
            <a:r>
              <a:rPr lang="en-US" altLang="zh-CN" sz="2400" dirty="0" smtClean="0"/>
              <a:t>P6-15</a:t>
            </a:r>
            <a:endParaRPr lang="zh-CN" altLang="en-US" sz="2400" dirty="0"/>
          </a:p>
        </p:txBody>
      </p:sp>
    </p:spTree>
    <p:extLst>
      <p:ext uri="{BB962C8B-B14F-4D97-AF65-F5344CB8AC3E}">
        <p14:creationId xmlns:p14="http://schemas.microsoft.com/office/powerpoint/2010/main" val="325071841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en-US" altLang="zh-CN" dirty="0" smtClean="0"/>
                  <a:t>         6-20</a:t>
                </a:r>
                <a:r>
                  <a:rPr lang="zh-CN" altLang="en-US" dirty="0"/>
                  <a:t>　在</a:t>
                </a:r>
                <a:r>
                  <a:rPr lang="zh-CN" altLang="en-US" dirty="0" smtClean="0"/>
                  <a:t>图</a:t>
                </a:r>
                <a:r>
                  <a:rPr lang="en-US" altLang="zh-CN" dirty="0" smtClean="0"/>
                  <a:t>P6-16</a:t>
                </a:r>
                <a:r>
                  <a:rPr lang="zh-CN" altLang="en-US" dirty="0" smtClean="0"/>
                  <a:t>所</a:t>
                </a:r>
                <a:r>
                  <a:rPr lang="zh-CN" altLang="en-US" dirty="0"/>
                  <a:t>示的晶体三极管混频器原理电路中，本振电</a:t>
                </a:r>
                <a:r>
                  <a:rPr lang="zh-CN" altLang="en-US" dirty="0" smtClean="0"/>
                  <a:t>压</a:t>
                </a:r>
                <a:r>
                  <a:rPr lang="en-US" altLang="zh-CN" dirty="0" smtClean="0"/>
                  <a:t>u</a:t>
                </a:r>
                <a:r>
                  <a:rPr lang="en-US" altLang="zh-CN" baseline="-25000" dirty="0" smtClean="0"/>
                  <a:t>L</a:t>
                </a:r>
                <a:r>
                  <a:rPr lang="zh-CN" altLang="en-US" dirty="0" smtClean="0"/>
                  <a:t>＝</a:t>
                </a:r>
                <a:r>
                  <a:rPr lang="en-US" altLang="zh-CN" dirty="0" smtClean="0"/>
                  <a:t>U</a:t>
                </a:r>
                <a:r>
                  <a:rPr lang="en-US" altLang="zh-CN" baseline="-25000" dirty="0" smtClean="0"/>
                  <a:t>L</a:t>
                </a:r>
                <a:r>
                  <a:rPr lang="en-US" altLang="zh-CN" dirty="0" smtClean="0"/>
                  <a:t>cos</a:t>
                </a:r>
                <a:r>
                  <a:rPr lang="el-GR" altLang="zh-CN" dirty="0" smtClean="0"/>
                  <a:t>ω</a:t>
                </a:r>
                <a:r>
                  <a:rPr lang="en-US" altLang="zh-CN" baseline="-25000" dirty="0" smtClean="0"/>
                  <a:t>L</a:t>
                </a:r>
                <a:r>
                  <a:rPr lang="en-US" altLang="zh-CN" dirty="0" smtClean="0"/>
                  <a:t>t</a:t>
                </a:r>
                <a:r>
                  <a:rPr lang="zh-CN" altLang="en-US" dirty="0"/>
                  <a:t> ，在满足线性时不变条件下，试分别求出下列两种情况下的变频跨</a:t>
                </a:r>
                <a:r>
                  <a:rPr lang="zh-CN" altLang="en-US" dirty="0" smtClean="0"/>
                  <a:t>导</a:t>
                </a:r>
                <a:r>
                  <a:rPr lang="en-US" altLang="zh-CN" dirty="0" smtClean="0"/>
                  <a:t>g</a:t>
                </a:r>
                <a:r>
                  <a:rPr lang="en-US" altLang="zh-CN" baseline="-25000" dirty="0" smtClean="0"/>
                  <a:t>c</a:t>
                </a:r>
                <a:r>
                  <a:rPr lang="zh-CN" altLang="en-US" dirty="0" smtClean="0"/>
                  <a:t>：</a:t>
                </a:r>
                <a:r>
                  <a:rPr lang="zh-CN" altLang="en-US" dirty="0"/>
                  <a:t/>
                </a:r>
                <a:br>
                  <a:rPr lang="zh-CN" altLang="en-US" dirty="0"/>
                </a:br>
                <a:r>
                  <a:rPr lang="zh-CN" altLang="en-US" dirty="0" smtClean="0"/>
                  <a:t>      （ </a:t>
                </a:r>
                <a:r>
                  <a:rPr lang="zh-CN" altLang="en-US" dirty="0"/>
                  <a:t>１）晶体三极管的转移特性为： </a:t>
                </a:r>
                <a:r>
                  <a:rPr lang="en-US" altLang="zh-CN" dirty="0" smtClean="0"/>
                  <a:t>i</a:t>
                </a:r>
                <a:r>
                  <a:rPr lang="en-US" altLang="zh-CN" baseline="-25000" dirty="0" smtClean="0"/>
                  <a:t>c</a:t>
                </a:r>
                <a:r>
                  <a:rPr lang="zh-CN" altLang="en-US" dirty="0" smtClean="0"/>
                  <a:t>＝</a:t>
                </a:r>
                <a:r>
                  <a:rPr lang="en-US" altLang="zh-CN" i="1" dirty="0"/>
                  <a:t>f</a:t>
                </a:r>
                <a:r>
                  <a:rPr lang="en-US" altLang="zh-CN" dirty="0"/>
                  <a:t>(u</a:t>
                </a:r>
                <a:r>
                  <a:rPr lang="en-US" altLang="zh-CN" baseline="-25000" dirty="0"/>
                  <a:t>be</a:t>
                </a:r>
                <a:r>
                  <a:rPr lang="en-US" altLang="zh-CN" dirty="0"/>
                  <a:t>)</a:t>
                </a:r>
                <a:r>
                  <a:rPr lang="zh-CN" altLang="en-US" dirty="0"/>
                  <a:t>＝ </a:t>
                </a:r>
                <a:r>
                  <a:rPr lang="en-US" altLang="zh-CN" dirty="0"/>
                  <a:t>a</a:t>
                </a:r>
                <a:r>
                  <a:rPr lang="en-US" altLang="zh-CN" baseline="-25000" dirty="0"/>
                  <a:t>0</a:t>
                </a:r>
                <a:r>
                  <a:rPr lang="zh-CN" altLang="en-US" dirty="0"/>
                  <a:t> ＋ </a:t>
                </a:r>
                <a:r>
                  <a:rPr lang="en-US" altLang="zh-CN" dirty="0"/>
                  <a:t>a</a:t>
                </a:r>
                <a:r>
                  <a:rPr lang="en-US" altLang="zh-CN" baseline="-25000" dirty="0"/>
                  <a:t>1</a:t>
                </a:r>
                <a:r>
                  <a:rPr lang="en-US" altLang="zh-CN" dirty="0"/>
                  <a:t>u</a:t>
                </a:r>
                <a:r>
                  <a:rPr lang="en-US" altLang="zh-CN" baseline="-25000" dirty="0"/>
                  <a:t>be</a:t>
                </a:r>
                <a:r>
                  <a:rPr lang="zh-CN" altLang="en-US" dirty="0"/>
                  <a:t>＋ </a:t>
                </a:r>
                <a:r>
                  <a:rPr lang="en-US" altLang="zh-CN" dirty="0"/>
                  <a:t>a</a:t>
                </a:r>
                <a:r>
                  <a:rPr lang="en-US" altLang="zh-CN" baseline="-25000" dirty="0"/>
                  <a:t>2</a:t>
                </a:r>
                <a14:m>
                  <m:oMath xmlns:m="http://schemas.openxmlformats.org/officeDocument/2006/math">
                    <m:sSubSup>
                      <m:sSubSupPr>
                        <m:ctrlPr>
                          <a:rPr lang="en-US" altLang="zh-CN" i="1">
                            <a:latin typeface="Cambria Math"/>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𝑏𝑒</m:t>
                        </m:r>
                      </m:sub>
                      <m:sup>
                        <m:r>
                          <a:rPr lang="en-US" altLang="zh-CN" i="1">
                            <a:latin typeface="Cambria Math" panose="02040503050406030204" pitchFamily="18" charset="0"/>
                          </a:rPr>
                          <m:t>2</m:t>
                        </m:r>
                      </m:sup>
                    </m:sSubSup>
                  </m:oMath>
                </a14:m>
                <a:r>
                  <a:rPr lang="zh-CN" altLang="en-US" dirty="0"/>
                  <a:t>＋ </a:t>
                </a:r>
                <a:r>
                  <a:rPr lang="en-US" altLang="zh-CN" dirty="0"/>
                  <a:t>a</a:t>
                </a:r>
                <a:r>
                  <a:rPr lang="en-US" altLang="zh-CN" baseline="-25000" dirty="0"/>
                  <a:t>3</a:t>
                </a:r>
                <a14:m>
                  <m:oMath xmlns:m="http://schemas.openxmlformats.org/officeDocument/2006/math">
                    <m:sSubSup>
                      <m:sSubSupPr>
                        <m:ctrlPr>
                          <a:rPr lang="en-US" altLang="zh-CN" i="1">
                            <a:latin typeface="Cambria Math"/>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𝑏𝑒</m:t>
                        </m:r>
                      </m:sub>
                      <m:sup>
                        <m:r>
                          <a:rPr lang="en-US" altLang="zh-CN" i="1">
                            <a:latin typeface="Cambria Math" panose="02040503050406030204" pitchFamily="18" charset="0"/>
                          </a:rPr>
                          <m:t>3</m:t>
                        </m:r>
                      </m:sup>
                    </m:sSubSup>
                  </m:oMath>
                </a14:m>
                <a:r>
                  <a:rPr lang="zh-CN" altLang="en-US" dirty="0"/>
                  <a:t>＋ </a:t>
                </a:r>
                <a:r>
                  <a:rPr lang="en-US" altLang="zh-CN" dirty="0"/>
                  <a:t>a</a:t>
                </a:r>
                <a:r>
                  <a:rPr lang="en-US" altLang="zh-CN" baseline="-25000" dirty="0"/>
                  <a:t>4</a:t>
                </a:r>
                <a14:m>
                  <m:oMath xmlns:m="http://schemas.openxmlformats.org/officeDocument/2006/math">
                    <m:sSubSup>
                      <m:sSubSupPr>
                        <m:ctrlPr>
                          <a:rPr lang="en-US" altLang="zh-CN" i="1">
                            <a:latin typeface="Cambria Math"/>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𝑏𝑒</m:t>
                        </m:r>
                      </m:sub>
                      <m:sup>
                        <m:r>
                          <a:rPr lang="en-US" altLang="zh-CN" i="1">
                            <a:latin typeface="Cambria Math" panose="02040503050406030204" pitchFamily="18" charset="0"/>
                          </a:rPr>
                          <m:t>4</m:t>
                        </m:r>
                      </m:sup>
                    </m:sSubSup>
                  </m:oMath>
                </a14:m>
                <a:r>
                  <a:rPr lang="zh-CN" altLang="en-US" dirty="0"/>
                  <a:t>；</a:t>
                </a:r>
                <a:br>
                  <a:rPr lang="zh-CN" altLang="en-US" dirty="0"/>
                </a:br>
                <a:r>
                  <a:rPr lang="zh-CN" altLang="en-US" dirty="0" smtClean="0"/>
                  <a:t>      （ </a:t>
                </a:r>
                <a:r>
                  <a:rPr lang="zh-CN" altLang="en-US" dirty="0"/>
                  <a:t>２）晶体三极管的转移特性为 </a:t>
                </a:r>
                <a:r>
                  <a:rPr lang="en-US" altLang="zh-CN" dirty="0" smtClean="0"/>
                  <a:t>i</a:t>
                </a:r>
                <a:r>
                  <a:rPr lang="en-US" altLang="zh-CN" baseline="-25000" dirty="0" smtClean="0"/>
                  <a:t>c</a:t>
                </a:r>
                <a:r>
                  <a:rPr lang="zh-CN" altLang="en-US" dirty="0" smtClean="0"/>
                  <a:t>＝</a:t>
                </a:r>
                <a:r>
                  <a:rPr lang="en-US" altLang="zh-CN" i="1" dirty="0"/>
                  <a:t>f</a:t>
                </a:r>
                <a:r>
                  <a:rPr lang="en-US" altLang="zh-CN" dirty="0"/>
                  <a:t>(u</a:t>
                </a:r>
                <a:r>
                  <a:rPr lang="en-US" altLang="zh-CN" baseline="-25000" dirty="0"/>
                  <a:t>be</a:t>
                </a:r>
                <a:r>
                  <a:rPr lang="en-US" altLang="zh-CN" dirty="0"/>
                  <a:t>)</a:t>
                </a:r>
                <a:r>
                  <a:rPr lang="zh-CN" altLang="en-US" dirty="0"/>
                  <a:t>＝ </a:t>
                </a:r>
                <a:r>
                  <a:rPr lang="el-GR" altLang="zh-CN" dirty="0"/>
                  <a:t>α</a:t>
                </a:r>
                <a:r>
                  <a:rPr lang="en-US" altLang="zh-CN" dirty="0"/>
                  <a:t>I</a:t>
                </a:r>
                <a:r>
                  <a:rPr lang="en-US" altLang="zh-CN" baseline="-25000" dirty="0"/>
                  <a:t>s</a:t>
                </a:r>
                <a14:m>
                  <m:oMath xmlns:m="http://schemas.openxmlformats.org/officeDocument/2006/math">
                    <m:sSup>
                      <m:sSupPr>
                        <m:ctrlPr>
                          <a:rPr lang="en-US" altLang="zh-CN" i="1">
                            <a:latin typeface="Cambria Math"/>
                          </a:rPr>
                        </m:ctrlPr>
                      </m:sSupPr>
                      <m:e>
                        <m:r>
                          <a:rPr lang="en-US" altLang="zh-CN" i="1">
                            <a:latin typeface="Cambria Math" panose="02040503050406030204" pitchFamily="18" charset="0"/>
                          </a:rPr>
                          <m:t>𝑒</m:t>
                        </m:r>
                      </m:e>
                      <m:sup>
                        <m:f>
                          <m:fPr>
                            <m:ctrlPr>
                              <a:rPr lang="en-US" altLang="zh-CN" i="1">
                                <a:latin typeface="Cambria Math"/>
                              </a:rPr>
                            </m:ctrlPr>
                          </m:fPr>
                          <m:num>
                            <m:r>
                              <a:rPr lang="en-US" altLang="zh-CN" i="1">
                                <a:latin typeface="Cambria Math" panose="02040503050406030204" pitchFamily="18" charset="0"/>
                              </a:rPr>
                              <m:t>𝑢</m:t>
                            </m:r>
                            <m:r>
                              <a:rPr lang="en-US" altLang="zh-CN" i="1" baseline="-25000">
                                <a:latin typeface="Cambria Math" panose="02040503050406030204" pitchFamily="18" charset="0"/>
                              </a:rPr>
                              <m:t>𝑏𝑒</m:t>
                            </m:r>
                          </m:num>
                          <m:den>
                            <m:r>
                              <a:rPr lang="en-US" altLang="zh-CN" i="1">
                                <a:latin typeface="Cambria Math" panose="02040503050406030204" pitchFamily="18" charset="0"/>
                              </a:rPr>
                              <m:t>𝑈</m:t>
                            </m:r>
                            <m:r>
                              <a:rPr lang="en-US" altLang="zh-CN" i="1" baseline="-25000">
                                <a:latin typeface="Cambria Math" panose="02040503050406030204" pitchFamily="18" charset="0"/>
                              </a:rPr>
                              <m:t>𝑇</m:t>
                            </m:r>
                          </m:den>
                        </m:f>
                      </m:sup>
                    </m:sSup>
                  </m:oMath>
                </a14:m>
                <a:r>
                  <a:rPr lang="zh-CN" altLang="en-US" dirty="0"/>
                  <a:t>。</a:t>
                </a:r>
                <a:br>
                  <a:rPr lang="zh-CN" altLang="en-US" dirty="0"/>
                </a:br>
                <a:r>
                  <a:rPr lang="zh-CN" altLang="en-US" dirty="0"/>
                  <a:t/>
                </a:r>
                <a:br>
                  <a:rPr lang="zh-CN" altLang="en-US" dirty="0"/>
                </a:br>
                <a:r>
                  <a:rPr lang="zh-CN" altLang="en-US" dirty="0"/>
                  <a:t/>
                </a:r>
                <a:br>
                  <a:rPr lang="zh-CN" altLang="en-US"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7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966797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8062" y="1346454"/>
            <a:ext cx="6727875" cy="3798570"/>
          </a:xfrm>
          <a:prstGeom prst="rect">
            <a:avLst/>
          </a:prstGeom>
        </p:spPr>
      </p:pic>
      <p:sp>
        <p:nvSpPr>
          <p:cNvPr id="4" name="矩形 3"/>
          <p:cNvSpPr/>
          <p:nvPr/>
        </p:nvSpPr>
        <p:spPr>
          <a:xfrm>
            <a:off x="3965903" y="5633966"/>
            <a:ext cx="1212191" cy="461665"/>
          </a:xfrm>
          <a:prstGeom prst="rect">
            <a:avLst/>
          </a:prstGeom>
        </p:spPr>
        <p:txBody>
          <a:bodyPr wrap="none">
            <a:spAutoFit/>
          </a:bodyPr>
          <a:lstStyle/>
          <a:p>
            <a:pPr algn="ctr"/>
            <a:r>
              <a:rPr lang="zh-CN" altLang="en-US" sz="2400" dirty="0" smtClean="0"/>
              <a:t>图</a:t>
            </a:r>
            <a:r>
              <a:rPr lang="en-US" altLang="zh-CN" sz="2400" dirty="0" smtClean="0"/>
              <a:t>P6-16</a:t>
            </a:r>
            <a:endParaRPr lang="zh-CN" altLang="en-US" sz="2400" dirty="0"/>
          </a:p>
        </p:txBody>
      </p:sp>
    </p:spTree>
    <p:extLst>
      <p:ext uri="{BB962C8B-B14F-4D97-AF65-F5344CB8AC3E}">
        <p14:creationId xmlns:p14="http://schemas.microsoft.com/office/powerpoint/2010/main" val="59083603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6-21</a:t>
            </a:r>
            <a:r>
              <a:rPr lang="zh-CN" altLang="en-US" dirty="0"/>
              <a:t>　一双差分对模拟乘法器如</a:t>
            </a:r>
            <a:r>
              <a:rPr lang="zh-CN" altLang="en-US" dirty="0" smtClean="0"/>
              <a:t>图</a:t>
            </a:r>
            <a:r>
              <a:rPr lang="en-US" altLang="zh-CN" dirty="0" smtClean="0"/>
              <a:t>P6-17</a:t>
            </a:r>
            <a:r>
              <a:rPr lang="zh-CN" altLang="en-US" dirty="0" smtClean="0"/>
              <a:t>，</a:t>
            </a:r>
            <a:r>
              <a:rPr lang="zh-CN" altLang="en-US" dirty="0"/>
              <a:t>其单端输出电流</a:t>
            </a:r>
            <a:r>
              <a:rPr lang="zh-CN" altLang="en-US" dirty="0" smtClean="0"/>
              <a:t>为</a:t>
            </a:r>
            <a:r>
              <a:rPr lang="en-US" altLang="zh-CN" dirty="0" smtClean="0"/>
              <a:t/>
            </a:r>
            <a:br>
              <a:rPr lang="en-US" altLang="zh-CN" dirty="0" smtClean="0"/>
            </a:br>
            <a:r>
              <a:rPr lang="en-US" altLang="zh-CN" dirty="0"/>
              <a:t/>
            </a:r>
            <a:br>
              <a:rPr lang="en-US" altLang="zh-CN" dirty="0"/>
            </a:br>
            <a:r>
              <a:rPr lang="zh-CN" altLang="en-US" dirty="0"/>
              <a:t/>
            </a:r>
            <a:br>
              <a:rPr lang="zh-CN" altLang="en-US" dirty="0"/>
            </a:br>
            <a:r>
              <a:rPr lang="zh-CN" altLang="en-US" dirty="0" smtClean="0"/>
              <a:t>        试</a:t>
            </a:r>
            <a:r>
              <a:rPr lang="zh-CN" altLang="en-US" dirty="0"/>
              <a:t>分析为实现下列功能（要求不失真）各输入端口应加什么信号电压？输出端电流包含 哪些频率分量？对输出滤波器的要求是什么？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１）双边带调制；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２）振幅已调波解调；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３）混频。</a:t>
            </a:r>
          </a:p>
        </p:txBody>
      </p:sp>
      <p:pic>
        <p:nvPicPr>
          <p:cNvPr id="2" name="图片 1"/>
          <p:cNvPicPr>
            <a:picLocks noChangeAspect="1"/>
          </p:cNvPicPr>
          <p:nvPr/>
        </p:nvPicPr>
        <p:blipFill>
          <a:blip r:embed="rId2"/>
          <a:stretch>
            <a:fillRect/>
          </a:stretch>
        </p:blipFill>
        <p:spPr>
          <a:xfrm>
            <a:off x="1004972" y="2039852"/>
            <a:ext cx="7353511" cy="825268"/>
          </a:xfrm>
          <a:prstGeom prst="rect">
            <a:avLst/>
          </a:prstGeom>
        </p:spPr>
      </p:pic>
    </p:spTree>
    <p:extLst>
      <p:ext uri="{BB962C8B-B14F-4D97-AF65-F5344CB8AC3E}">
        <p14:creationId xmlns:p14="http://schemas.microsoft.com/office/powerpoint/2010/main" val="36114633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 解</a:t>
            </a:r>
            <a:r>
              <a:rPr lang="zh-CN" altLang="en-US" dirty="0" smtClean="0"/>
              <a:t>　图</a:t>
            </a:r>
            <a:r>
              <a:rPr lang="en-US" altLang="zh-CN" dirty="0" smtClean="0"/>
              <a:t>6-8</a:t>
            </a:r>
            <a:r>
              <a:rPr lang="zh-CN" altLang="en-US" dirty="0" smtClean="0"/>
              <a:t>为 </a:t>
            </a:r>
            <a:r>
              <a:rPr lang="en-US" altLang="zh-CN" dirty="0" smtClean="0"/>
              <a:t>AM</a:t>
            </a:r>
            <a:r>
              <a:rPr lang="zh-CN" altLang="en-US" dirty="0" smtClean="0"/>
              <a:t>波在</a:t>
            </a:r>
            <a:r>
              <a:rPr lang="en-US" altLang="zh-CN" dirty="0" smtClean="0"/>
              <a:t>m</a:t>
            </a:r>
            <a:r>
              <a:rPr lang="zh-CN" altLang="en-US" dirty="0" smtClean="0"/>
              <a:t>＝</a:t>
            </a:r>
            <a:r>
              <a:rPr lang="en-US" altLang="zh-CN" dirty="0" smtClean="0"/>
              <a:t>0.5</a:t>
            </a:r>
            <a:r>
              <a:rPr lang="zh-CN" altLang="en-US" dirty="0" smtClean="0"/>
              <a:t>和</a:t>
            </a:r>
            <a:r>
              <a:rPr lang="en-US" altLang="zh-CN" dirty="0" smtClean="0"/>
              <a:t>m</a:t>
            </a:r>
            <a:r>
              <a:rPr lang="zh-CN" altLang="en-US" dirty="0" smtClean="0"/>
              <a:t>＝</a:t>
            </a:r>
            <a:r>
              <a:rPr lang="en-US" altLang="zh-CN" dirty="0" smtClean="0"/>
              <a:t>1</a:t>
            </a:r>
            <a:r>
              <a:rPr lang="zh-CN" altLang="en-US" dirty="0" smtClean="0"/>
              <a:t>的波形和 </a:t>
            </a:r>
            <a:r>
              <a:rPr lang="en-US" altLang="zh-CN" dirty="0" smtClean="0"/>
              <a:t>DSB</a:t>
            </a:r>
            <a:r>
              <a:rPr lang="zh-CN" altLang="en-US" dirty="0" smtClean="0"/>
              <a:t>信号的波形。</a:t>
            </a:r>
            <a:br>
              <a:rPr lang="zh-CN" altLang="en-US" dirty="0" smtClean="0"/>
            </a:b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9498" y="1827302"/>
            <a:ext cx="5254089" cy="3922648"/>
          </a:xfrm>
          <a:prstGeom prst="rect">
            <a:avLst/>
          </a:prstGeom>
        </p:spPr>
      </p:pic>
      <p:sp>
        <p:nvSpPr>
          <p:cNvPr id="4" name="矩形 3"/>
          <p:cNvSpPr/>
          <p:nvPr/>
        </p:nvSpPr>
        <p:spPr>
          <a:xfrm>
            <a:off x="3005705" y="5980782"/>
            <a:ext cx="3132589" cy="461665"/>
          </a:xfrm>
          <a:prstGeom prst="rect">
            <a:avLst/>
          </a:prstGeom>
        </p:spPr>
        <p:txBody>
          <a:bodyPr wrap="none">
            <a:spAutoFit/>
          </a:bodyPr>
          <a:lstStyle/>
          <a:p>
            <a:pPr algn="ctr"/>
            <a:r>
              <a:rPr lang="zh-CN" altLang="en-US" sz="2400" dirty="0" smtClean="0"/>
              <a:t>图</a:t>
            </a:r>
            <a:r>
              <a:rPr lang="en-US" altLang="zh-CN" sz="2400" dirty="0" smtClean="0"/>
              <a:t>6-8</a:t>
            </a:r>
            <a:r>
              <a:rPr lang="zh-CN" altLang="en-US" sz="2400" dirty="0" smtClean="0"/>
              <a:t>　例题</a:t>
            </a:r>
            <a:r>
              <a:rPr lang="en-US" altLang="zh-CN" sz="2400" dirty="0" smtClean="0"/>
              <a:t>6.1</a:t>
            </a:r>
            <a:r>
              <a:rPr lang="zh-CN" altLang="en-US" sz="2400" dirty="0" smtClean="0"/>
              <a:t>波形图</a:t>
            </a:r>
            <a:endParaRPr lang="zh-CN" altLang="en-US" sz="2400" dirty="0"/>
          </a:p>
        </p:txBody>
      </p:sp>
    </p:spTree>
    <p:extLst>
      <p:ext uri="{BB962C8B-B14F-4D97-AF65-F5344CB8AC3E}">
        <p14:creationId xmlns:p14="http://schemas.microsoft.com/office/powerpoint/2010/main" val="22819184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8650" y="998484"/>
            <a:ext cx="7886700" cy="5548620"/>
          </a:xfrm>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0426" y="998484"/>
            <a:ext cx="6283148" cy="4841484"/>
          </a:xfrm>
          <a:prstGeom prst="rect">
            <a:avLst/>
          </a:prstGeom>
        </p:spPr>
      </p:pic>
      <p:sp>
        <p:nvSpPr>
          <p:cNvPr id="4" name="矩形 3"/>
          <p:cNvSpPr/>
          <p:nvPr/>
        </p:nvSpPr>
        <p:spPr>
          <a:xfrm>
            <a:off x="3965904" y="6085439"/>
            <a:ext cx="1212191" cy="461665"/>
          </a:xfrm>
          <a:prstGeom prst="rect">
            <a:avLst/>
          </a:prstGeom>
        </p:spPr>
        <p:txBody>
          <a:bodyPr wrap="none">
            <a:spAutoFit/>
          </a:bodyPr>
          <a:lstStyle/>
          <a:p>
            <a:pPr algn="ctr"/>
            <a:r>
              <a:rPr lang="zh-CN" altLang="en-US" sz="2400" dirty="0" smtClean="0"/>
              <a:t>图</a:t>
            </a:r>
            <a:r>
              <a:rPr lang="en-US" altLang="zh-CN" sz="2400" dirty="0" smtClean="0"/>
              <a:t>P6-17</a:t>
            </a:r>
            <a:endParaRPr lang="zh-CN" altLang="en-US" sz="2400" dirty="0"/>
          </a:p>
        </p:txBody>
      </p:sp>
    </p:spTree>
    <p:extLst>
      <p:ext uri="{BB962C8B-B14F-4D97-AF65-F5344CB8AC3E}">
        <p14:creationId xmlns:p14="http://schemas.microsoft.com/office/powerpoint/2010/main" val="78445085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　</a:t>
            </a:r>
            <a:r>
              <a:rPr lang="zh-CN" altLang="en-US" dirty="0" smtClean="0"/>
              <a:t>     </a:t>
            </a:r>
            <a:r>
              <a:rPr lang="en-US" altLang="zh-CN" dirty="0" smtClean="0"/>
              <a:t>6-22</a:t>
            </a:r>
            <a:r>
              <a:rPr lang="zh-CN" altLang="en-US" dirty="0"/>
              <a:t>　图 </a:t>
            </a:r>
            <a:r>
              <a:rPr lang="en-US" altLang="zh-CN" dirty="0" smtClean="0"/>
              <a:t>P6-18</a:t>
            </a:r>
            <a:r>
              <a:rPr lang="zh-CN" altLang="en-US" dirty="0" smtClean="0"/>
              <a:t>所</a:t>
            </a:r>
            <a:r>
              <a:rPr lang="zh-CN" altLang="en-US" dirty="0"/>
              <a:t>示为二极管平衡电路，用此电路能否完成振幅调制（ </a:t>
            </a:r>
            <a:r>
              <a:rPr lang="en-US" altLang="zh-CN" dirty="0" smtClean="0"/>
              <a:t>AM</a:t>
            </a:r>
            <a:r>
              <a:rPr lang="zh-CN" altLang="en-US" dirty="0" smtClean="0"/>
              <a:t>、</a:t>
            </a:r>
            <a:r>
              <a:rPr lang="en-US" altLang="zh-CN" dirty="0" smtClean="0"/>
              <a:t>DSB</a:t>
            </a:r>
            <a:r>
              <a:rPr lang="zh-CN" altLang="en-US" dirty="0" smtClean="0"/>
              <a:t>、 </a:t>
            </a:r>
            <a:r>
              <a:rPr lang="en-US" altLang="zh-CN" dirty="0" smtClean="0"/>
              <a:t>SSB</a:t>
            </a:r>
            <a:r>
              <a:rPr lang="zh-CN" altLang="en-US" dirty="0" smtClean="0"/>
              <a:t>）</a:t>
            </a:r>
            <a:r>
              <a:rPr lang="zh-CN" altLang="en-US" dirty="0"/>
              <a:t>、振幅解调、倍频、混频功能？若能，写出 </a:t>
            </a:r>
            <a:r>
              <a:rPr lang="en-US" altLang="zh-CN" dirty="0" smtClean="0"/>
              <a:t>u</a:t>
            </a:r>
            <a:r>
              <a:rPr lang="en-US" altLang="zh-CN" baseline="-25000" dirty="0" smtClean="0"/>
              <a:t>1</a:t>
            </a:r>
            <a:r>
              <a:rPr lang="zh-CN" altLang="en-US" dirty="0" smtClean="0"/>
              <a:t>、 </a:t>
            </a:r>
            <a:r>
              <a:rPr lang="en-US" altLang="zh-CN" dirty="0" smtClean="0"/>
              <a:t>u</a:t>
            </a:r>
            <a:r>
              <a:rPr lang="en-US" altLang="zh-CN" baseline="-25000" dirty="0" smtClean="0"/>
              <a:t>2</a:t>
            </a:r>
            <a:r>
              <a:rPr lang="zh-CN" altLang="en-US" dirty="0" smtClean="0"/>
              <a:t>应</a:t>
            </a:r>
            <a:r>
              <a:rPr lang="zh-CN" altLang="en-US" dirty="0"/>
              <a:t>加什么信号，输出滤波器应为什</a:t>
            </a:r>
            <a:r>
              <a:rPr lang="zh-CN" altLang="en-US" dirty="0" smtClean="0"/>
              <a:t>么类</a:t>
            </a:r>
            <a:r>
              <a:rPr lang="zh-CN" altLang="en-US" dirty="0"/>
              <a:t>型的滤波器，中心频率 </a:t>
            </a:r>
            <a:r>
              <a:rPr lang="en-US" altLang="zh-CN" i="1" dirty="0" smtClean="0"/>
              <a:t>f</a:t>
            </a:r>
            <a:r>
              <a:rPr lang="en-US" altLang="zh-CN" baseline="-25000" dirty="0" smtClean="0"/>
              <a:t>0</a:t>
            </a:r>
            <a:r>
              <a:rPr lang="zh-CN" altLang="en-US" dirty="0" smtClean="0"/>
              <a:t>、</a:t>
            </a:r>
            <a:r>
              <a:rPr lang="zh-CN" altLang="en-US" dirty="0"/>
              <a:t>带宽 </a:t>
            </a:r>
            <a:r>
              <a:rPr lang="en-US" altLang="zh-CN" dirty="0" smtClean="0"/>
              <a:t>B</a:t>
            </a:r>
            <a:r>
              <a:rPr lang="zh-CN" altLang="en-US" dirty="0" smtClean="0"/>
              <a:t> </a:t>
            </a:r>
            <a:r>
              <a:rPr lang="zh-CN" altLang="en-US" dirty="0"/>
              <a:t>如何计算</a:t>
            </a:r>
            <a:r>
              <a:rPr lang="zh-CN" altLang="en-US" dirty="0" smtClean="0"/>
              <a:t>？</a:t>
            </a:r>
            <a:endParaRPr lang="zh-CN" altLang="en-US" dirty="0"/>
          </a:p>
        </p:txBody>
      </p:sp>
    </p:spTree>
    <p:extLst>
      <p:ext uri="{BB962C8B-B14F-4D97-AF65-F5344CB8AC3E}">
        <p14:creationId xmlns:p14="http://schemas.microsoft.com/office/powerpoint/2010/main" val="1540599726"/>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120" y="1765554"/>
            <a:ext cx="7689759" cy="3294126"/>
          </a:xfrm>
          <a:prstGeom prst="rect">
            <a:avLst/>
          </a:prstGeom>
        </p:spPr>
      </p:pic>
      <p:sp>
        <p:nvSpPr>
          <p:cNvPr id="4" name="矩形 3"/>
          <p:cNvSpPr/>
          <p:nvPr/>
        </p:nvSpPr>
        <p:spPr>
          <a:xfrm>
            <a:off x="3965903" y="5595917"/>
            <a:ext cx="1212191" cy="461665"/>
          </a:xfrm>
          <a:prstGeom prst="rect">
            <a:avLst/>
          </a:prstGeom>
        </p:spPr>
        <p:txBody>
          <a:bodyPr wrap="none">
            <a:spAutoFit/>
          </a:bodyPr>
          <a:lstStyle/>
          <a:p>
            <a:pPr algn="ctr"/>
            <a:r>
              <a:rPr lang="zh-CN" altLang="en-US" sz="2400" dirty="0" smtClean="0"/>
              <a:t>图</a:t>
            </a:r>
            <a:r>
              <a:rPr lang="en-US" altLang="zh-CN" sz="2400" dirty="0" smtClean="0"/>
              <a:t>P6-18</a:t>
            </a:r>
            <a:endParaRPr lang="zh-CN" altLang="en-US" sz="2400" dirty="0"/>
          </a:p>
        </p:txBody>
      </p:sp>
    </p:spTree>
    <p:extLst>
      <p:ext uri="{BB962C8B-B14F-4D97-AF65-F5344CB8AC3E}">
        <p14:creationId xmlns:p14="http://schemas.microsoft.com/office/powerpoint/2010/main" val="4012486195"/>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6-23</a:t>
            </a:r>
            <a:r>
              <a:rPr lang="zh-CN" altLang="en-US" dirty="0"/>
              <a:t>　超外差接收机中</a:t>
            </a:r>
            <a:r>
              <a:rPr lang="zh-CN" altLang="en-US" dirty="0" smtClean="0"/>
              <a:t>频</a:t>
            </a:r>
            <a:r>
              <a:rPr lang="en-US" altLang="zh-CN" i="1" dirty="0"/>
              <a:t>f</a:t>
            </a:r>
            <a:r>
              <a:rPr lang="en-US" altLang="zh-CN" baseline="-25000" dirty="0"/>
              <a:t>I</a:t>
            </a:r>
            <a:r>
              <a:rPr lang="zh-CN" altLang="en-US" dirty="0"/>
              <a:t>＝</a:t>
            </a:r>
            <a:r>
              <a:rPr lang="en-US" altLang="zh-CN" dirty="0"/>
              <a:t>500kHz</a:t>
            </a:r>
            <a:r>
              <a:rPr lang="zh-CN" altLang="en-US" dirty="0"/>
              <a:t>，本振频</a:t>
            </a:r>
            <a:r>
              <a:rPr lang="zh-CN" altLang="en-US" dirty="0" smtClean="0"/>
              <a:t>率</a:t>
            </a:r>
            <a:r>
              <a:rPr lang="en-US" altLang="zh-CN" i="1" dirty="0"/>
              <a:t>f</a:t>
            </a:r>
            <a:r>
              <a:rPr lang="en-US" altLang="zh-CN" baseline="-25000" dirty="0"/>
              <a:t>L</a:t>
            </a:r>
            <a:r>
              <a:rPr lang="zh-CN" altLang="en-US" dirty="0"/>
              <a:t>＜ </a:t>
            </a:r>
            <a:r>
              <a:rPr lang="en-US" altLang="zh-CN" i="1" dirty="0"/>
              <a:t>f</a:t>
            </a:r>
            <a:r>
              <a:rPr lang="en-US" altLang="zh-CN" baseline="-25000" dirty="0"/>
              <a:t>s</a:t>
            </a:r>
            <a:r>
              <a:rPr lang="zh-CN" altLang="en-US" dirty="0"/>
              <a:t>，在收</a:t>
            </a:r>
            <a:r>
              <a:rPr lang="zh-CN" altLang="en-US" dirty="0" smtClean="0"/>
              <a:t>听</a:t>
            </a:r>
            <a:r>
              <a:rPr lang="en-US" altLang="zh-CN" i="1" dirty="0"/>
              <a:t>f</a:t>
            </a:r>
            <a:r>
              <a:rPr lang="en-US" altLang="zh-CN" baseline="-25000" dirty="0"/>
              <a:t>s</a:t>
            </a:r>
            <a:r>
              <a:rPr lang="zh-CN" altLang="en-US" dirty="0"/>
              <a:t> ＝</a:t>
            </a:r>
            <a:r>
              <a:rPr lang="en-US" altLang="zh-CN" dirty="0"/>
              <a:t>1.501MHz</a:t>
            </a:r>
            <a:r>
              <a:rPr lang="zh-CN" altLang="en-US" dirty="0"/>
              <a:t>的信号时，听到哨叫声，其原因是什么？试进行具体分析（设此时无其他外来干扰）。</a:t>
            </a:r>
            <a:br>
              <a:rPr lang="zh-CN" altLang="en-US" dirty="0"/>
            </a:br>
            <a:r>
              <a:rPr lang="zh-CN" altLang="en-US" dirty="0" smtClean="0"/>
              <a:t>         </a:t>
            </a:r>
            <a:r>
              <a:rPr lang="en-US" altLang="zh-CN" dirty="0" smtClean="0"/>
              <a:t>6-24</a:t>
            </a:r>
            <a:r>
              <a:rPr lang="zh-CN" altLang="en-US" dirty="0"/>
              <a:t>　试分析与解释下列现象：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１）在某地，收音机接收</a:t>
            </a:r>
            <a:r>
              <a:rPr lang="zh-CN" altLang="en-US" dirty="0" smtClean="0"/>
              <a:t>到</a:t>
            </a:r>
            <a:r>
              <a:rPr lang="en-US" altLang="zh-CN" dirty="0" smtClean="0"/>
              <a:t>1090kHz</a:t>
            </a:r>
            <a:r>
              <a:rPr lang="zh-CN" altLang="en-US" dirty="0" smtClean="0"/>
              <a:t>信</a:t>
            </a:r>
            <a:r>
              <a:rPr lang="zh-CN" altLang="en-US" dirty="0"/>
              <a:t>号时，可以收</a:t>
            </a:r>
            <a:r>
              <a:rPr lang="zh-CN" altLang="en-US" dirty="0" smtClean="0"/>
              <a:t>到</a:t>
            </a:r>
            <a:r>
              <a:rPr lang="en-US" altLang="zh-CN" dirty="0" smtClean="0"/>
              <a:t>1323kHz</a:t>
            </a:r>
            <a:r>
              <a:rPr lang="zh-CN" altLang="en-US" dirty="0" smtClean="0"/>
              <a:t>的</a:t>
            </a:r>
            <a:r>
              <a:rPr lang="zh-CN" altLang="en-US" dirty="0"/>
              <a:t>信号；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２）收音机接</a:t>
            </a:r>
            <a:r>
              <a:rPr lang="zh-CN" altLang="en-US" dirty="0" smtClean="0"/>
              <a:t>收</a:t>
            </a:r>
            <a:r>
              <a:rPr lang="en-US" altLang="zh-CN" dirty="0" smtClean="0"/>
              <a:t>1080kHz</a:t>
            </a:r>
            <a:r>
              <a:rPr lang="zh-CN" altLang="en-US" dirty="0" smtClean="0"/>
              <a:t>信</a:t>
            </a:r>
            <a:r>
              <a:rPr lang="zh-CN" altLang="en-US" dirty="0"/>
              <a:t>号时，可以听</a:t>
            </a:r>
            <a:r>
              <a:rPr lang="zh-CN" altLang="en-US" dirty="0" smtClean="0"/>
              <a:t>到</a:t>
            </a:r>
            <a:r>
              <a:rPr lang="en-US" altLang="zh-CN" dirty="0" smtClean="0"/>
              <a:t>540kHz</a:t>
            </a:r>
            <a:r>
              <a:rPr lang="zh-CN" altLang="en-US" dirty="0" smtClean="0"/>
              <a:t>信</a:t>
            </a:r>
            <a:r>
              <a:rPr lang="zh-CN" altLang="en-US" dirty="0"/>
              <a:t>号； </a:t>
            </a:r>
            <a:r>
              <a:rPr lang="en-US" altLang="zh-CN" dirty="0" smtClean="0"/>
              <a:t/>
            </a:r>
            <a:br>
              <a:rPr lang="en-US" altLang="zh-CN" dirty="0" smtClean="0"/>
            </a:br>
            <a:r>
              <a:rPr lang="en-US" altLang="zh-CN" dirty="0"/>
              <a:t> </a:t>
            </a:r>
            <a:r>
              <a:rPr lang="en-US" altLang="zh-CN" dirty="0" smtClean="0"/>
              <a:t>     </a:t>
            </a:r>
            <a:r>
              <a:rPr lang="zh-CN" altLang="en-US" dirty="0" smtClean="0"/>
              <a:t>（ </a:t>
            </a:r>
            <a:r>
              <a:rPr lang="zh-CN" altLang="en-US" dirty="0"/>
              <a:t>３）收音机接</a:t>
            </a:r>
            <a:r>
              <a:rPr lang="zh-CN" altLang="en-US" dirty="0" smtClean="0"/>
              <a:t>收</a:t>
            </a:r>
            <a:r>
              <a:rPr lang="en-US" altLang="zh-CN" dirty="0" smtClean="0"/>
              <a:t>930kHz</a:t>
            </a:r>
            <a:r>
              <a:rPr lang="zh-CN" altLang="en-US" dirty="0" smtClean="0"/>
              <a:t>信</a:t>
            </a:r>
            <a:r>
              <a:rPr lang="zh-CN" altLang="en-US" dirty="0"/>
              <a:t>号时，可同时收</a:t>
            </a:r>
            <a:r>
              <a:rPr lang="zh-CN" altLang="en-US" dirty="0" smtClean="0"/>
              <a:t>到</a:t>
            </a:r>
            <a:r>
              <a:rPr lang="en-US" altLang="zh-CN" dirty="0" smtClean="0"/>
              <a:t>690kHz</a:t>
            </a:r>
            <a:r>
              <a:rPr lang="zh-CN" altLang="en-US" dirty="0" smtClean="0"/>
              <a:t>和</a:t>
            </a:r>
            <a:r>
              <a:rPr lang="en-US" altLang="zh-CN" dirty="0" smtClean="0"/>
              <a:t>810kHz</a:t>
            </a:r>
            <a:r>
              <a:rPr lang="zh-CN" altLang="en-US" dirty="0" smtClean="0"/>
              <a:t>信</a:t>
            </a:r>
            <a:r>
              <a:rPr lang="zh-CN" altLang="en-US" dirty="0"/>
              <a:t>号，但不能单</a:t>
            </a:r>
            <a:r>
              <a:rPr lang="zh-CN" altLang="en-US" dirty="0" smtClean="0"/>
              <a:t>独收</a:t>
            </a:r>
            <a:r>
              <a:rPr lang="zh-CN" altLang="en-US" dirty="0"/>
              <a:t>到其中的一个台（例如另一电台停播）。 </a:t>
            </a:r>
          </a:p>
        </p:txBody>
      </p:sp>
    </p:spTree>
    <p:extLst>
      <p:ext uri="{BB962C8B-B14F-4D97-AF65-F5344CB8AC3E}">
        <p14:creationId xmlns:p14="http://schemas.microsoft.com/office/powerpoint/2010/main" val="15330581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6-25</a:t>
            </a:r>
            <a:r>
              <a:rPr lang="zh-CN" altLang="en-US" dirty="0"/>
              <a:t>　某超外差接收机工作频段</a:t>
            </a:r>
            <a:r>
              <a:rPr lang="zh-CN" altLang="en-US" dirty="0" smtClean="0"/>
              <a:t>为</a:t>
            </a:r>
            <a:r>
              <a:rPr lang="en-US" altLang="zh-CN" dirty="0" smtClean="0"/>
              <a:t>0.55~25MHz</a:t>
            </a:r>
            <a:r>
              <a:rPr lang="zh-CN" altLang="en-US" dirty="0" smtClean="0"/>
              <a:t>，</a:t>
            </a:r>
            <a:r>
              <a:rPr lang="zh-CN" altLang="en-US" dirty="0"/>
              <a:t>中频</a:t>
            </a:r>
            <a:br>
              <a:rPr lang="zh-CN" altLang="en-US" dirty="0"/>
            </a:br>
            <a:r>
              <a:rPr lang="en-US" altLang="zh-CN" i="1" dirty="0" smtClean="0"/>
              <a:t>f</a:t>
            </a:r>
            <a:r>
              <a:rPr lang="en-US" altLang="zh-CN" baseline="-25000" dirty="0" smtClean="0"/>
              <a:t>I</a:t>
            </a:r>
            <a:r>
              <a:rPr lang="zh-CN" altLang="en-US" dirty="0" smtClean="0"/>
              <a:t>＝</a:t>
            </a:r>
            <a:r>
              <a:rPr lang="en-US" altLang="zh-CN" dirty="0" smtClean="0"/>
              <a:t>455kHz</a:t>
            </a:r>
            <a:r>
              <a:rPr lang="zh-CN" altLang="en-US" dirty="0" smtClean="0"/>
              <a:t>，</a:t>
            </a:r>
            <a:r>
              <a:rPr lang="zh-CN" altLang="en-US" dirty="0"/>
              <a:t>本</a:t>
            </a:r>
            <a:r>
              <a:rPr lang="zh-CN" altLang="en-US" dirty="0" smtClean="0"/>
              <a:t>振</a:t>
            </a:r>
            <a:r>
              <a:rPr lang="en-US" altLang="zh-CN" i="1" dirty="0" smtClean="0"/>
              <a:t>f</a:t>
            </a:r>
            <a:r>
              <a:rPr lang="en-US" altLang="zh-CN" baseline="-25000" dirty="0" smtClean="0"/>
              <a:t>L</a:t>
            </a:r>
            <a:r>
              <a:rPr lang="zh-CN" altLang="en-US" dirty="0" smtClean="0"/>
              <a:t>＞</a:t>
            </a:r>
            <a:r>
              <a:rPr lang="en-US" altLang="zh-CN" i="1" dirty="0" smtClean="0"/>
              <a:t>f</a:t>
            </a:r>
            <a:r>
              <a:rPr lang="en-US" altLang="zh-CN" baseline="-25000" dirty="0" smtClean="0"/>
              <a:t>s</a:t>
            </a:r>
            <a:r>
              <a:rPr lang="zh-CN" altLang="en-US" dirty="0" smtClean="0"/>
              <a:t>。</a:t>
            </a:r>
            <a:r>
              <a:rPr lang="zh-CN" altLang="en-US" dirty="0"/>
              <a:t>试问波段内哪些频率上可能出现较大的组合干扰（ </a:t>
            </a:r>
            <a:r>
              <a:rPr lang="en-US" altLang="zh-CN" dirty="0" smtClean="0"/>
              <a:t>6</a:t>
            </a:r>
            <a:r>
              <a:rPr lang="zh-CN" altLang="en-US" dirty="0" smtClean="0"/>
              <a:t>阶</a:t>
            </a:r>
            <a:r>
              <a:rPr lang="zh-CN" altLang="en-US" dirty="0"/>
              <a:t>以下）。 </a:t>
            </a:r>
            <a:r>
              <a:rPr lang="en-US" altLang="zh-CN" dirty="0" smtClean="0"/>
              <a:t/>
            </a:r>
            <a:br>
              <a:rPr lang="en-US" altLang="zh-CN" dirty="0" smtClean="0"/>
            </a:br>
            <a:r>
              <a:rPr lang="en-US" altLang="zh-CN" dirty="0"/>
              <a:t> </a:t>
            </a:r>
            <a:r>
              <a:rPr lang="en-US" altLang="zh-CN" dirty="0" smtClean="0"/>
              <a:t>         6-26</a:t>
            </a:r>
            <a:r>
              <a:rPr lang="zh-CN" altLang="en-US" dirty="0"/>
              <a:t>　某发射机发出某一频率的信号。现打开接收机在全波段寻找（设无任何其他信 号），发现在接收机度盘的三个频率（ </a:t>
            </a:r>
            <a:r>
              <a:rPr lang="en-US" altLang="zh-CN" dirty="0" smtClean="0"/>
              <a:t>6.5MHz</a:t>
            </a:r>
            <a:r>
              <a:rPr lang="zh-CN" altLang="en-US" dirty="0" smtClean="0"/>
              <a:t>、</a:t>
            </a:r>
            <a:r>
              <a:rPr lang="en-US" altLang="zh-CN" dirty="0" smtClean="0"/>
              <a:t>7.25MHz</a:t>
            </a:r>
            <a:r>
              <a:rPr lang="zh-CN" altLang="en-US" dirty="0" smtClean="0"/>
              <a:t>、</a:t>
            </a:r>
            <a:r>
              <a:rPr lang="en-US" altLang="zh-CN" dirty="0" smtClean="0"/>
              <a:t>7.5MHz</a:t>
            </a:r>
            <a:r>
              <a:rPr lang="zh-CN" altLang="en-US" dirty="0" smtClean="0"/>
              <a:t>）</a:t>
            </a:r>
            <a:r>
              <a:rPr lang="zh-CN" altLang="en-US" dirty="0"/>
              <a:t>上均能听到对方</a:t>
            </a:r>
            <a:r>
              <a:rPr lang="zh-CN" altLang="en-US" dirty="0" smtClean="0"/>
              <a:t>的信</a:t>
            </a:r>
            <a:r>
              <a:rPr lang="zh-CN" altLang="en-US" dirty="0"/>
              <a:t>号，其中</a:t>
            </a:r>
            <a:r>
              <a:rPr lang="zh-CN" altLang="en-US" dirty="0" smtClean="0"/>
              <a:t>以</a:t>
            </a:r>
            <a:r>
              <a:rPr lang="en-US" altLang="zh-CN" dirty="0" smtClean="0"/>
              <a:t>7.5MHz</a:t>
            </a:r>
            <a:r>
              <a:rPr lang="zh-CN" altLang="en-US" dirty="0" smtClean="0"/>
              <a:t>的</a:t>
            </a:r>
            <a:r>
              <a:rPr lang="zh-CN" altLang="en-US" dirty="0"/>
              <a:t>信号最强。问接收机是如何收到的？设接收机 </a:t>
            </a:r>
            <a:r>
              <a:rPr lang="en-US" altLang="zh-CN" i="1" dirty="0"/>
              <a:t>f</a:t>
            </a:r>
            <a:r>
              <a:rPr lang="en-US" altLang="zh-CN" baseline="-25000" dirty="0"/>
              <a:t>I</a:t>
            </a:r>
            <a:r>
              <a:rPr lang="zh-CN" altLang="en-US" dirty="0" smtClean="0"/>
              <a:t> ＝</a:t>
            </a:r>
            <a:r>
              <a:rPr lang="en-US" altLang="zh-CN" dirty="0" smtClean="0"/>
              <a:t>0.5MHz</a:t>
            </a:r>
            <a:r>
              <a:rPr lang="zh-CN" altLang="en-US" dirty="0" smtClean="0"/>
              <a:t>， </a:t>
            </a:r>
            <a:r>
              <a:rPr lang="en-US" altLang="zh-CN" i="1" dirty="0" smtClean="0"/>
              <a:t>f</a:t>
            </a:r>
            <a:r>
              <a:rPr lang="en-US" altLang="zh-CN" baseline="-25000" dirty="0"/>
              <a:t>L</a:t>
            </a:r>
            <a:r>
              <a:rPr lang="zh-CN" altLang="en-US" dirty="0" smtClean="0"/>
              <a:t>＞ </a:t>
            </a:r>
            <a:r>
              <a:rPr lang="en-US" altLang="zh-CN" i="1" dirty="0" smtClean="0"/>
              <a:t>f</a:t>
            </a:r>
            <a:r>
              <a:rPr lang="en-US" altLang="zh-CN" baseline="-25000" dirty="0"/>
              <a:t>s</a:t>
            </a:r>
            <a:r>
              <a:rPr lang="zh-CN" altLang="en-US" dirty="0" smtClean="0"/>
              <a:t>。</a:t>
            </a:r>
            <a:endParaRPr lang="zh-CN" altLang="en-US" dirty="0"/>
          </a:p>
        </p:txBody>
      </p:sp>
    </p:spTree>
    <p:extLst>
      <p:ext uri="{BB962C8B-B14F-4D97-AF65-F5344CB8AC3E}">
        <p14:creationId xmlns:p14="http://schemas.microsoft.com/office/powerpoint/2010/main" val="279756738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8650" y="998484"/>
            <a:ext cx="7886700" cy="2670839"/>
          </a:xfrm>
        </p:spPr>
        <p:txBody>
          <a:bodyPr/>
          <a:lstStyle/>
          <a:p>
            <a:r>
              <a:rPr lang="en-US" altLang="zh-CN" dirty="0" smtClean="0"/>
              <a:t>        6-27</a:t>
            </a:r>
            <a:r>
              <a:rPr lang="zh-CN" altLang="en-US" dirty="0"/>
              <a:t>　设变频器的输入端除有用信号（ </a:t>
            </a:r>
            <a:r>
              <a:rPr lang="en-US" altLang="zh-CN" i="1" dirty="0" smtClean="0"/>
              <a:t>f</a:t>
            </a:r>
            <a:r>
              <a:rPr lang="en-US" altLang="zh-CN" baseline="-25000" dirty="0" smtClean="0"/>
              <a:t>s</a:t>
            </a:r>
            <a:r>
              <a:rPr lang="zh-CN" altLang="en-US" dirty="0" smtClean="0"/>
              <a:t> ＝</a:t>
            </a:r>
            <a:r>
              <a:rPr lang="en-US" altLang="zh-CN" dirty="0" smtClean="0"/>
              <a:t>20MHz</a:t>
            </a:r>
            <a:r>
              <a:rPr lang="zh-CN" altLang="en-US" dirty="0" smtClean="0"/>
              <a:t>）</a:t>
            </a:r>
            <a:r>
              <a:rPr lang="zh-CN" altLang="en-US" dirty="0"/>
              <a:t>外，还作用着两个频率分别</a:t>
            </a:r>
            <a:r>
              <a:rPr lang="zh-CN" altLang="en-US" dirty="0" smtClean="0"/>
              <a:t>为</a:t>
            </a:r>
            <a:r>
              <a:rPr lang="en-US" altLang="zh-CN" i="1" dirty="0"/>
              <a:t>f</a:t>
            </a:r>
            <a:r>
              <a:rPr lang="en-US" altLang="zh-CN" baseline="-25000" dirty="0"/>
              <a:t>J1</a:t>
            </a:r>
            <a:r>
              <a:rPr lang="zh-CN" altLang="en-US" dirty="0"/>
              <a:t>＝</a:t>
            </a:r>
            <a:r>
              <a:rPr lang="en-US" altLang="zh-CN" dirty="0"/>
              <a:t>19.6MHz</a:t>
            </a:r>
            <a:r>
              <a:rPr lang="zh-CN" altLang="en-US" dirty="0"/>
              <a:t>和 </a:t>
            </a:r>
            <a:r>
              <a:rPr lang="en-US" altLang="zh-CN" i="1" dirty="0"/>
              <a:t>f</a:t>
            </a:r>
            <a:r>
              <a:rPr lang="en-US" altLang="zh-CN" baseline="-25000" dirty="0"/>
              <a:t>J2</a:t>
            </a:r>
            <a:r>
              <a:rPr lang="zh-CN" altLang="en-US" dirty="0"/>
              <a:t>＝</a:t>
            </a:r>
            <a:r>
              <a:rPr lang="en-US" altLang="zh-CN" dirty="0"/>
              <a:t>19.2MHz</a:t>
            </a:r>
            <a:r>
              <a:rPr lang="zh-CN" altLang="en-US" dirty="0"/>
              <a:t>的电压。已知中频 </a:t>
            </a:r>
            <a:r>
              <a:rPr lang="en-US" altLang="zh-CN" i="1" dirty="0"/>
              <a:t>f</a:t>
            </a:r>
            <a:r>
              <a:rPr lang="en-US" altLang="zh-CN" baseline="-25000" dirty="0"/>
              <a:t>I</a:t>
            </a:r>
            <a:r>
              <a:rPr lang="zh-CN" altLang="en-US" dirty="0"/>
              <a:t>＝</a:t>
            </a:r>
            <a:r>
              <a:rPr lang="en-US" altLang="zh-CN" dirty="0"/>
              <a:t>3MHz</a:t>
            </a:r>
            <a:r>
              <a:rPr lang="zh-CN" altLang="en-US" dirty="0"/>
              <a:t>， </a:t>
            </a:r>
            <a:r>
              <a:rPr lang="en-US" altLang="zh-CN" i="1" dirty="0"/>
              <a:t>f</a:t>
            </a:r>
            <a:r>
              <a:rPr lang="en-US" altLang="zh-CN" baseline="-25000" dirty="0"/>
              <a:t>L</a:t>
            </a:r>
            <a:r>
              <a:rPr lang="zh-CN" altLang="en-US" dirty="0"/>
              <a:t>＞ </a:t>
            </a:r>
            <a:r>
              <a:rPr lang="en-US" altLang="zh-CN" i="1" dirty="0"/>
              <a:t>f</a:t>
            </a:r>
            <a:r>
              <a:rPr lang="en-US" altLang="zh-CN" baseline="-25000" dirty="0"/>
              <a:t>s </a:t>
            </a:r>
            <a:r>
              <a:rPr lang="zh-CN" altLang="en-US" dirty="0"/>
              <a:t>，问是否会产生干扰？干扰的性质如何</a:t>
            </a:r>
            <a:r>
              <a:rPr lang="zh-CN" altLang="en-US" dirty="0" smtClean="0"/>
              <a:t>？</a:t>
            </a:r>
            <a:r>
              <a:rPr lang="zh-CN" altLang="en-US" dirty="0"/>
              <a:t/>
            </a:r>
            <a:br>
              <a:rPr lang="zh-CN" altLang="en-US" dirty="0"/>
            </a:br>
            <a:endParaRPr lang="zh-CN" altLang="en-US" dirty="0"/>
          </a:p>
        </p:txBody>
      </p:sp>
      <p:pic>
        <p:nvPicPr>
          <p:cNvPr id="4" name="图片 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775" y="6338521"/>
            <a:ext cx="400050" cy="323850"/>
          </a:xfrm>
          <a:prstGeom prst="rect">
            <a:avLst/>
          </a:prstGeom>
        </p:spPr>
      </p:pic>
    </p:spTree>
    <p:extLst>
      <p:ext uri="{BB962C8B-B14F-4D97-AF65-F5344CB8AC3E}">
        <p14:creationId xmlns:p14="http://schemas.microsoft.com/office/powerpoint/2010/main" val="2861731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6927" y="951592"/>
            <a:ext cx="8140212" cy="5213131"/>
          </a:xfrm>
        </p:spPr>
        <p:txBody>
          <a:bodyPr/>
          <a:lstStyle/>
          <a:p>
            <a:r>
              <a:rPr lang="zh-CN" altLang="en-US" dirty="0" smtClean="0"/>
              <a:t>        讨</a:t>
            </a:r>
            <a:r>
              <a:rPr lang="zh-CN" altLang="en-US" dirty="0"/>
              <a:t>论：</a:t>
            </a:r>
            <a:r>
              <a:rPr lang="zh-CN" altLang="en-US" dirty="0" smtClean="0"/>
              <a:t>对</a:t>
            </a:r>
            <a:r>
              <a:rPr lang="en-US" altLang="zh-CN" dirty="0" smtClean="0"/>
              <a:t>AM</a:t>
            </a:r>
            <a:r>
              <a:rPr lang="zh-CN" altLang="en-US" dirty="0" smtClean="0"/>
              <a:t>信</a:t>
            </a:r>
            <a:r>
              <a:rPr lang="zh-CN" altLang="en-US" dirty="0"/>
              <a:t>号，</a:t>
            </a:r>
            <a:r>
              <a:rPr lang="zh-CN" altLang="en-US" dirty="0" smtClean="0"/>
              <a:t>当</a:t>
            </a:r>
            <a:r>
              <a:rPr lang="en-US" altLang="zh-CN" dirty="0" smtClean="0"/>
              <a:t>m</a:t>
            </a:r>
            <a:r>
              <a:rPr lang="zh-CN" altLang="en-US" dirty="0" smtClean="0"/>
              <a:t>＝</a:t>
            </a:r>
            <a:r>
              <a:rPr lang="en-US" altLang="zh-CN" dirty="0" smtClean="0"/>
              <a:t>0.5</a:t>
            </a:r>
            <a:r>
              <a:rPr lang="zh-CN" altLang="en-US" dirty="0" smtClean="0"/>
              <a:t>时</a:t>
            </a:r>
            <a:r>
              <a:rPr lang="zh-CN" altLang="en-US" dirty="0"/>
              <a:t>，其振幅可以看成是将调制信号叠加到载波振</a:t>
            </a:r>
            <a:r>
              <a:rPr lang="zh-CN" altLang="en-US" dirty="0" smtClean="0"/>
              <a:t>幅</a:t>
            </a:r>
            <a:r>
              <a:rPr lang="en-US" altLang="zh-CN" dirty="0" smtClean="0"/>
              <a:t>U</a:t>
            </a:r>
            <a:r>
              <a:rPr lang="en-US" altLang="zh-CN" baseline="-25000" dirty="0" smtClean="0"/>
              <a:t>c</a:t>
            </a:r>
            <a:r>
              <a:rPr lang="zh-CN" altLang="en-US" dirty="0" smtClean="0"/>
              <a:t>上</a:t>
            </a:r>
            <a:r>
              <a:rPr lang="zh-CN" altLang="en-US" dirty="0"/>
              <a:t>，其振幅的最大值（对应调制信号的最大值）</a:t>
            </a:r>
            <a:r>
              <a:rPr lang="zh-CN" altLang="en-US" dirty="0" smtClean="0"/>
              <a:t>为</a:t>
            </a:r>
            <a:r>
              <a:rPr lang="en-US" altLang="zh-CN" dirty="0" smtClean="0"/>
              <a:t>U</a:t>
            </a:r>
            <a:r>
              <a:rPr lang="en-US" altLang="zh-CN" baseline="-25000" dirty="0" smtClean="0"/>
              <a:t>c</a:t>
            </a:r>
            <a:r>
              <a:rPr lang="zh-CN" altLang="en-US" dirty="0" smtClean="0"/>
              <a:t>（ </a:t>
            </a:r>
            <a:r>
              <a:rPr lang="en-US" altLang="zh-CN" dirty="0" smtClean="0"/>
              <a:t>1</a:t>
            </a:r>
            <a:r>
              <a:rPr lang="zh-CN" altLang="en-US" dirty="0" smtClean="0"/>
              <a:t>＋</a:t>
            </a:r>
            <a:r>
              <a:rPr lang="en-US" altLang="zh-CN" dirty="0" smtClean="0"/>
              <a:t>0.5</a:t>
            </a:r>
            <a:r>
              <a:rPr lang="zh-CN" altLang="en-US" dirty="0" smtClean="0"/>
              <a:t>）</a:t>
            </a:r>
            <a:r>
              <a:rPr lang="zh-CN" altLang="en-US" dirty="0"/>
              <a:t>，最小值（对应调制信号的</a:t>
            </a:r>
            <a:r>
              <a:rPr lang="zh-CN" altLang="en-US" dirty="0" smtClean="0"/>
              <a:t>最小</a:t>
            </a:r>
            <a:r>
              <a:rPr lang="zh-CN" altLang="en-US" dirty="0"/>
              <a:t>值）</a:t>
            </a:r>
            <a:r>
              <a:rPr lang="zh-CN" altLang="en-US" dirty="0" smtClean="0"/>
              <a:t>为</a:t>
            </a:r>
            <a:r>
              <a:rPr lang="en-US" altLang="zh-CN" dirty="0" smtClean="0"/>
              <a:t>U</a:t>
            </a:r>
            <a:r>
              <a:rPr lang="en-US" altLang="zh-CN" baseline="-25000" dirty="0" smtClean="0"/>
              <a:t>c</a:t>
            </a:r>
            <a:r>
              <a:rPr lang="zh-CN" altLang="en-US" dirty="0" smtClean="0"/>
              <a:t>（ </a:t>
            </a:r>
            <a:r>
              <a:rPr lang="en-US" altLang="zh-CN" dirty="0" smtClean="0"/>
              <a:t>1</a:t>
            </a:r>
            <a:r>
              <a:rPr lang="zh-CN" altLang="en-US" dirty="0" smtClean="0"/>
              <a:t>－</a:t>
            </a:r>
            <a:r>
              <a:rPr lang="en-US" altLang="zh-CN" dirty="0" smtClean="0"/>
              <a:t>0.5</a:t>
            </a:r>
            <a:r>
              <a:rPr lang="zh-CN" altLang="en-US" dirty="0" smtClean="0"/>
              <a:t>）</a:t>
            </a:r>
            <a:r>
              <a:rPr lang="zh-CN" altLang="en-US" dirty="0"/>
              <a:t>，包络的</a:t>
            </a:r>
            <a:r>
              <a:rPr lang="zh-CN" altLang="en-US" dirty="0" smtClean="0"/>
              <a:t>峰</a:t>
            </a:r>
            <a:r>
              <a:rPr lang="en-US" altLang="zh-CN" dirty="0" smtClean="0"/>
              <a:t>-</a:t>
            </a:r>
            <a:r>
              <a:rPr lang="zh-CN" altLang="en-US" dirty="0" smtClean="0"/>
              <a:t>峰</a:t>
            </a:r>
            <a:r>
              <a:rPr lang="zh-CN" altLang="en-US" dirty="0"/>
              <a:t>值</a:t>
            </a:r>
            <a:r>
              <a:rPr lang="zh-CN" altLang="en-US" dirty="0" smtClean="0"/>
              <a:t>为</a:t>
            </a:r>
            <a:r>
              <a:rPr lang="en-US" altLang="zh-CN" dirty="0" smtClean="0"/>
              <a:t>U</a:t>
            </a:r>
            <a:r>
              <a:rPr lang="en-US" altLang="zh-CN" baseline="-25000" dirty="0" smtClean="0"/>
              <a:t>c </a:t>
            </a:r>
            <a:r>
              <a:rPr lang="zh-CN" altLang="en-US" dirty="0" smtClean="0"/>
              <a:t>。当</a:t>
            </a:r>
            <a:r>
              <a:rPr lang="en-US" altLang="zh-CN" dirty="0" smtClean="0"/>
              <a:t>m</a:t>
            </a:r>
            <a:r>
              <a:rPr lang="zh-CN" altLang="en-US" dirty="0" smtClean="0"/>
              <a:t>＝</a:t>
            </a:r>
            <a:r>
              <a:rPr lang="en-US" altLang="zh-CN" dirty="0" smtClean="0"/>
              <a:t>1</a:t>
            </a:r>
            <a:r>
              <a:rPr lang="zh-CN" altLang="en-US" dirty="0" smtClean="0"/>
              <a:t>时</a:t>
            </a:r>
            <a:r>
              <a:rPr lang="zh-CN" altLang="en-US" dirty="0"/>
              <a:t>，其振幅可以看成是将调制信号</a:t>
            </a:r>
            <a:r>
              <a:rPr lang="zh-CN" altLang="en-US" dirty="0" smtClean="0"/>
              <a:t>叠加</a:t>
            </a:r>
            <a:r>
              <a:rPr lang="zh-CN" altLang="en-US" dirty="0"/>
              <a:t>到载波振</a:t>
            </a:r>
            <a:r>
              <a:rPr lang="zh-CN" altLang="en-US" dirty="0" smtClean="0"/>
              <a:t>幅</a:t>
            </a:r>
            <a:r>
              <a:rPr lang="en-US" altLang="zh-CN" dirty="0" smtClean="0"/>
              <a:t>U</a:t>
            </a:r>
            <a:r>
              <a:rPr lang="en-US" altLang="zh-CN" baseline="-25000" dirty="0" smtClean="0"/>
              <a:t>c</a:t>
            </a:r>
            <a:r>
              <a:rPr lang="zh-CN" altLang="en-US" dirty="0" smtClean="0"/>
              <a:t>上</a:t>
            </a:r>
            <a:r>
              <a:rPr lang="zh-CN" altLang="en-US" dirty="0"/>
              <a:t>，其最大值与最小值分别</a:t>
            </a:r>
            <a:r>
              <a:rPr lang="zh-CN" altLang="en-US" dirty="0" smtClean="0"/>
              <a:t>为</a:t>
            </a:r>
            <a:r>
              <a:rPr lang="en-US" altLang="zh-CN" dirty="0" smtClean="0"/>
              <a:t>2</a:t>
            </a:r>
            <a:r>
              <a:rPr lang="en-US" altLang="zh-CN" dirty="0"/>
              <a:t> U</a:t>
            </a:r>
            <a:r>
              <a:rPr lang="en-US" altLang="zh-CN" baseline="-25000" dirty="0"/>
              <a:t>c</a:t>
            </a:r>
            <a:r>
              <a:rPr lang="zh-CN" altLang="en-US" dirty="0" smtClean="0"/>
              <a:t>和</a:t>
            </a:r>
            <a:r>
              <a:rPr lang="en-US" altLang="zh-CN" dirty="0" smtClean="0"/>
              <a:t>0</a:t>
            </a:r>
            <a:r>
              <a:rPr lang="zh-CN" altLang="en-US" dirty="0" smtClean="0"/>
              <a:t>，峰</a:t>
            </a:r>
            <a:r>
              <a:rPr lang="en-US" altLang="zh-CN" dirty="0" smtClean="0"/>
              <a:t>-</a:t>
            </a:r>
            <a:r>
              <a:rPr lang="zh-CN" altLang="en-US" dirty="0" smtClean="0"/>
              <a:t>峰</a:t>
            </a:r>
            <a:r>
              <a:rPr lang="zh-CN" altLang="en-US" dirty="0"/>
              <a:t>值</a:t>
            </a:r>
            <a:r>
              <a:rPr lang="zh-CN" altLang="en-US" dirty="0" smtClean="0"/>
              <a:t>为</a:t>
            </a:r>
            <a:r>
              <a:rPr lang="en-US" altLang="zh-CN" dirty="0" smtClean="0"/>
              <a:t>2U</a:t>
            </a:r>
            <a:r>
              <a:rPr lang="en-US" altLang="zh-CN" baseline="-25000" dirty="0" smtClean="0"/>
              <a:t>c</a:t>
            </a:r>
            <a:r>
              <a:rPr lang="zh-CN" altLang="en-US" dirty="0" smtClean="0"/>
              <a:t>。</a:t>
            </a:r>
            <a:r>
              <a:rPr lang="zh-CN" altLang="en-US" dirty="0"/>
              <a:t>由此可见， </a:t>
            </a:r>
            <a:r>
              <a:rPr lang="en-US" altLang="zh-CN" dirty="0" smtClean="0"/>
              <a:t>m</a:t>
            </a:r>
            <a:r>
              <a:rPr lang="zh-CN" altLang="en-US" dirty="0" smtClean="0"/>
              <a:t>越大</a:t>
            </a:r>
            <a:r>
              <a:rPr lang="zh-CN" altLang="en-US" dirty="0"/>
              <a:t>，振幅的起伏变化越大，有用的边带功率越大，功率的利用率越高。</a:t>
            </a:r>
            <a:r>
              <a:rPr lang="zh-CN" altLang="en-US" dirty="0" smtClean="0"/>
              <a:t>对</a:t>
            </a:r>
            <a:r>
              <a:rPr lang="en-US" altLang="zh-CN" dirty="0" smtClean="0"/>
              <a:t>DSB</a:t>
            </a:r>
            <a:r>
              <a:rPr lang="zh-CN" altLang="en-US" dirty="0" smtClean="0"/>
              <a:t>信</a:t>
            </a:r>
            <a:r>
              <a:rPr lang="zh-CN" altLang="en-US" dirty="0"/>
              <a:t>号，是在 </a:t>
            </a:r>
            <a:r>
              <a:rPr lang="en-US" altLang="zh-CN" dirty="0" smtClean="0"/>
              <a:t>AM</a:t>
            </a:r>
            <a:r>
              <a:rPr lang="zh-CN" altLang="en-US" dirty="0" smtClean="0"/>
              <a:t>信</a:t>
            </a:r>
            <a:r>
              <a:rPr lang="zh-CN" altLang="en-US" dirty="0"/>
              <a:t>号的基础上将载波抑制而得到的，反映在波形上，是将包络中</a:t>
            </a:r>
            <a:r>
              <a:rPr lang="zh-CN" altLang="en-US" dirty="0" smtClean="0"/>
              <a:t>的</a:t>
            </a:r>
            <a:r>
              <a:rPr lang="en-US" altLang="zh-CN" dirty="0"/>
              <a:t>U</a:t>
            </a:r>
            <a:r>
              <a:rPr lang="en-US" altLang="zh-CN" baseline="-25000" dirty="0"/>
              <a:t>c</a:t>
            </a:r>
            <a:r>
              <a:rPr lang="zh-CN" altLang="en-US" dirty="0" smtClean="0"/>
              <a:t>分</a:t>
            </a:r>
            <a:r>
              <a:rPr lang="zh-CN" altLang="en-US" dirty="0"/>
              <a:t>量去掉，</a:t>
            </a:r>
            <a:r>
              <a:rPr lang="zh-CN" altLang="en-US" dirty="0" smtClean="0"/>
              <a:t>将</a:t>
            </a:r>
            <a:r>
              <a:rPr lang="en-US" altLang="zh-CN" dirty="0" smtClean="0"/>
              <a:t>u</a:t>
            </a:r>
            <a:r>
              <a:rPr lang="el-GR" altLang="zh-CN" baseline="-25000" dirty="0" smtClean="0"/>
              <a:t>Ω</a:t>
            </a:r>
            <a:r>
              <a:rPr lang="el-GR" altLang="zh-CN" dirty="0" smtClean="0"/>
              <a:t> </a:t>
            </a:r>
            <a:r>
              <a:rPr lang="zh-CN" altLang="en-US" dirty="0" smtClean="0"/>
              <a:t>与</a:t>
            </a:r>
            <a:r>
              <a:rPr lang="en-US" altLang="zh-CN" dirty="0" smtClean="0"/>
              <a:t>u</a:t>
            </a:r>
            <a:r>
              <a:rPr lang="en-US" altLang="zh-CN" baseline="-25000" dirty="0" smtClean="0"/>
              <a:t>c</a:t>
            </a:r>
            <a:r>
              <a:rPr lang="zh-CN" altLang="en-US" dirty="0" smtClean="0"/>
              <a:t> </a:t>
            </a:r>
            <a:r>
              <a:rPr lang="zh-CN" altLang="en-US" dirty="0"/>
              <a:t>直接相乘就可得到 </a:t>
            </a:r>
            <a:r>
              <a:rPr lang="en-US" altLang="zh-CN" dirty="0" smtClean="0"/>
              <a:t>DSB</a:t>
            </a:r>
            <a:r>
              <a:rPr lang="zh-CN" altLang="en-US" dirty="0" smtClean="0"/>
              <a:t>信</a:t>
            </a:r>
            <a:r>
              <a:rPr lang="zh-CN" altLang="en-US" dirty="0"/>
              <a:t>号</a:t>
            </a:r>
            <a:r>
              <a:rPr lang="zh-CN" altLang="en-US" dirty="0" smtClean="0"/>
              <a:t>。</a:t>
            </a:r>
            <a:endParaRPr lang="zh-CN" altLang="en-US" dirty="0"/>
          </a:p>
        </p:txBody>
      </p:sp>
    </p:spTree>
    <p:extLst>
      <p:ext uri="{BB962C8B-B14F-4D97-AF65-F5344CB8AC3E}">
        <p14:creationId xmlns:p14="http://schemas.microsoft.com/office/powerpoint/2010/main" val="1743372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应注意的是，</a:t>
            </a:r>
            <a:r>
              <a:rPr lang="en-US" altLang="zh-CN" dirty="0"/>
              <a:t>DSB</a:t>
            </a:r>
            <a:r>
              <a:rPr lang="zh-CN" altLang="en-US" dirty="0"/>
              <a:t>信号的包络与调制信号的绝对值成正比，</a:t>
            </a:r>
            <a:r>
              <a:rPr lang="zh-CN" altLang="en-US" dirty="0"/>
              <a:t>在调制信号的过零点载波要反相。特别要指出的是</a:t>
            </a:r>
            <a:r>
              <a:rPr lang="zh-CN" altLang="en-US" dirty="0" smtClean="0"/>
              <a:t>，</a:t>
            </a:r>
            <a:r>
              <a:rPr lang="en-US" altLang="zh-CN" dirty="0" smtClean="0"/>
              <a:t>DSB</a:t>
            </a:r>
            <a:r>
              <a:rPr lang="zh-CN" altLang="en-US" dirty="0" smtClean="0"/>
              <a:t>信</a:t>
            </a:r>
            <a:r>
              <a:rPr lang="zh-CN" altLang="en-US" dirty="0"/>
              <a:t>号是在 </a:t>
            </a:r>
            <a:r>
              <a:rPr lang="en-US" altLang="zh-CN" dirty="0" smtClean="0"/>
              <a:t>AM</a:t>
            </a:r>
            <a:r>
              <a:rPr lang="zh-CN" altLang="en-US" dirty="0" smtClean="0"/>
              <a:t>信</a:t>
            </a:r>
            <a:r>
              <a:rPr lang="zh-CN" altLang="en-US" dirty="0"/>
              <a:t>号的基础 上将载波抑制后得到的，但不可用滤波的方法将载波分量滤出，而是采用如平衡电路等方 法将载波分量抵消，从而得到 </a:t>
            </a:r>
            <a:r>
              <a:rPr lang="en-US" altLang="zh-CN" dirty="0" smtClean="0"/>
              <a:t>DSB</a:t>
            </a:r>
            <a:r>
              <a:rPr lang="zh-CN" altLang="en-US" dirty="0" smtClean="0"/>
              <a:t>信</a:t>
            </a:r>
            <a:r>
              <a:rPr lang="zh-CN" altLang="en-US" dirty="0"/>
              <a:t>号的。在画波形时，包络不能用实线，只能用虚线， 因为它只是反映了包络的变化趋势，而不是信号的瞬时值。</a:t>
            </a:r>
            <a:endParaRPr lang="zh-CN" altLang="en-US" b="1" dirty="0"/>
          </a:p>
        </p:txBody>
      </p:sp>
    </p:spTree>
    <p:extLst>
      <p:ext uri="{BB962C8B-B14F-4D97-AF65-F5344CB8AC3E}">
        <p14:creationId xmlns:p14="http://schemas.microsoft.com/office/powerpoint/2010/main" val="2320068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３</a:t>
            </a:r>
            <a:r>
              <a:rPr lang="zh-CN" altLang="en-US" b="1" dirty="0"/>
              <a:t>．单边带信号</a:t>
            </a:r>
            <a:r>
              <a:rPr lang="zh-CN" altLang="en-US" dirty="0"/>
              <a:t> </a:t>
            </a:r>
            <a:r>
              <a:rPr lang="en-US" altLang="zh-CN" dirty="0" smtClean="0"/>
              <a:t/>
            </a:r>
            <a:br>
              <a:rPr lang="en-US" altLang="zh-CN" dirty="0" smtClean="0"/>
            </a:br>
            <a:r>
              <a:rPr lang="en-US" altLang="zh-CN" dirty="0" smtClean="0"/>
              <a:t>         </a:t>
            </a:r>
            <a:r>
              <a:rPr lang="zh-CN" altLang="en-US" dirty="0" smtClean="0"/>
              <a:t>单</a:t>
            </a:r>
            <a:r>
              <a:rPr lang="zh-CN" altLang="en-US" dirty="0"/>
              <a:t>边带（ </a:t>
            </a:r>
            <a:r>
              <a:rPr lang="en-US" altLang="zh-CN" dirty="0" smtClean="0"/>
              <a:t>SSB</a:t>
            </a:r>
            <a:r>
              <a:rPr lang="zh-CN" altLang="en-US" dirty="0" smtClean="0"/>
              <a:t>）</a:t>
            </a:r>
            <a:r>
              <a:rPr lang="zh-CN" altLang="en-US" dirty="0"/>
              <a:t>信号是由双边带信号经边带滤波器滤除一个边带，或在调制过程中直接 将一个边带抵消而成。单频调制</a:t>
            </a:r>
            <a:r>
              <a:rPr lang="zh-CN" altLang="en-US" dirty="0" smtClean="0"/>
              <a:t>时</a:t>
            </a:r>
            <a:r>
              <a:rPr lang="en-US" altLang="zh-CN" dirty="0" smtClean="0"/>
              <a:t>u</a:t>
            </a:r>
            <a:r>
              <a:rPr lang="en-US" altLang="zh-CN" baseline="-25000" dirty="0" smtClean="0"/>
              <a:t>DSB</a:t>
            </a:r>
            <a:r>
              <a:rPr lang="en-US" altLang="zh-CN" dirty="0" smtClean="0"/>
              <a:t>(t)</a:t>
            </a:r>
            <a:r>
              <a:rPr lang="zh-CN" altLang="en-US" dirty="0" smtClean="0"/>
              <a:t>＝ </a:t>
            </a:r>
            <a:r>
              <a:rPr lang="en-US" altLang="zh-CN" dirty="0" smtClean="0"/>
              <a:t>ku</a:t>
            </a:r>
            <a:r>
              <a:rPr lang="el-GR" altLang="zh-CN" baseline="-25000" dirty="0" smtClean="0"/>
              <a:t>Ω</a:t>
            </a:r>
            <a:r>
              <a:rPr lang="en-US" altLang="zh-CN" dirty="0" smtClean="0"/>
              <a:t>u</a:t>
            </a:r>
            <a:r>
              <a:rPr lang="en-US" altLang="zh-CN" baseline="-25000" dirty="0" smtClean="0"/>
              <a:t>c</a:t>
            </a:r>
            <a:r>
              <a:rPr lang="zh-CN" altLang="en-US" dirty="0" smtClean="0"/>
              <a:t>。</a:t>
            </a:r>
            <a:r>
              <a:rPr lang="zh-CN" altLang="en-US" dirty="0"/>
              <a:t>当取上边频（带）时，</a:t>
            </a:r>
            <a:r>
              <a:rPr lang="zh-CN" altLang="en-US" dirty="0" smtClean="0"/>
              <a:t>有</a:t>
            </a:r>
            <a:r>
              <a:rPr lang="en-US" altLang="zh-CN" dirty="0" smtClean="0"/>
              <a:t/>
            </a:r>
            <a:br>
              <a:rPr lang="en-US" altLang="zh-CN" dirty="0" smtClean="0"/>
            </a:br>
            <a:r>
              <a:rPr lang="en-US" altLang="zh-CN" dirty="0"/>
              <a:t/>
            </a:r>
            <a:br>
              <a:rPr lang="en-US" altLang="zh-CN" dirty="0"/>
            </a:br>
            <a:r>
              <a:rPr lang="zh-CN" altLang="en-US" dirty="0"/>
              <a:t>取下边频（带）时，</a:t>
            </a:r>
            <a:r>
              <a:rPr lang="zh-CN" altLang="en-US" dirty="0" smtClean="0"/>
              <a:t>有</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从</a:t>
            </a:r>
            <a:r>
              <a:rPr lang="zh-CN" altLang="en-US" dirty="0"/>
              <a:t>式（ </a:t>
            </a:r>
            <a:r>
              <a:rPr lang="en-US" altLang="zh-CN" dirty="0" smtClean="0"/>
              <a:t>6-16</a:t>
            </a:r>
            <a:r>
              <a:rPr lang="zh-CN" altLang="en-US" dirty="0" smtClean="0"/>
              <a:t>）</a:t>
            </a:r>
            <a:r>
              <a:rPr lang="zh-CN" altLang="en-US" dirty="0"/>
              <a:t>和式（ </a:t>
            </a:r>
            <a:r>
              <a:rPr lang="en-US" altLang="zh-CN" dirty="0" smtClean="0"/>
              <a:t>6-17</a:t>
            </a:r>
            <a:r>
              <a:rPr lang="zh-CN" altLang="en-US" dirty="0" smtClean="0"/>
              <a:t>）</a:t>
            </a:r>
            <a:r>
              <a:rPr lang="zh-CN" altLang="en-US" dirty="0"/>
              <a:t>可知，单频调制时的单边带信号仍是等幅波，但它与原载</a:t>
            </a:r>
            <a:r>
              <a:rPr lang="zh-CN" altLang="en-US" dirty="0" smtClean="0"/>
              <a:t>波电</a:t>
            </a:r>
            <a:r>
              <a:rPr lang="zh-CN" altLang="en-US" dirty="0"/>
              <a:t>压是不同的。单边带信号的振幅与调制信号的幅度成正比，它的频率随调制信号频率</a:t>
            </a:r>
            <a:r>
              <a:rPr lang="zh-CN" altLang="en-US" dirty="0" smtClean="0"/>
              <a:t>的不</a:t>
            </a:r>
            <a:r>
              <a:rPr lang="zh-CN" altLang="en-US" dirty="0"/>
              <a:t>同而不同，因此它含有消息特征</a:t>
            </a:r>
            <a:r>
              <a:rPr lang="zh-CN" altLang="en-US" dirty="0"/>
              <a:t>。单边带信号的包络与调制信号的包络形状相同。</a:t>
            </a:r>
            <a:endParaRPr lang="zh-CN" altLang="en-US" dirty="0"/>
          </a:p>
        </p:txBody>
      </p:sp>
      <p:pic>
        <p:nvPicPr>
          <p:cNvPr id="2" name="图片 1"/>
          <p:cNvPicPr>
            <a:picLocks noChangeAspect="1"/>
          </p:cNvPicPr>
          <p:nvPr/>
        </p:nvPicPr>
        <p:blipFill>
          <a:blip r:embed="rId2"/>
          <a:stretch>
            <a:fillRect/>
          </a:stretch>
        </p:blipFill>
        <p:spPr>
          <a:xfrm>
            <a:off x="2464100" y="3050276"/>
            <a:ext cx="4215799" cy="436636"/>
          </a:xfrm>
          <a:prstGeom prst="rect">
            <a:avLst/>
          </a:prstGeom>
        </p:spPr>
      </p:pic>
      <p:pic>
        <p:nvPicPr>
          <p:cNvPr id="4" name="图片 3"/>
          <p:cNvPicPr>
            <a:picLocks noChangeAspect="1"/>
          </p:cNvPicPr>
          <p:nvPr/>
        </p:nvPicPr>
        <p:blipFill>
          <a:blip r:embed="rId3"/>
          <a:stretch>
            <a:fillRect/>
          </a:stretch>
        </p:blipFill>
        <p:spPr>
          <a:xfrm>
            <a:off x="2502107" y="3866379"/>
            <a:ext cx="4177792" cy="400821"/>
          </a:xfrm>
          <a:prstGeom prst="rect">
            <a:avLst/>
          </a:prstGeom>
        </p:spPr>
      </p:pic>
      <p:sp>
        <p:nvSpPr>
          <p:cNvPr id="5" name="矩形 4"/>
          <p:cNvSpPr/>
          <p:nvPr/>
        </p:nvSpPr>
        <p:spPr>
          <a:xfrm>
            <a:off x="7374843" y="3037761"/>
            <a:ext cx="931665" cy="461665"/>
          </a:xfrm>
          <a:prstGeom prst="rect">
            <a:avLst/>
          </a:prstGeom>
        </p:spPr>
        <p:txBody>
          <a:bodyPr wrap="none">
            <a:spAutoFit/>
          </a:bodyPr>
          <a:lstStyle/>
          <a:p>
            <a:r>
              <a:rPr lang="en-US" altLang="zh-CN" sz="2400" dirty="0" smtClean="0"/>
              <a:t>(6-16)</a:t>
            </a:r>
            <a:endParaRPr lang="zh-CN" altLang="en-US" sz="2400" dirty="0"/>
          </a:p>
        </p:txBody>
      </p:sp>
      <p:sp>
        <p:nvSpPr>
          <p:cNvPr id="6" name="矩形 5"/>
          <p:cNvSpPr/>
          <p:nvPr/>
        </p:nvSpPr>
        <p:spPr>
          <a:xfrm>
            <a:off x="7374843" y="3855702"/>
            <a:ext cx="931665" cy="461665"/>
          </a:xfrm>
          <a:prstGeom prst="rect">
            <a:avLst/>
          </a:prstGeom>
        </p:spPr>
        <p:txBody>
          <a:bodyPr wrap="none">
            <a:spAutoFit/>
          </a:bodyPr>
          <a:lstStyle/>
          <a:p>
            <a:r>
              <a:rPr lang="en-US" altLang="zh-CN" sz="2400" dirty="0" smtClean="0"/>
              <a:t>(6-17)</a:t>
            </a:r>
            <a:endParaRPr lang="zh-CN" altLang="en-US" sz="2400" dirty="0"/>
          </a:p>
        </p:txBody>
      </p:sp>
    </p:spTree>
    <p:extLst>
      <p:ext uri="{BB962C8B-B14F-4D97-AF65-F5344CB8AC3E}">
        <p14:creationId xmlns:p14="http://schemas.microsoft.com/office/powerpoint/2010/main" val="119288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F</a:t>
            </a:r>
            <a:r>
              <a:rPr lang="en-US" altLang="zh-CN" baseline="-25000" dirty="0"/>
              <a:t>c</a:t>
            </a:r>
            <a:r>
              <a:rPr lang="zh-CN" altLang="en-US" dirty="0"/>
              <a:t>＝ </a:t>
            </a:r>
            <a:r>
              <a:rPr lang="el-GR" altLang="zh-CN" dirty="0"/>
              <a:t>Ω </a:t>
            </a:r>
            <a:r>
              <a:rPr lang="en-US" altLang="zh-CN" dirty="0" smtClean="0"/>
              <a:t>/(</a:t>
            </a:r>
            <a:r>
              <a:rPr lang="en-US" altLang="zh-CN" dirty="0"/>
              <a:t>2</a:t>
            </a:r>
            <a:r>
              <a:rPr lang="el-GR" altLang="zh-CN" dirty="0"/>
              <a:t>π</a:t>
            </a:r>
            <a:r>
              <a:rPr lang="en-US" altLang="zh-CN" dirty="0"/>
              <a:t>)</a:t>
            </a:r>
            <a:r>
              <a:rPr lang="zh-CN" altLang="el-GR" dirty="0"/>
              <a:t>。</a:t>
            </a:r>
            <a:r>
              <a:rPr lang="zh-CN" altLang="en-US" dirty="0"/>
              <a:t>根据振幅调制信号的定义，已调信号的振幅随调制信</a:t>
            </a:r>
            <a:r>
              <a:rPr lang="zh-CN" altLang="en-US" dirty="0" smtClean="0"/>
              <a:t>号</a:t>
            </a:r>
            <a:r>
              <a:rPr lang="en-US" altLang="zh-CN" dirty="0" smtClean="0"/>
              <a:t>u</a:t>
            </a:r>
            <a:r>
              <a:rPr lang="el-GR" altLang="zh-CN" baseline="-25000" dirty="0" smtClean="0"/>
              <a:t>Ω</a:t>
            </a:r>
            <a:r>
              <a:rPr lang="zh-CN" altLang="en-US" dirty="0"/>
              <a:t>线性变化，由此可得振幅调制信号振</a:t>
            </a:r>
            <a:r>
              <a:rPr lang="zh-CN" altLang="en-US" dirty="0" smtClean="0"/>
              <a:t>幅</a:t>
            </a:r>
            <a:r>
              <a:rPr lang="en-US" altLang="zh-CN" dirty="0" smtClean="0"/>
              <a:t>U</a:t>
            </a:r>
            <a:r>
              <a:rPr lang="en-US" altLang="zh-CN" baseline="-25000" dirty="0" smtClean="0"/>
              <a:t>m</a:t>
            </a:r>
            <a:r>
              <a:rPr lang="en-US" altLang="zh-CN" dirty="0" smtClean="0"/>
              <a:t>(t)</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zh-CN" altLang="en-US" dirty="0"/>
              <a:t>式中，</a:t>
            </a:r>
            <a:r>
              <a:rPr lang="el-GR" altLang="zh-CN" dirty="0"/>
              <a:t>Δ </a:t>
            </a:r>
            <a:r>
              <a:rPr lang="en-US" altLang="zh-CN" dirty="0" smtClean="0"/>
              <a:t>U</a:t>
            </a:r>
            <a:r>
              <a:rPr lang="en-US" altLang="zh-CN" baseline="-25000" dirty="0" smtClean="0"/>
              <a:t>c</a:t>
            </a:r>
            <a:r>
              <a:rPr lang="en-US" altLang="zh-CN" dirty="0" smtClean="0"/>
              <a:t>(t)</a:t>
            </a:r>
            <a:r>
              <a:rPr lang="zh-CN" altLang="en-US" dirty="0" smtClean="0"/>
              <a:t>与</a:t>
            </a:r>
            <a:r>
              <a:rPr lang="zh-CN" altLang="en-US" dirty="0"/>
              <a:t>调制电压 </a:t>
            </a:r>
            <a:r>
              <a:rPr lang="en-US" altLang="zh-CN" dirty="0" smtClean="0"/>
              <a:t>u</a:t>
            </a:r>
            <a:r>
              <a:rPr lang="el-GR" altLang="zh-CN" baseline="-25000" dirty="0" smtClean="0"/>
              <a:t>Ω</a:t>
            </a:r>
            <a:r>
              <a:rPr lang="zh-CN" altLang="en-US" dirty="0"/>
              <a:t>成正比，其振幅</a:t>
            </a:r>
            <a:r>
              <a:rPr lang="el-GR" altLang="zh-CN" dirty="0"/>
              <a:t>Δ </a:t>
            </a:r>
            <a:r>
              <a:rPr lang="en-US" altLang="zh-CN" dirty="0"/>
              <a:t>U</a:t>
            </a:r>
            <a:r>
              <a:rPr lang="en-US" altLang="zh-CN" baseline="-25000" dirty="0"/>
              <a:t>c</a:t>
            </a:r>
            <a:r>
              <a:rPr lang="zh-CN" altLang="en-US" dirty="0"/>
              <a:t>＝</a:t>
            </a:r>
            <a:r>
              <a:rPr lang="en-US" altLang="zh-CN" dirty="0"/>
              <a:t>k</a:t>
            </a:r>
            <a:r>
              <a:rPr lang="en-US" altLang="zh-CN" baseline="-25000" dirty="0"/>
              <a:t>a</a:t>
            </a:r>
            <a:r>
              <a:rPr lang="zh-CN" altLang="en-US" baseline="-25000" dirty="0"/>
              <a:t> </a:t>
            </a:r>
            <a:r>
              <a:rPr lang="en-US" altLang="zh-CN" dirty="0"/>
              <a:t>U</a:t>
            </a:r>
            <a:r>
              <a:rPr lang="el-GR" altLang="zh-CN" baseline="-25000" dirty="0"/>
              <a:t>Ω </a:t>
            </a:r>
            <a:r>
              <a:rPr lang="zh-CN" altLang="en-US" dirty="0"/>
              <a:t>与载波振幅之比称为调幅度（调制度）</a:t>
            </a:r>
            <a:r>
              <a:rPr lang="zh-CN" altLang="en-US" dirty="0" smtClean="0"/>
              <a:t>：</a:t>
            </a:r>
            <a:endParaRPr lang="zh-CN" altLang="en-US" baseline="-25000" dirty="0"/>
          </a:p>
        </p:txBody>
      </p:sp>
      <p:pic>
        <p:nvPicPr>
          <p:cNvPr id="2" name="图片 1"/>
          <p:cNvPicPr>
            <a:picLocks noChangeAspect="1"/>
          </p:cNvPicPr>
          <p:nvPr/>
        </p:nvPicPr>
        <p:blipFill>
          <a:blip r:embed="rId2"/>
          <a:stretch>
            <a:fillRect/>
          </a:stretch>
        </p:blipFill>
        <p:spPr>
          <a:xfrm>
            <a:off x="731873" y="2501648"/>
            <a:ext cx="7680254" cy="1103401"/>
          </a:xfrm>
          <a:prstGeom prst="rect">
            <a:avLst/>
          </a:prstGeom>
        </p:spPr>
      </p:pic>
      <p:pic>
        <p:nvPicPr>
          <p:cNvPr id="4" name="图片 3"/>
          <p:cNvPicPr>
            <a:picLocks noChangeAspect="1"/>
          </p:cNvPicPr>
          <p:nvPr/>
        </p:nvPicPr>
        <p:blipFill>
          <a:blip r:embed="rId3"/>
          <a:stretch>
            <a:fillRect/>
          </a:stretch>
        </p:blipFill>
        <p:spPr>
          <a:xfrm>
            <a:off x="3186951" y="4974101"/>
            <a:ext cx="2770098" cy="762781"/>
          </a:xfrm>
          <a:prstGeom prst="rect">
            <a:avLst/>
          </a:prstGeom>
        </p:spPr>
      </p:pic>
      <p:sp>
        <p:nvSpPr>
          <p:cNvPr id="5" name="矩形 4"/>
          <p:cNvSpPr/>
          <p:nvPr/>
        </p:nvSpPr>
        <p:spPr>
          <a:xfrm>
            <a:off x="7635952" y="3597077"/>
            <a:ext cx="776175" cy="461665"/>
          </a:xfrm>
          <a:prstGeom prst="rect">
            <a:avLst/>
          </a:prstGeom>
        </p:spPr>
        <p:txBody>
          <a:bodyPr wrap="none">
            <a:spAutoFit/>
          </a:bodyPr>
          <a:lstStyle/>
          <a:p>
            <a:r>
              <a:rPr lang="en-US" altLang="zh-CN" sz="2400" dirty="0" smtClean="0"/>
              <a:t>(6-3)</a:t>
            </a:r>
            <a:endParaRPr lang="zh-CN" altLang="en-US" sz="2400" dirty="0"/>
          </a:p>
        </p:txBody>
      </p:sp>
      <p:sp>
        <p:nvSpPr>
          <p:cNvPr id="8" name="矩形 7"/>
          <p:cNvSpPr/>
          <p:nvPr/>
        </p:nvSpPr>
        <p:spPr>
          <a:xfrm>
            <a:off x="7635951" y="5124658"/>
            <a:ext cx="776175" cy="461665"/>
          </a:xfrm>
          <a:prstGeom prst="rect">
            <a:avLst/>
          </a:prstGeom>
        </p:spPr>
        <p:txBody>
          <a:bodyPr wrap="none">
            <a:spAutoFit/>
          </a:bodyPr>
          <a:lstStyle/>
          <a:p>
            <a:r>
              <a:rPr lang="en-US" altLang="zh-CN" sz="2400" dirty="0" smtClean="0"/>
              <a:t>(6-4)</a:t>
            </a:r>
            <a:endParaRPr lang="zh-CN" altLang="en-US" sz="2400" dirty="0"/>
          </a:p>
        </p:txBody>
      </p:sp>
    </p:spTree>
    <p:extLst>
      <p:ext uri="{BB962C8B-B14F-4D97-AF65-F5344CB8AC3E}">
        <p14:creationId xmlns:p14="http://schemas.microsoft.com/office/powerpoint/2010/main" val="3067174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9710" y="1600226"/>
            <a:ext cx="5704580" cy="3154653"/>
          </a:xfrm>
          <a:prstGeom prst="rect">
            <a:avLst/>
          </a:prstGeom>
        </p:spPr>
      </p:pic>
      <p:sp>
        <p:nvSpPr>
          <p:cNvPr id="4" name="矩形 3"/>
          <p:cNvSpPr/>
          <p:nvPr/>
        </p:nvSpPr>
        <p:spPr>
          <a:xfrm>
            <a:off x="2359695" y="5125788"/>
            <a:ext cx="4424609" cy="461665"/>
          </a:xfrm>
          <a:prstGeom prst="rect">
            <a:avLst/>
          </a:prstGeom>
        </p:spPr>
        <p:txBody>
          <a:bodyPr wrap="none">
            <a:spAutoFit/>
          </a:bodyPr>
          <a:lstStyle/>
          <a:p>
            <a:pPr algn="ctr"/>
            <a:r>
              <a:rPr lang="zh-CN" altLang="en-US" sz="2400" dirty="0" smtClean="0"/>
              <a:t>图</a:t>
            </a:r>
            <a:r>
              <a:rPr lang="en-US" altLang="zh-CN" sz="2400" dirty="0" smtClean="0"/>
              <a:t>6-9</a:t>
            </a:r>
            <a:r>
              <a:rPr lang="zh-CN" altLang="en-US" sz="2400" dirty="0"/>
              <a:t>　单音调制</a:t>
            </a:r>
            <a:r>
              <a:rPr lang="zh-CN" altLang="en-US" sz="2400" dirty="0" smtClean="0"/>
              <a:t>的</a:t>
            </a:r>
            <a:r>
              <a:rPr lang="en-US" altLang="zh-CN" sz="2400" dirty="0" smtClean="0"/>
              <a:t>SSB</a:t>
            </a:r>
            <a:r>
              <a:rPr lang="zh-CN" altLang="en-US" sz="2400" dirty="0" smtClean="0"/>
              <a:t>信</a:t>
            </a:r>
            <a:r>
              <a:rPr lang="zh-CN" altLang="en-US" sz="2400" dirty="0"/>
              <a:t>号波形</a:t>
            </a:r>
          </a:p>
        </p:txBody>
      </p:sp>
    </p:spTree>
    <p:extLst>
      <p:ext uri="{BB962C8B-B14F-4D97-AF65-F5344CB8AC3E}">
        <p14:creationId xmlns:p14="http://schemas.microsoft.com/office/powerpoint/2010/main" val="770023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4470" y="998484"/>
            <a:ext cx="3695060" cy="4322064"/>
          </a:xfrm>
          <a:prstGeom prst="rect">
            <a:avLst/>
          </a:prstGeom>
        </p:spPr>
      </p:pic>
      <p:sp>
        <p:nvSpPr>
          <p:cNvPr id="4" name="矩形 3"/>
          <p:cNvSpPr/>
          <p:nvPr/>
        </p:nvSpPr>
        <p:spPr>
          <a:xfrm>
            <a:off x="2198594" y="5676879"/>
            <a:ext cx="4746812" cy="461665"/>
          </a:xfrm>
          <a:prstGeom prst="rect">
            <a:avLst/>
          </a:prstGeom>
        </p:spPr>
        <p:txBody>
          <a:bodyPr wrap="none">
            <a:spAutoFit/>
          </a:bodyPr>
          <a:lstStyle/>
          <a:p>
            <a:pPr algn="ctr"/>
            <a:r>
              <a:rPr lang="zh-CN" altLang="en-US" sz="2400" dirty="0" smtClean="0"/>
              <a:t>图</a:t>
            </a:r>
            <a:r>
              <a:rPr lang="en-US" altLang="zh-CN" sz="2400" dirty="0" smtClean="0"/>
              <a:t>6-10</a:t>
            </a:r>
            <a:r>
              <a:rPr lang="zh-CN" altLang="en-US" sz="2400" dirty="0"/>
              <a:t>　单边带调制时的频谱搬移</a:t>
            </a:r>
          </a:p>
        </p:txBody>
      </p:sp>
    </p:spTree>
    <p:extLst>
      <p:ext uri="{BB962C8B-B14F-4D97-AF65-F5344CB8AC3E}">
        <p14:creationId xmlns:p14="http://schemas.microsoft.com/office/powerpoint/2010/main" val="3361582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双</a:t>
            </a:r>
            <a:r>
              <a:rPr lang="zh-CN" altLang="en-US" dirty="0"/>
              <a:t>音调制时，每一个调制频率分量产生一个对应的单边带信号分量，它们之间的关系 和单音调制时一样，振幅之间成正比，频率则线性移动，如</a:t>
            </a:r>
            <a:r>
              <a:rPr lang="zh-CN" altLang="en-US" dirty="0" smtClean="0"/>
              <a:t>图</a:t>
            </a:r>
            <a:r>
              <a:rPr lang="en-US" altLang="zh-CN" dirty="0" smtClean="0"/>
              <a:t>6-11</a:t>
            </a:r>
            <a:r>
              <a:rPr lang="zh-CN" altLang="en-US" dirty="0" smtClean="0"/>
              <a:t>所</a:t>
            </a:r>
            <a:r>
              <a:rPr lang="zh-CN" altLang="en-US" dirty="0"/>
              <a:t>示。这一调制关系也 同样适用于多频率分量信号</a:t>
            </a:r>
            <a:r>
              <a:rPr lang="zh-CN" altLang="en-US" i="1" dirty="0"/>
              <a:t> </a:t>
            </a:r>
            <a:r>
              <a:rPr lang="en-US" altLang="zh-CN" i="1" dirty="0" smtClean="0"/>
              <a:t>f</a:t>
            </a:r>
            <a:r>
              <a:rPr lang="zh-CN" altLang="en-US" dirty="0" smtClean="0"/>
              <a:t>（ </a:t>
            </a:r>
            <a:r>
              <a:rPr lang="en-US" altLang="zh-CN" dirty="0" smtClean="0"/>
              <a:t>t</a:t>
            </a:r>
            <a:r>
              <a:rPr lang="zh-CN" altLang="en-US" dirty="0" smtClean="0"/>
              <a:t> </a:t>
            </a:r>
            <a:r>
              <a:rPr lang="zh-CN" altLang="en-US" dirty="0"/>
              <a:t>）的单边带调制。</a:t>
            </a:r>
          </a:p>
        </p:txBody>
      </p:sp>
    </p:spTree>
    <p:extLst>
      <p:ext uri="{BB962C8B-B14F-4D97-AF65-F5344CB8AC3E}">
        <p14:creationId xmlns:p14="http://schemas.microsoft.com/office/powerpoint/2010/main" val="1951534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6555" y="836810"/>
            <a:ext cx="2993898" cy="5243870"/>
          </a:xfrm>
          <a:prstGeom prst="rect">
            <a:avLst/>
          </a:prstGeom>
        </p:spPr>
      </p:pic>
      <p:sp>
        <p:nvSpPr>
          <p:cNvPr id="4" name="矩形 3"/>
          <p:cNvSpPr/>
          <p:nvPr/>
        </p:nvSpPr>
        <p:spPr>
          <a:xfrm>
            <a:off x="893064" y="6142456"/>
            <a:ext cx="7040880" cy="461665"/>
          </a:xfrm>
          <a:prstGeom prst="rect">
            <a:avLst/>
          </a:prstGeom>
        </p:spPr>
        <p:txBody>
          <a:bodyPr wrap="square">
            <a:spAutoFit/>
          </a:bodyPr>
          <a:lstStyle/>
          <a:p>
            <a:pPr algn="ctr"/>
            <a:r>
              <a:rPr lang="zh-CN" altLang="en-US" sz="2400" dirty="0" smtClean="0"/>
              <a:t>图</a:t>
            </a:r>
            <a:r>
              <a:rPr lang="en-US" altLang="zh-CN" sz="2400" dirty="0" smtClean="0"/>
              <a:t>6-11</a:t>
            </a:r>
            <a:r>
              <a:rPr lang="zh-CN" altLang="en-US" sz="2400" dirty="0"/>
              <a:t>　双音调制</a:t>
            </a:r>
            <a:r>
              <a:rPr lang="zh-CN" altLang="en-US" sz="2400" dirty="0" smtClean="0"/>
              <a:t>时</a:t>
            </a:r>
            <a:r>
              <a:rPr lang="en-US" altLang="zh-CN" sz="2400" dirty="0" smtClean="0"/>
              <a:t>SSB</a:t>
            </a:r>
            <a:r>
              <a:rPr lang="zh-CN" altLang="en-US" sz="2400" dirty="0" smtClean="0"/>
              <a:t>信</a:t>
            </a:r>
            <a:r>
              <a:rPr lang="zh-CN" altLang="en-US" sz="2400" dirty="0"/>
              <a:t>号的波形和频谱</a:t>
            </a:r>
          </a:p>
        </p:txBody>
      </p:sp>
    </p:spTree>
    <p:extLst>
      <p:ext uri="{BB962C8B-B14F-4D97-AF65-F5344CB8AC3E}">
        <p14:creationId xmlns:p14="http://schemas.microsoft.com/office/powerpoint/2010/main" val="1861699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由</a:t>
            </a:r>
            <a:r>
              <a:rPr lang="zh-CN" altLang="en-US" dirty="0"/>
              <a:t>式（ </a:t>
            </a:r>
            <a:r>
              <a:rPr lang="en-US" altLang="zh-CN" dirty="0" smtClean="0"/>
              <a:t>6-16</a:t>
            </a:r>
            <a:r>
              <a:rPr lang="zh-CN" altLang="en-US" dirty="0" smtClean="0"/>
              <a:t>）</a:t>
            </a:r>
            <a:r>
              <a:rPr lang="zh-CN" altLang="en-US" dirty="0"/>
              <a:t>和式（ </a:t>
            </a:r>
            <a:r>
              <a:rPr lang="en-US" altLang="zh-CN" dirty="0" smtClean="0"/>
              <a:t>6-17</a:t>
            </a:r>
            <a:r>
              <a:rPr lang="zh-CN" altLang="en-US" dirty="0" smtClean="0"/>
              <a:t>）</a:t>
            </a:r>
            <a:r>
              <a:rPr lang="zh-CN" altLang="en-US" dirty="0"/>
              <a:t>，利用三角公式，可</a:t>
            </a:r>
            <a:r>
              <a:rPr lang="zh-CN" altLang="en-US" dirty="0" smtClean="0"/>
              <a:t>得</a:t>
            </a:r>
            <a:r>
              <a:rPr lang="en-US" altLang="zh-CN" dirty="0" smtClean="0"/>
              <a:t/>
            </a:r>
            <a:br>
              <a:rPr lang="en-US" altLang="zh-CN" dirty="0" smtClean="0"/>
            </a:br>
            <a:r>
              <a:rPr lang="en-US" altLang="zh-CN" dirty="0"/>
              <a:t/>
            </a:r>
            <a:br>
              <a:rPr lang="en-US" altLang="zh-CN" dirty="0"/>
            </a:br>
            <a:r>
              <a:rPr lang="zh-CN" altLang="en-US" dirty="0" smtClean="0"/>
              <a:t>和</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式</a:t>
            </a:r>
            <a:r>
              <a:rPr lang="zh-CN" altLang="en-US" dirty="0"/>
              <a:t>（ </a:t>
            </a:r>
            <a:r>
              <a:rPr lang="en-US" altLang="zh-CN" dirty="0" smtClean="0"/>
              <a:t>6-18</a:t>
            </a:r>
            <a:r>
              <a:rPr lang="zh-CN" altLang="en-US" dirty="0" smtClean="0"/>
              <a:t>）</a:t>
            </a:r>
            <a:r>
              <a:rPr lang="zh-CN" altLang="en-US" dirty="0"/>
              <a:t>对应于上边带，式（ </a:t>
            </a:r>
            <a:r>
              <a:rPr lang="en-US" altLang="zh-CN" dirty="0" smtClean="0"/>
              <a:t>6-19</a:t>
            </a:r>
            <a:r>
              <a:rPr lang="zh-CN" altLang="en-US" dirty="0" smtClean="0"/>
              <a:t>）</a:t>
            </a:r>
            <a:r>
              <a:rPr lang="zh-CN" altLang="en-US" dirty="0"/>
              <a:t>对应于下边带。这</a:t>
            </a:r>
            <a:r>
              <a:rPr lang="zh-CN" altLang="en-US" dirty="0" smtClean="0"/>
              <a:t>是</a:t>
            </a:r>
            <a:r>
              <a:rPr lang="en-US" altLang="zh-CN" dirty="0" smtClean="0"/>
              <a:t>SSB</a:t>
            </a:r>
            <a:r>
              <a:rPr lang="zh-CN" altLang="en-US" dirty="0" smtClean="0"/>
              <a:t>信</a:t>
            </a:r>
            <a:r>
              <a:rPr lang="zh-CN" altLang="en-US" dirty="0"/>
              <a:t>号的另一种表达式， 由此可以推</a:t>
            </a:r>
            <a:r>
              <a:rPr lang="zh-CN" altLang="en-US" dirty="0" smtClean="0"/>
              <a:t>出</a:t>
            </a:r>
            <a:r>
              <a:rPr lang="en-US" altLang="zh-CN" dirty="0" smtClean="0"/>
              <a:t>u</a:t>
            </a:r>
            <a:r>
              <a:rPr lang="el-GR" altLang="zh-CN" baseline="-25000" dirty="0" smtClean="0"/>
              <a:t>Ω</a:t>
            </a:r>
            <a:r>
              <a:rPr lang="en-US" altLang="zh-CN" dirty="0" smtClean="0"/>
              <a:t>(t)</a:t>
            </a:r>
            <a:r>
              <a:rPr lang="el-GR" altLang="zh-CN" dirty="0" smtClean="0"/>
              <a:t> </a:t>
            </a:r>
            <a:r>
              <a:rPr lang="zh-CN" altLang="en-US" dirty="0" smtClean="0"/>
              <a:t>＝ </a:t>
            </a:r>
            <a:r>
              <a:rPr lang="en-US" altLang="zh-CN" i="1" dirty="0" smtClean="0"/>
              <a:t>f</a:t>
            </a:r>
            <a:r>
              <a:rPr lang="en-US" altLang="zh-CN" dirty="0" smtClean="0"/>
              <a:t>(t)</a:t>
            </a:r>
            <a:r>
              <a:rPr lang="zh-CN" altLang="en-US" dirty="0" smtClean="0"/>
              <a:t>，即</a:t>
            </a:r>
            <a:r>
              <a:rPr lang="zh-CN" altLang="en-US" dirty="0"/>
              <a:t>一般情况下的单边带信号的表达式</a:t>
            </a:r>
            <a:r>
              <a:rPr lang="zh-CN" altLang="en-US" dirty="0" smtClean="0"/>
              <a:t>：</a:t>
            </a:r>
            <a:r>
              <a:rPr lang="en-US" altLang="zh-CN" dirty="0" smtClean="0"/>
              <a:t/>
            </a:r>
            <a:br>
              <a:rPr lang="en-US" altLang="zh-CN" dirty="0" smtClean="0"/>
            </a:br>
            <a:r>
              <a:rPr lang="en-US" altLang="zh-CN" dirty="0"/>
              <a:t/>
            </a:r>
            <a:br>
              <a:rPr lang="en-US" altLang="zh-CN" dirty="0"/>
            </a:br>
            <a:r>
              <a:rPr lang="zh-CN" altLang="en-US" dirty="0"/>
              <a:t>式中，“＋”号对应于下边带，“－”号对应于上边带。</a:t>
            </a:r>
          </a:p>
        </p:txBody>
      </p:sp>
      <p:pic>
        <p:nvPicPr>
          <p:cNvPr id="2" name="图片 1"/>
          <p:cNvPicPr>
            <a:picLocks noChangeAspect="1"/>
          </p:cNvPicPr>
          <p:nvPr/>
        </p:nvPicPr>
        <p:blipFill>
          <a:blip r:embed="rId2"/>
          <a:stretch>
            <a:fillRect/>
          </a:stretch>
        </p:blipFill>
        <p:spPr>
          <a:xfrm>
            <a:off x="1825677" y="1489700"/>
            <a:ext cx="5492646" cy="375676"/>
          </a:xfrm>
          <a:prstGeom prst="rect">
            <a:avLst/>
          </a:prstGeom>
        </p:spPr>
      </p:pic>
      <p:pic>
        <p:nvPicPr>
          <p:cNvPr id="4" name="图片 3"/>
          <p:cNvPicPr>
            <a:picLocks noChangeAspect="1"/>
          </p:cNvPicPr>
          <p:nvPr/>
        </p:nvPicPr>
        <p:blipFill>
          <a:blip r:embed="rId3"/>
          <a:stretch>
            <a:fillRect/>
          </a:stretch>
        </p:blipFill>
        <p:spPr>
          <a:xfrm>
            <a:off x="1964009" y="2441936"/>
            <a:ext cx="5215982" cy="403109"/>
          </a:xfrm>
          <a:prstGeom prst="rect">
            <a:avLst/>
          </a:prstGeom>
        </p:spPr>
      </p:pic>
      <p:pic>
        <p:nvPicPr>
          <p:cNvPr id="5" name="图片 4"/>
          <p:cNvPicPr>
            <a:picLocks noChangeAspect="1"/>
          </p:cNvPicPr>
          <p:nvPr/>
        </p:nvPicPr>
        <p:blipFill>
          <a:blip r:embed="rId4"/>
          <a:stretch>
            <a:fillRect/>
          </a:stretch>
        </p:blipFill>
        <p:spPr>
          <a:xfrm>
            <a:off x="2109855" y="4430783"/>
            <a:ext cx="4888310" cy="421633"/>
          </a:xfrm>
          <a:prstGeom prst="rect">
            <a:avLst/>
          </a:prstGeom>
        </p:spPr>
      </p:pic>
      <p:sp>
        <p:nvSpPr>
          <p:cNvPr id="6" name="矩形 5"/>
          <p:cNvSpPr/>
          <p:nvPr/>
        </p:nvSpPr>
        <p:spPr>
          <a:xfrm>
            <a:off x="7451004" y="1484097"/>
            <a:ext cx="931665" cy="461665"/>
          </a:xfrm>
          <a:prstGeom prst="rect">
            <a:avLst/>
          </a:prstGeom>
        </p:spPr>
        <p:txBody>
          <a:bodyPr wrap="none">
            <a:spAutoFit/>
          </a:bodyPr>
          <a:lstStyle/>
          <a:p>
            <a:r>
              <a:rPr lang="en-US" altLang="zh-CN" sz="2400" dirty="0" smtClean="0"/>
              <a:t>(6-18)</a:t>
            </a:r>
            <a:endParaRPr lang="zh-CN" altLang="en-US" sz="2400" dirty="0"/>
          </a:p>
        </p:txBody>
      </p:sp>
      <p:sp>
        <p:nvSpPr>
          <p:cNvPr id="7" name="矩形 6"/>
          <p:cNvSpPr/>
          <p:nvPr/>
        </p:nvSpPr>
        <p:spPr>
          <a:xfrm>
            <a:off x="7451003" y="2412657"/>
            <a:ext cx="931665" cy="461665"/>
          </a:xfrm>
          <a:prstGeom prst="rect">
            <a:avLst/>
          </a:prstGeom>
        </p:spPr>
        <p:txBody>
          <a:bodyPr wrap="none">
            <a:spAutoFit/>
          </a:bodyPr>
          <a:lstStyle/>
          <a:p>
            <a:r>
              <a:rPr lang="en-US" altLang="zh-CN" sz="2400" dirty="0" smtClean="0"/>
              <a:t>(6-19)</a:t>
            </a:r>
            <a:endParaRPr lang="zh-CN" altLang="en-US" sz="2400" dirty="0"/>
          </a:p>
        </p:txBody>
      </p:sp>
      <p:sp>
        <p:nvSpPr>
          <p:cNvPr id="8" name="矩形 7"/>
          <p:cNvSpPr/>
          <p:nvPr/>
        </p:nvSpPr>
        <p:spPr>
          <a:xfrm>
            <a:off x="7443003" y="4390751"/>
            <a:ext cx="931665" cy="461665"/>
          </a:xfrm>
          <a:prstGeom prst="rect">
            <a:avLst/>
          </a:prstGeom>
        </p:spPr>
        <p:txBody>
          <a:bodyPr wrap="none">
            <a:spAutoFit/>
          </a:bodyPr>
          <a:lstStyle/>
          <a:p>
            <a:r>
              <a:rPr lang="en-US" altLang="zh-CN" sz="2400" dirty="0" smtClean="0"/>
              <a:t>(6-20)</a:t>
            </a:r>
            <a:endParaRPr lang="zh-CN" altLang="en-US" sz="2400" dirty="0"/>
          </a:p>
        </p:txBody>
      </p:sp>
    </p:spTree>
    <p:extLst>
      <p:ext uri="{BB962C8B-B14F-4D97-AF65-F5344CB8AC3E}">
        <p14:creationId xmlns:p14="http://schemas.microsoft.com/office/powerpoint/2010/main" val="2747441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a:t>
                </a:r>
                <a14:m>
                  <m:oMath xmlns:m="http://schemas.openxmlformats.org/officeDocument/2006/math">
                    <m:acc>
                      <m:accPr>
                        <m:chr m:val="̂"/>
                        <m:ctrlPr>
                          <a:rPr lang="zh-CN" altLang="en-US" i="1" smtClean="0">
                            <a:latin typeface="Cambria Math"/>
                          </a:rPr>
                        </m:ctrlPr>
                      </m:accPr>
                      <m:e>
                        <m:r>
                          <a:rPr lang="en-US" altLang="zh-CN" b="0" i="1" smtClean="0">
                            <a:latin typeface="Cambria Math" panose="02040503050406030204" pitchFamily="18" charset="0"/>
                          </a:rPr>
                          <m:t>𝑓</m:t>
                        </m:r>
                      </m:e>
                    </m:acc>
                  </m:oMath>
                </a14:m>
                <a:r>
                  <a:rPr lang="en-US" altLang="zh-CN" dirty="0" smtClean="0"/>
                  <a:t>(t)</a:t>
                </a:r>
                <a:r>
                  <a:rPr lang="zh-CN" altLang="en-US" dirty="0" smtClean="0"/>
                  <a:t>是</a:t>
                </a:r>
                <a:r>
                  <a:rPr lang="en-US" altLang="zh-CN" i="1" dirty="0" smtClean="0"/>
                  <a:t>f</a:t>
                </a:r>
                <a:r>
                  <a:rPr lang="en-US" altLang="zh-CN" dirty="0" smtClean="0"/>
                  <a:t>(t)</a:t>
                </a:r>
                <a:r>
                  <a:rPr lang="zh-CN" altLang="en-US" dirty="0" smtClean="0"/>
                  <a:t>的</a:t>
                </a:r>
                <a:r>
                  <a:rPr lang="zh-CN" altLang="en-US" dirty="0"/>
                  <a:t>希尔伯特</a:t>
                </a:r>
                <a:r>
                  <a:rPr lang="zh-CN" altLang="en-US" dirty="0" smtClean="0"/>
                  <a:t>（</a:t>
                </a:r>
                <a:r>
                  <a:rPr lang="en-US" altLang="zh-CN" dirty="0" smtClean="0"/>
                  <a:t>Hilbert</a:t>
                </a:r>
                <a:r>
                  <a:rPr lang="zh-CN" altLang="en-US" dirty="0" smtClean="0"/>
                  <a:t>）</a:t>
                </a:r>
                <a:r>
                  <a:rPr lang="zh-CN" altLang="en-US" dirty="0"/>
                  <a:t>变换，</a:t>
                </a:r>
                <a:r>
                  <a:rPr lang="zh-CN" altLang="en-US" dirty="0" smtClean="0"/>
                  <a:t>即</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由于</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a:t>式中</a:t>
                </a:r>
                <a:r>
                  <a:rPr lang="zh-CN" altLang="en-US" dirty="0" smtClean="0"/>
                  <a:t>，</a:t>
                </a:r>
                <a:r>
                  <a:rPr lang="en-US" altLang="zh-CN" dirty="0" smtClean="0"/>
                  <a:t>sgn(</a:t>
                </a:r>
                <a:r>
                  <a:rPr lang="el-GR" altLang="zh-CN" dirty="0" smtClean="0"/>
                  <a:t>ω</a:t>
                </a:r>
                <a:r>
                  <a:rPr lang="en-US" altLang="zh-CN" dirty="0" smtClean="0"/>
                  <a:t>)</a:t>
                </a:r>
                <a:r>
                  <a:rPr lang="zh-CN" altLang="en-US" dirty="0" smtClean="0"/>
                  <a:t>是</a:t>
                </a:r>
                <a:r>
                  <a:rPr lang="zh-CN" altLang="en-US" dirty="0"/>
                  <a:t>符号函数，可</a:t>
                </a:r>
                <a:r>
                  <a:rPr lang="zh-CN" altLang="en-US" dirty="0" smtClean="0"/>
                  <a:t>得</a:t>
                </a:r>
                <a:r>
                  <a:rPr lang="en-US" altLang="zh-CN" i="1" dirty="0" smtClean="0"/>
                  <a:t>f</a:t>
                </a:r>
                <a:r>
                  <a:rPr lang="en-US" altLang="zh-CN" dirty="0" smtClean="0"/>
                  <a:t>(t)</a:t>
                </a:r>
                <a:r>
                  <a:rPr lang="zh-CN" altLang="en-US" dirty="0" smtClean="0"/>
                  <a:t>的</a:t>
                </a:r>
                <a:r>
                  <a:rPr lang="zh-CN" altLang="en-US" dirty="0"/>
                  <a:t>傅立叶变换</a:t>
                </a:r>
                <a:r>
                  <a:rPr lang="zh-CN" altLang="en-US" dirty="0" smtClean="0"/>
                  <a:t>：</a:t>
                </a:r>
                <a:r>
                  <a:rPr lang="en-US" altLang="zh-CN" dirty="0" smtClean="0"/>
                  <a:t/>
                </a:r>
                <a:br>
                  <a:rPr lang="en-US" altLang="zh-CN" dirty="0" smtClean="0"/>
                </a:br>
                <a:r>
                  <a:rPr lang="en-US" altLang="zh-CN" dirty="0"/>
                  <a:t/>
                </a:r>
                <a:br>
                  <a:rPr lang="en-US" altLang="zh-CN" dirty="0"/>
                </a:br>
                <a:r>
                  <a:rPr lang="zh-CN" altLang="en-US" dirty="0"/>
                  <a:t>式（ </a:t>
                </a:r>
                <a:r>
                  <a:rPr lang="en-US" altLang="zh-CN" dirty="0" smtClean="0"/>
                  <a:t>6-23</a:t>
                </a:r>
                <a:r>
                  <a:rPr lang="zh-CN" altLang="en-US" dirty="0" smtClean="0"/>
                  <a:t>）</a:t>
                </a:r>
                <a:r>
                  <a:rPr lang="zh-CN" altLang="en-US" dirty="0"/>
                  <a:t>意味着</a:t>
                </a:r>
                <a:r>
                  <a:rPr lang="zh-CN" altLang="en-US" dirty="0" smtClean="0"/>
                  <a:t>对</a:t>
                </a:r>
                <a:r>
                  <a:rPr lang="en-US" altLang="zh-CN" dirty="0"/>
                  <a:t>F(</a:t>
                </a:r>
                <a:r>
                  <a:rPr lang="zh-CN" altLang="en-US" dirty="0"/>
                  <a:t> </a:t>
                </a:r>
                <a:r>
                  <a:rPr lang="el-GR" altLang="zh-CN" dirty="0"/>
                  <a:t>ω</a:t>
                </a:r>
                <a:r>
                  <a:rPr lang="en-US" altLang="zh-CN" dirty="0"/>
                  <a:t>)</a:t>
                </a:r>
                <a:r>
                  <a:rPr lang="zh-CN" altLang="en-US" dirty="0"/>
                  <a:t>的各频率分量均移相－</a:t>
                </a:r>
                <a:r>
                  <a:rPr lang="el-GR" altLang="zh-CN" dirty="0"/>
                  <a:t>π</a:t>
                </a:r>
                <a:r>
                  <a:rPr lang="en-US" altLang="zh-CN" dirty="0"/>
                  <a:t>/2</a:t>
                </a:r>
                <a:r>
                  <a:rPr lang="zh-CN" altLang="en-US" dirty="0"/>
                  <a:t>就可得</a:t>
                </a:r>
                <a:r>
                  <a:rPr lang="zh-CN" altLang="en-US" dirty="0" smtClean="0"/>
                  <a:t>到</a:t>
                </a:r>
                <a:r>
                  <a:rPr lang="en-US" altLang="zh-CN" dirty="0"/>
                  <a:t>F(</a:t>
                </a:r>
                <a:r>
                  <a:rPr lang="zh-CN" altLang="en-US" dirty="0"/>
                  <a:t> </a:t>
                </a:r>
                <a:r>
                  <a:rPr lang="el-GR" altLang="zh-CN" dirty="0"/>
                  <a:t>ω</a:t>
                </a:r>
                <a:r>
                  <a:rPr lang="en-US" altLang="zh-CN" dirty="0" smtClean="0"/>
                  <a:t>)</a:t>
                </a:r>
                <a:r>
                  <a:rPr lang="zh-CN" altLang="el-GR" dirty="0"/>
                  <a:t> ，</a:t>
                </a:r>
                <a:r>
                  <a:rPr lang="zh-CN" altLang="en-US" dirty="0"/>
                  <a:t>其传输特性如</a:t>
                </a:r>
                <a:r>
                  <a:rPr lang="zh-CN" altLang="en-US" dirty="0" smtClean="0"/>
                  <a:t>图</a:t>
                </a:r>
                <a:r>
                  <a:rPr lang="en-US" altLang="zh-CN" dirty="0" smtClean="0"/>
                  <a:t>6-12</a:t>
                </a:r>
                <a:r>
                  <a:rPr lang="zh-CN" altLang="en-US" dirty="0"/>
                  <a:t>所示。</a:t>
                </a:r>
                <a:br>
                  <a:rPr lang="zh-CN" altLang="en-US" dirty="0"/>
                </a:br>
                <a:r>
                  <a:rPr lang="zh-CN" altLang="en-US" dirty="0" smtClean="0"/>
                  <a:t/>
                </a:r>
                <a:br>
                  <a:rPr lang="zh-CN" altLang="en-US" dirty="0" smtClean="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2074291" y="1550650"/>
            <a:ext cx="4995417" cy="851174"/>
          </a:xfrm>
          <a:prstGeom prst="rect">
            <a:avLst/>
          </a:prstGeom>
        </p:spPr>
      </p:pic>
      <p:pic>
        <p:nvPicPr>
          <p:cNvPr id="4" name="图片 3"/>
          <p:cNvPicPr>
            <a:picLocks noChangeAspect="1"/>
          </p:cNvPicPr>
          <p:nvPr/>
        </p:nvPicPr>
        <p:blipFill>
          <a:blip r:embed="rId4"/>
          <a:stretch>
            <a:fillRect/>
          </a:stretch>
        </p:blipFill>
        <p:spPr>
          <a:xfrm>
            <a:off x="3260537" y="2953990"/>
            <a:ext cx="2610729" cy="807739"/>
          </a:xfrm>
          <a:prstGeom prst="rect">
            <a:avLst/>
          </a:prstGeom>
        </p:spPr>
      </p:pic>
      <p:pic>
        <p:nvPicPr>
          <p:cNvPr id="5" name="图片 4"/>
          <p:cNvPicPr>
            <a:picLocks noChangeAspect="1"/>
          </p:cNvPicPr>
          <p:nvPr/>
        </p:nvPicPr>
        <p:blipFill>
          <a:blip r:embed="rId5"/>
          <a:stretch>
            <a:fillRect/>
          </a:stretch>
        </p:blipFill>
        <p:spPr>
          <a:xfrm>
            <a:off x="1570284" y="4413491"/>
            <a:ext cx="5991233" cy="469901"/>
          </a:xfrm>
          <a:prstGeom prst="rect">
            <a:avLst/>
          </a:prstGeom>
        </p:spPr>
      </p:pic>
      <p:sp>
        <p:nvSpPr>
          <p:cNvPr id="6" name="矩形 5"/>
          <p:cNvSpPr/>
          <p:nvPr/>
        </p:nvSpPr>
        <p:spPr>
          <a:xfrm>
            <a:off x="7583684" y="1745404"/>
            <a:ext cx="931665" cy="461665"/>
          </a:xfrm>
          <a:prstGeom prst="rect">
            <a:avLst/>
          </a:prstGeom>
        </p:spPr>
        <p:txBody>
          <a:bodyPr wrap="none">
            <a:spAutoFit/>
          </a:bodyPr>
          <a:lstStyle/>
          <a:p>
            <a:r>
              <a:rPr lang="en-US" altLang="zh-CN" sz="2400" dirty="0" smtClean="0"/>
              <a:t>(6-21)</a:t>
            </a:r>
            <a:endParaRPr lang="zh-CN" altLang="en-US" sz="2400" dirty="0"/>
          </a:p>
        </p:txBody>
      </p:sp>
      <p:sp>
        <p:nvSpPr>
          <p:cNvPr id="7" name="矩形 6"/>
          <p:cNvSpPr/>
          <p:nvPr/>
        </p:nvSpPr>
        <p:spPr>
          <a:xfrm>
            <a:off x="7473956" y="3127026"/>
            <a:ext cx="931665" cy="461665"/>
          </a:xfrm>
          <a:prstGeom prst="rect">
            <a:avLst/>
          </a:prstGeom>
        </p:spPr>
        <p:txBody>
          <a:bodyPr wrap="none">
            <a:spAutoFit/>
          </a:bodyPr>
          <a:lstStyle/>
          <a:p>
            <a:r>
              <a:rPr lang="en-US" altLang="zh-CN" sz="2400" dirty="0" smtClean="0"/>
              <a:t>(6-22)</a:t>
            </a:r>
            <a:endParaRPr lang="zh-CN" altLang="en-US" sz="2400" dirty="0"/>
          </a:p>
        </p:txBody>
      </p:sp>
      <p:sp>
        <p:nvSpPr>
          <p:cNvPr id="8" name="矩形 7"/>
          <p:cNvSpPr/>
          <p:nvPr/>
        </p:nvSpPr>
        <p:spPr>
          <a:xfrm>
            <a:off x="7473955" y="4434611"/>
            <a:ext cx="931665" cy="461665"/>
          </a:xfrm>
          <a:prstGeom prst="rect">
            <a:avLst/>
          </a:prstGeom>
        </p:spPr>
        <p:txBody>
          <a:bodyPr wrap="none">
            <a:spAutoFit/>
          </a:bodyPr>
          <a:lstStyle/>
          <a:p>
            <a:r>
              <a:rPr lang="en-US" altLang="zh-CN" sz="2400" dirty="0" smtClean="0"/>
              <a:t>(6-23)</a:t>
            </a:r>
            <a:endParaRPr lang="zh-CN" altLang="en-US" sz="2400" dirty="0"/>
          </a:p>
        </p:txBody>
      </p:sp>
    </p:spTree>
    <p:extLst>
      <p:ext uri="{BB962C8B-B14F-4D97-AF65-F5344CB8AC3E}">
        <p14:creationId xmlns:p14="http://schemas.microsoft.com/office/powerpoint/2010/main" val="1554422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8053" y="1344930"/>
            <a:ext cx="5967893" cy="3787902"/>
          </a:xfrm>
          <a:prstGeom prst="rect">
            <a:avLst/>
          </a:prstGeom>
        </p:spPr>
      </p:pic>
      <p:sp>
        <p:nvSpPr>
          <p:cNvPr id="4" name="矩形 3"/>
          <p:cNvSpPr/>
          <p:nvPr/>
        </p:nvSpPr>
        <p:spPr>
          <a:xfrm>
            <a:off x="1642870" y="5749950"/>
            <a:ext cx="5858258" cy="461665"/>
          </a:xfrm>
          <a:prstGeom prst="rect">
            <a:avLst/>
          </a:prstGeom>
        </p:spPr>
        <p:txBody>
          <a:bodyPr wrap="square">
            <a:spAutoFit/>
          </a:bodyPr>
          <a:lstStyle/>
          <a:p>
            <a:pPr algn="ctr"/>
            <a:r>
              <a:rPr lang="zh-CN" altLang="en-US" sz="2400" dirty="0" smtClean="0"/>
              <a:t>图</a:t>
            </a:r>
            <a:r>
              <a:rPr lang="en-US" altLang="zh-CN" sz="2400" dirty="0" smtClean="0"/>
              <a:t>6-12</a:t>
            </a:r>
            <a:r>
              <a:rPr lang="zh-CN" altLang="en-US" sz="2400" dirty="0"/>
              <a:t>　希尔伯特变换网络及其传递函数</a:t>
            </a:r>
          </a:p>
        </p:txBody>
      </p:sp>
    </p:spTree>
    <p:extLst>
      <p:ext uri="{BB962C8B-B14F-4D97-AF65-F5344CB8AC3E}">
        <p14:creationId xmlns:p14="http://schemas.microsoft.com/office/powerpoint/2010/main" val="3899061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smtClean="0"/>
              <a:t>        单边带调制从本质上说是幅度和频 率都随调制信号改变的调制方式。但是 由于它产生的已调信号频率与调制信号 频率间只是一个线性变换关系（由 </a:t>
            </a:r>
            <a:r>
              <a:rPr lang="en-US" altLang="zh-CN" dirty="0" smtClean="0"/>
              <a:t>F</a:t>
            </a:r>
            <a:r>
              <a:rPr lang="zh-CN" altLang="en-US" dirty="0" smtClean="0"/>
              <a:t>变 至 </a:t>
            </a:r>
            <a:r>
              <a:rPr lang="en-US" altLang="zh-CN" i="1" dirty="0" smtClean="0"/>
              <a:t>f</a:t>
            </a:r>
            <a:r>
              <a:rPr lang="en-US" altLang="zh-CN" baseline="-25000" dirty="0" smtClean="0"/>
              <a:t>c</a:t>
            </a:r>
            <a:r>
              <a:rPr lang="zh-CN" altLang="en-US" dirty="0" smtClean="0"/>
              <a:t>＋ </a:t>
            </a:r>
            <a:r>
              <a:rPr lang="en-US" altLang="zh-CN" dirty="0" smtClean="0"/>
              <a:t>F</a:t>
            </a:r>
            <a:r>
              <a:rPr lang="zh-CN" altLang="en-US" dirty="0" smtClean="0"/>
              <a:t> 或 </a:t>
            </a:r>
            <a:r>
              <a:rPr lang="en-US" altLang="zh-CN" i="1" dirty="0" smtClean="0"/>
              <a:t>f</a:t>
            </a:r>
            <a:r>
              <a:rPr lang="en-US" altLang="zh-CN" baseline="-25000" dirty="0" smtClean="0"/>
              <a:t>c </a:t>
            </a:r>
            <a:r>
              <a:rPr lang="zh-CN" altLang="en-US" dirty="0" smtClean="0"/>
              <a:t>－Ｆ的线性搬移），这一 点与调幅信号及双边带信号相似，因此通常把它归于振幅调制。由上所述，对 于语音调制而言，其单边带信号的频谱 如图</a:t>
            </a:r>
            <a:r>
              <a:rPr lang="en-US" altLang="zh-CN" dirty="0" smtClean="0"/>
              <a:t>6-13</a:t>
            </a:r>
            <a:r>
              <a:rPr lang="zh-CN" altLang="en-US" dirty="0" smtClean="0"/>
              <a:t>（ </a:t>
            </a:r>
            <a:r>
              <a:rPr lang="en-US" altLang="zh-CN" dirty="0" smtClean="0"/>
              <a:t>b</a:t>
            </a:r>
            <a:r>
              <a:rPr lang="zh-CN" altLang="en-US" dirty="0" smtClean="0"/>
              <a:t>）、图</a:t>
            </a:r>
            <a:r>
              <a:rPr lang="en-US" altLang="zh-CN" dirty="0" smtClean="0"/>
              <a:t>6-13</a:t>
            </a:r>
            <a:r>
              <a:rPr lang="zh-CN" altLang="en-US" dirty="0" smtClean="0"/>
              <a:t>（</a:t>
            </a:r>
            <a:r>
              <a:rPr lang="en-US" altLang="zh-CN" dirty="0" smtClean="0"/>
              <a:t>c</a:t>
            </a:r>
            <a:r>
              <a:rPr lang="zh-CN" altLang="en-US" dirty="0" smtClean="0"/>
              <a:t>）所示。图上也表示了产生单边带信号过程中的双边带信号频谱。</a:t>
            </a:r>
            <a:r>
              <a:rPr lang="en-US" altLang="zh-CN" dirty="0" smtClean="0"/>
              <a:t/>
            </a:r>
            <a:br>
              <a:rPr lang="en-US" altLang="zh-CN" dirty="0" smtClean="0"/>
            </a:br>
            <a:r>
              <a:rPr lang="en-US" altLang="zh-CN" dirty="0" smtClean="0"/>
              <a:t>        </a:t>
            </a:r>
            <a:r>
              <a:rPr lang="zh-CN" altLang="en-US" dirty="0" smtClean="0"/>
              <a:t>单边带调制</a:t>
            </a:r>
            <a:r>
              <a:rPr lang="zh-CN" altLang="en-US" dirty="0"/>
              <a:t>方式在传送信息时，不但功率利用率高，而且</a:t>
            </a:r>
            <a:r>
              <a:rPr lang="zh-CN" altLang="en-US" dirty="0" smtClean="0"/>
              <a:t>它所</a:t>
            </a:r>
            <a:r>
              <a:rPr lang="zh-CN" altLang="en-US" dirty="0"/>
              <a:t>占用频带</a:t>
            </a:r>
            <a:r>
              <a:rPr lang="zh-CN" altLang="en-US" dirty="0" smtClean="0"/>
              <a:t>为</a:t>
            </a:r>
            <a:r>
              <a:rPr lang="en-US" altLang="zh-CN" dirty="0"/>
              <a:t>B</a:t>
            </a:r>
            <a:r>
              <a:rPr lang="en-US" altLang="zh-CN" baseline="-25000" dirty="0"/>
              <a:t>SSB</a:t>
            </a:r>
            <a:r>
              <a:rPr lang="zh-CN" altLang="en-US" dirty="0"/>
              <a:t>≈</a:t>
            </a:r>
            <a:r>
              <a:rPr lang="en-US" altLang="zh-CN" dirty="0" smtClean="0"/>
              <a:t>F</a:t>
            </a:r>
            <a:r>
              <a:rPr lang="en-US" altLang="zh-CN" baseline="-25000" dirty="0" smtClean="0"/>
              <a:t>m</a:t>
            </a:r>
            <a:r>
              <a:rPr lang="zh-CN" altLang="en-US" dirty="0"/>
              <a:t> ，比调 幅信号、双边带信号减少了一半，频带利用充分，目前已成为短波通信中一种重要的调制方式。</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2359984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1875" y="998484"/>
            <a:ext cx="5300249" cy="4634220"/>
          </a:xfrm>
          <a:prstGeom prst="rect">
            <a:avLst/>
          </a:prstGeom>
        </p:spPr>
      </p:pic>
      <p:sp>
        <p:nvSpPr>
          <p:cNvPr id="4" name="矩形 3"/>
          <p:cNvSpPr/>
          <p:nvPr/>
        </p:nvSpPr>
        <p:spPr>
          <a:xfrm>
            <a:off x="2281949" y="5887612"/>
            <a:ext cx="4580100" cy="461665"/>
          </a:xfrm>
          <a:prstGeom prst="rect">
            <a:avLst/>
          </a:prstGeom>
        </p:spPr>
        <p:txBody>
          <a:bodyPr wrap="none">
            <a:spAutoFit/>
          </a:bodyPr>
          <a:lstStyle/>
          <a:p>
            <a:pPr algn="ctr"/>
            <a:r>
              <a:rPr lang="zh-CN" altLang="en-US" sz="2400" dirty="0" smtClean="0"/>
              <a:t>图</a:t>
            </a:r>
            <a:r>
              <a:rPr lang="en-US" altLang="zh-CN" sz="2400" dirty="0" smtClean="0"/>
              <a:t>6-13</a:t>
            </a:r>
            <a:r>
              <a:rPr lang="zh-CN" altLang="en-US" sz="2400" dirty="0"/>
              <a:t>　语音调制</a:t>
            </a:r>
            <a:r>
              <a:rPr lang="zh-CN" altLang="en-US" sz="2400" dirty="0" smtClean="0"/>
              <a:t>的</a:t>
            </a:r>
            <a:r>
              <a:rPr lang="en-US" altLang="zh-CN" sz="2400" dirty="0" smtClean="0"/>
              <a:t>SSB</a:t>
            </a:r>
            <a:r>
              <a:rPr lang="zh-CN" altLang="en-US" sz="2400" dirty="0" smtClean="0"/>
              <a:t>信</a:t>
            </a:r>
            <a:r>
              <a:rPr lang="zh-CN" altLang="en-US" sz="2400" dirty="0"/>
              <a:t>号频谱</a:t>
            </a:r>
          </a:p>
        </p:txBody>
      </p:sp>
    </p:spTree>
    <p:extLst>
      <p:ext uri="{BB962C8B-B14F-4D97-AF65-F5344CB8AC3E}">
        <p14:creationId xmlns:p14="http://schemas.microsoft.com/office/powerpoint/2010/main" val="1498456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b="1" dirty="0"/>
              <a:t>二、振幅调制电路</a:t>
            </a:r>
            <a:r>
              <a:rPr lang="zh-CN" altLang="en-US" dirty="0"/>
              <a:t/>
            </a:r>
            <a:br>
              <a:rPr lang="zh-CN" altLang="en-US" dirty="0"/>
            </a:br>
            <a:r>
              <a:rPr lang="zh-CN" altLang="en-US" dirty="0" smtClean="0"/>
              <a:t>       </a:t>
            </a:r>
            <a:r>
              <a:rPr lang="zh-CN" altLang="en-US" b="1" dirty="0" smtClean="0"/>
              <a:t>１</a:t>
            </a:r>
            <a:r>
              <a:rPr lang="zh-CN" altLang="en-US" b="1" dirty="0"/>
              <a:t>．振幅调制电路 </a:t>
            </a:r>
            <a:r>
              <a:rPr lang="en-US" altLang="zh-CN" dirty="0" smtClean="0"/>
              <a:t/>
            </a:r>
            <a:br>
              <a:rPr lang="en-US" altLang="zh-CN" dirty="0" smtClean="0"/>
            </a:br>
            <a:r>
              <a:rPr lang="en-US" altLang="zh-CN" dirty="0"/>
              <a:t> </a:t>
            </a:r>
            <a:r>
              <a:rPr lang="en-US" altLang="zh-CN" dirty="0" smtClean="0"/>
              <a:t>       </a:t>
            </a:r>
            <a:r>
              <a:rPr lang="zh-CN" altLang="en-US" dirty="0" smtClean="0"/>
              <a:t>振</a:t>
            </a:r>
            <a:r>
              <a:rPr lang="zh-CN" altLang="en-US" dirty="0"/>
              <a:t>幅调制信号的产生可以采用高电平调制和低电平调制两种方式完成。目前，振幅调 制信号大都用于无线电广播，因此多采用高电平调制方式</a:t>
            </a:r>
            <a:r>
              <a:rPr lang="zh-CN" altLang="en-US" dirty="0" smtClean="0"/>
              <a:t>。</a:t>
            </a:r>
            <a:r>
              <a:rPr lang="en-US" altLang="zh-CN" dirty="0" smtClean="0"/>
              <a:t/>
            </a:r>
            <a:br>
              <a:rPr lang="en-US" altLang="zh-CN" dirty="0" smtClean="0"/>
            </a:br>
            <a:r>
              <a:rPr lang="en-US" altLang="zh-CN" dirty="0" smtClean="0"/>
              <a:t>       </a:t>
            </a:r>
            <a:r>
              <a:rPr lang="zh-CN" altLang="en-US" dirty="0" smtClean="0"/>
              <a:t>１</a:t>
            </a:r>
            <a:r>
              <a:rPr lang="zh-CN" altLang="en-US" dirty="0"/>
              <a:t>）高电平调制 </a:t>
            </a:r>
            <a:r>
              <a:rPr lang="en-US" altLang="zh-CN" dirty="0" smtClean="0"/>
              <a:t/>
            </a:r>
            <a:br>
              <a:rPr lang="en-US" altLang="zh-CN" dirty="0" smtClean="0"/>
            </a:br>
            <a:r>
              <a:rPr lang="en-US" altLang="zh-CN" dirty="0"/>
              <a:t> </a:t>
            </a:r>
            <a:r>
              <a:rPr lang="en-US" altLang="zh-CN" dirty="0" smtClean="0"/>
              <a:t>       </a:t>
            </a:r>
            <a:r>
              <a:rPr lang="zh-CN" altLang="en-US" dirty="0" smtClean="0"/>
              <a:t>高</a:t>
            </a:r>
            <a:r>
              <a:rPr lang="zh-CN" altLang="en-US" dirty="0"/>
              <a:t>电平调制主要用于普通调幅信号，这种调制是在高频功率放大器中进行的。通常分 为基极调幅、集电极调幅以及集电极 基极（或发射极）组合调幅。其基本工作原理就是利 用改变某一电极的直流电压以控制集电极高频电流振幅。集电极调幅和基极调幅的原理和 调制特性已在高频功率放大器一章讨论过了。</a:t>
            </a:r>
          </a:p>
        </p:txBody>
      </p:sp>
    </p:spTree>
    <p:extLst>
      <p:ext uri="{BB962C8B-B14F-4D97-AF65-F5344CB8AC3E}">
        <p14:creationId xmlns:p14="http://schemas.microsoft.com/office/powerpoint/2010/main" val="410944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76565" y="764022"/>
            <a:ext cx="8132514" cy="5213131"/>
          </a:xfrm>
        </p:spPr>
        <p:txBody>
          <a:bodyPr/>
          <a:lstStyle/>
          <a:p>
            <a:r>
              <a:rPr lang="zh-CN" altLang="en-US" dirty="0"/>
              <a:t>式中， </a:t>
            </a:r>
            <a:r>
              <a:rPr lang="en-US" altLang="zh-CN" dirty="0" smtClean="0"/>
              <a:t>k</a:t>
            </a:r>
            <a:r>
              <a:rPr lang="en-US" altLang="zh-CN" baseline="-25000" dirty="0" smtClean="0"/>
              <a:t>a</a:t>
            </a:r>
            <a:r>
              <a:rPr lang="zh-CN" altLang="en-US" dirty="0" smtClean="0"/>
              <a:t>为</a:t>
            </a:r>
            <a:r>
              <a:rPr lang="zh-CN" altLang="en-US" dirty="0"/>
              <a:t>比例系数，一般由调制电路确定，又称为调制灵敏度。由此可得调幅信号的表 达式</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为</a:t>
            </a:r>
            <a:r>
              <a:rPr lang="zh-CN" altLang="en-US" dirty="0"/>
              <a:t>了使已调波不失真，即高频振荡波的振幅能真实地反映出调制信号的变化规律，</a:t>
            </a:r>
            <a:r>
              <a:rPr lang="zh-CN" altLang="en-US" dirty="0" smtClean="0"/>
              <a:t>调</a:t>
            </a:r>
            <a:r>
              <a:rPr lang="zh-CN" altLang="en-US" dirty="0"/>
              <a:t>制</a:t>
            </a:r>
            <a:r>
              <a:rPr lang="zh-CN" altLang="en-US" dirty="0" smtClean="0"/>
              <a:t>度</a:t>
            </a:r>
            <a:r>
              <a:rPr lang="en-US" altLang="zh-CN" dirty="0" smtClean="0"/>
              <a:t>m</a:t>
            </a:r>
            <a:r>
              <a:rPr lang="zh-CN" altLang="en-US" dirty="0"/>
              <a:t>应小于或等于１。</a:t>
            </a:r>
            <a:r>
              <a:rPr lang="zh-CN" altLang="en-US" dirty="0" smtClean="0"/>
              <a:t>图</a:t>
            </a:r>
            <a:r>
              <a:rPr lang="en-US" altLang="zh-CN" dirty="0"/>
              <a:t>6-1</a:t>
            </a:r>
            <a:r>
              <a:rPr lang="zh-CN" altLang="en-US" dirty="0"/>
              <a:t>（</a:t>
            </a:r>
            <a:r>
              <a:rPr lang="en-US" altLang="zh-CN" dirty="0"/>
              <a:t>c</a:t>
            </a:r>
            <a:r>
              <a:rPr lang="zh-CN" altLang="en-US" dirty="0"/>
              <a:t>）、图</a:t>
            </a:r>
            <a:r>
              <a:rPr lang="en-US" altLang="zh-CN" dirty="0"/>
              <a:t>6-1</a:t>
            </a:r>
            <a:r>
              <a:rPr lang="zh-CN" altLang="en-US" dirty="0"/>
              <a:t>（ </a:t>
            </a:r>
            <a:r>
              <a:rPr lang="en-US" altLang="zh-CN" dirty="0"/>
              <a:t>d</a:t>
            </a:r>
            <a:r>
              <a:rPr lang="zh-CN" altLang="en-US" dirty="0"/>
              <a:t>）分别</a:t>
            </a:r>
            <a:r>
              <a:rPr lang="zh-CN" altLang="en-US" dirty="0" smtClean="0"/>
              <a:t>为</a:t>
            </a:r>
            <a:r>
              <a:rPr lang="en-US" altLang="zh-CN" dirty="0"/>
              <a:t>m</a:t>
            </a:r>
            <a:r>
              <a:rPr lang="zh-CN" altLang="en-US" dirty="0"/>
              <a:t>＜１、 </a:t>
            </a:r>
            <a:r>
              <a:rPr lang="en-US" altLang="zh-CN" dirty="0" smtClean="0"/>
              <a:t>m</a:t>
            </a:r>
            <a:r>
              <a:rPr lang="zh-CN" altLang="en-US" dirty="0"/>
              <a:t> ＝ｌ时的已调波波形；</a:t>
            </a:r>
            <a:r>
              <a:rPr lang="zh-CN" altLang="en-US" dirty="0" smtClean="0"/>
              <a:t>图</a:t>
            </a:r>
            <a:r>
              <a:rPr lang="en-US" altLang="zh-CN" dirty="0" smtClean="0"/>
              <a:t>6-1</a:t>
            </a:r>
            <a:r>
              <a:rPr lang="zh-CN" altLang="en-US" dirty="0"/>
              <a:t> （ </a:t>
            </a:r>
            <a:r>
              <a:rPr lang="en-US" altLang="zh-CN" dirty="0"/>
              <a:t>a</a:t>
            </a:r>
            <a:r>
              <a:rPr lang="zh-CN" altLang="en-US" dirty="0"/>
              <a:t>）、图</a:t>
            </a:r>
            <a:r>
              <a:rPr lang="en-US" altLang="zh-CN" dirty="0"/>
              <a:t>6-1</a:t>
            </a:r>
            <a:r>
              <a:rPr lang="zh-CN" altLang="en-US" dirty="0"/>
              <a:t>（ </a:t>
            </a:r>
            <a:r>
              <a:rPr lang="en-US" altLang="zh-CN" dirty="0"/>
              <a:t>b</a:t>
            </a:r>
            <a:r>
              <a:rPr lang="zh-CN" altLang="en-US" dirty="0"/>
              <a:t>）则分别为调制信号、载波信号的波形。</a:t>
            </a:r>
            <a:r>
              <a:rPr lang="zh-CN" altLang="en-US" dirty="0" smtClean="0"/>
              <a:t>当</a:t>
            </a:r>
            <a:r>
              <a:rPr lang="en-US" altLang="zh-CN" dirty="0" smtClean="0"/>
              <a:t>m</a:t>
            </a:r>
            <a:r>
              <a:rPr lang="zh-CN" altLang="en-US" dirty="0"/>
              <a:t> ＞１时，称为过调制，如</a:t>
            </a:r>
            <a:r>
              <a:rPr lang="zh-CN" altLang="en-US" dirty="0" smtClean="0"/>
              <a:t>图</a:t>
            </a:r>
            <a:r>
              <a:rPr lang="en-US" altLang="zh-CN" dirty="0"/>
              <a:t>6-1</a:t>
            </a:r>
            <a:r>
              <a:rPr lang="zh-CN" altLang="en-US" dirty="0"/>
              <a:t>（ </a:t>
            </a:r>
            <a:r>
              <a:rPr lang="en-US" altLang="zh-CN" dirty="0"/>
              <a:t>e</a:t>
            </a:r>
            <a:r>
              <a:rPr lang="zh-CN" altLang="en-US" dirty="0"/>
              <a:t>）所示，此时已调信号的振幅已与调制信号不构成线性关系而产生失真，这是应该</a:t>
            </a:r>
            <a:r>
              <a:rPr lang="zh-CN" altLang="en-US" dirty="0" smtClean="0"/>
              <a:t>避免</a:t>
            </a:r>
            <a:r>
              <a:rPr lang="zh-CN" altLang="en-US" dirty="0"/>
              <a:t>的。在画已调信号波形时</a:t>
            </a:r>
            <a:r>
              <a:rPr lang="zh-CN" altLang="en-US" dirty="0"/>
              <a:t>，应该注意已调波的包络用虚线表示，因为它只是包络的变化 趋势，而不是实际的变化曲线。</a:t>
            </a: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3"/>
          <a:stretch>
            <a:fillRect/>
          </a:stretch>
        </p:blipFill>
        <p:spPr>
          <a:xfrm>
            <a:off x="724480" y="1679018"/>
            <a:ext cx="8036684" cy="556273"/>
          </a:xfrm>
          <a:prstGeom prst="rect">
            <a:avLst/>
          </a:prstGeom>
        </p:spPr>
      </p:pic>
      <p:sp>
        <p:nvSpPr>
          <p:cNvPr id="4" name="矩形 3"/>
          <p:cNvSpPr/>
          <p:nvPr/>
        </p:nvSpPr>
        <p:spPr>
          <a:xfrm>
            <a:off x="7984989" y="1354127"/>
            <a:ext cx="776175" cy="461665"/>
          </a:xfrm>
          <a:prstGeom prst="rect">
            <a:avLst/>
          </a:prstGeom>
        </p:spPr>
        <p:txBody>
          <a:bodyPr wrap="none">
            <a:spAutoFit/>
          </a:bodyPr>
          <a:lstStyle/>
          <a:p>
            <a:r>
              <a:rPr lang="en-US" altLang="zh-CN" sz="2400" dirty="0" smtClean="0"/>
              <a:t>(6-5)</a:t>
            </a:r>
            <a:endParaRPr lang="zh-CN" altLang="en-US" sz="2400" dirty="0"/>
          </a:p>
        </p:txBody>
      </p:sp>
    </p:spTree>
    <p:extLst>
      <p:ext uri="{BB962C8B-B14F-4D97-AF65-F5344CB8AC3E}">
        <p14:creationId xmlns:p14="http://schemas.microsoft.com/office/powerpoint/2010/main" val="12717415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集</a:t>
            </a:r>
            <a:r>
              <a:rPr lang="zh-CN" altLang="en-US" dirty="0"/>
              <a:t>电极调幅电路如</a:t>
            </a:r>
            <a:r>
              <a:rPr lang="zh-CN" altLang="en-US" dirty="0" smtClean="0"/>
              <a:t>图</a:t>
            </a:r>
            <a:r>
              <a:rPr lang="en-US" altLang="zh-CN" dirty="0" smtClean="0"/>
              <a:t>6-14</a:t>
            </a:r>
            <a:r>
              <a:rPr lang="zh-CN" altLang="en-US" dirty="0" smtClean="0"/>
              <a:t>所</a:t>
            </a:r>
            <a:r>
              <a:rPr lang="zh-CN" altLang="en-US" dirty="0"/>
              <a:t>示。等幅载波通过高频变压器</a:t>
            </a:r>
            <a:r>
              <a:rPr lang="zh-CN" altLang="en-US" dirty="0" smtClean="0"/>
              <a:t>Ｔ</a:t>
            </a:r>
            <a:r>
              <a:rPr lang="en-US" altLang="zh-CN" baseline="-25000" dirty="0" smtClean="0"/>
              <a:t>1</a:t>
            </a:r>
            <a:r>
              <a:rPr lang="zh-CN" altLang="en-US" dirty="0" smtClean="0"/>
              <a:t>输</a:t>
            </a:r>
            <a:r>
              <a:rPr lang="zh-CN" altLang="en-US" dirty="0"/>
              <a:t>入到被调放大器的基 极，调制信号通过低频变压器</a:t>
            </a:r>
            <a:r>
              <a:rPr lang="zh-CN" altLang="en-US" dirty="0" smtClean="0"/>
              <a:t>Ｔ</a:t>
            </a:r>
            <a:r>
              <a:rPr lang="en-US" altLang="zh-CN" baseline="-25000" dirty="0" smtClean="0"/>
              <a:t>2</a:t>
            </a:r>
            <a:r>
              <a:rPr lang="zh-CN" altLang="en-US" dirty="0" smtClean="0"/>
              <a:t>加</a:t>
            </a:r>
            <a:r>
              <a:rPr lang="zh-CN" altLang="en-US" dirty="0"/>
              <a:t>到集电极回路且与电源电压相串联，此时， </a:t>
            </a:r>
            <a:r>
              <a:rPr lang="en-US" altLang="zh-CN" dirty="0" smtClean="0"/>
              <a:t>U</a:t>
            </a:r>
            <a:r>
              <a:rPr lang="en-US" altLang="zh-CN" baseline="-25000" dirty="0" smtClean="0"/>
              <a:t>CC</a:t>
            </a:r>
            <a:r>
              <a:rPr lang="zh-CN" altLang="en-US" dirty="0" smtClean="0"/>
              <a:t> </a:t>
            </a:r>
            <a:r>
              <a:rPr lang="zh-CN" altLang="en-US" dirty="0"/>
              <a:t>＝ </a:t>
            </a:r>
            <a:r>
              <a:rPr lang="en-US" altLang="zh-CN" dirty="0" smtClean="0"/>
              <a:t>U</a:t>
            </a:r>
            <a:r>
              <a:rPr lang="en-US" altLang="zh-CN" baseline="-25000" dirty="0" smtClean="0"/>
              <a:t>CC0</a:t>
            </a:r>
            <a:r>
              <a:rPr lang="zh-CN" altLang="en-US" dirty="0" smtClean="0"/>
              <a:t>＋ </a:t>
            </a:r>
            <a:r>
              <a:rPr lang="en-US" altLang="zh-CN" dirty="0" smtClean="0"/>
              <a:t>u</a:t>
            </a:r>
            <a:r>
              <a:rPr lang="el-GR" altLang="zh-CN" baseline="-25000" dirty="0" smtClean="0"/>
              <a:t>Ω</a:t>
            </a:r>
            <a:r>
              <a:rPr lang="el-GR" altLang="zh-CN" dirty="0" smtClean="0"/>
              <a:t> </a:t>
            </a:r>
            <a:r>
              <a:rPr lang="zh-CN" altLang="el-GR" dirty="0"/>
              <a:t>，</a:t>
            </a:r>
            <a:r>
              <a:rPr lang="zh-CN" altLang="en-US" dirty="0"/>
              <a:t>即集电极电源电压随调制信号变化，从而得集电极电流的基波分量随 </a:t>
            </a:r>
            <a:r>
              <a:rPr lang="en-US" altLang="zh-CN" dirty="0" smtClean="0"/>
              <a:t>u</a:t>
            </a:r>
            <a:r>
              <a:rPr lang="el-GR" altLang="zh-CN" baseline="-25000" dirty="0" smtClean="0"/>
              <a:t>Ω</a:t>
            </a:r>
            <a:r>
              <a:rPr lang="el-GR" altLang="zh-CN" dirty="0" smtClean="0"/>
              <a:t> </a:t>
            </a:r>
            <a:r>
              <a:rPr lang="zh-CN" altLang="en-US" dirty="0"/>
              <a:t>的规律变化。</a:t>
            </a:r>
            <a:br>
              <a:rPr lang="zh-CN" altLang="en-US" dirty="0"/>
            </a:br>
            <a:endParaRPr lang="zh-CN" altLang="en-US" dirty="0"/>
          </a:p>
        </p:txBody>
      </p:sp>
    </p:spTree>
    <p:extLst>
      <p:ext uri="{BB962C8B-B14F-4D97-AF65-F5344CB8AC3E}">
        <p14:creationId xmlns:p14="http://schemas.microsoft.com/office/powerpoint/2010/main" val="2539457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5867" y="1239012"/>
            <a:ext cx="5292266" cy="4015740"/>
          </a:xfrm>
          <a:prstGeom prst="rect">
            <a:avLst/>
          </a:prstGeom>
        </p:spPr>
      </p:pic>
      <p:sp>
        <p:nvSpPr>
          <p:cNvPr id="4" name="矩形 3"/>
          <p:cNvSpPr/>
          <p:nvPr/>
        </p:nvSpPr>
        <p:spPr>
          <a:xfrm>
            <a:off x="2814147" y="5692749"/>
            <a:ext cx="3515706" cy="461665"/>
          </a:xfrm>
          <a:prstGeom prst="rect">
            <a:avLst/>
          </a:prstGeom>
        </p:spPr>
        <p:txBody>
          <a:bodyPr wrap="none">
            <a:spAutoFit/>
          </a:bodyPr>
          <a:lstStyle/>
          <a:p>
            <a:pPr algn="ctr"/>
            <a:r>
              <a:rPr lang="zh-CN" altLang="en-US" sz="2400" dirty="0" smtClean="0"/>
              <a:t>图</a:t>
            </a:r>
            <a:r>
              <a:rPr lang="en-US" altLang="zh-CN" sz="2400" dirty="0" smtClean="0"/>
              <a:t>6-14</a:t>
            </a:r>
            <a:r>
              <a:rPr lang="zh-CN" altLang="en-US" sz="2400" dirty="0"/>
              <a:t>　集电极调幅电路</a:t>
            </a:r>
          </a:p>
        </p:txBody>
      </p:sp>
    </p:spTree>
    <p:extLst>
      <p:ext uri="{BB962C8B-B14F-4D97-AF65-F5344CB8AC3E}">
        <p14:creationId xmlns:p14="http://schemas.microsoft.com/office/powerpoint/2010/main" val="626143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　</a:t>
            </a:r>
            <a:r>
              <a:rPr lang="zh-CN" altLang="en-US" dirty="0" smtClean="0"/>
              <a:t>   由</a:t>
            </a:r>
            <a:r>
              <a:rPr lang="zh-CN" altLang="en-US" dirty="0"/>
              <a:t>功放的分析已知，当功率放大器工作于过压状态时，集电极电流的基波分量与集电 极偏置电压成线性关系。因此，要实现集电极调幅，应使放大器工作在过压状态。</a:t>
            </a:r>
            <a:r>
              <a:rPr lang="zh-CN" altLang="en-US" dirty="0" smtClean="0"/>
              <a:t>图</a:t>
            </a:r>
            <a:r>
              <a:rPr lang="en-US" altLang="zh-CN" dirty="0" smtClean="0"/>
              <a:t>6-15</a:t>
            </a:r>
            <a:r>
              <a:rPr lang="zh-CN" altLang="en-US" dirty="0" smtClean="0"/>
              <a:t>（ </a:t>
            </a:r>
            <a:r>
              <a:rPr lang="en-US" altLang="zh-CN" dirty="0" smtClean="0"/>
              <a:t>a</a:t>
            </a:r>
            <a:r>
              <a:rPr lang="zh-CN" altLang="en-US" dirty="0" smtClean="0"/>
              <a:t>）</a:t>
            </a:r>
            <a:r>
              <a:rPr lang="zh-CN" altLang="en-US" dirty="0"/>
              <a:t>给出了集电极电流基波振幅 </a:t>
            </a:r>
            <a:r>
              <a:rPr lang="en-US" altLang="zh-CN" dirty="0" smtClean="0"/>
              <a:t>I</a:t>
            </a:r>
            <a:r>
              <a:rPr lang="en-US" altLang="zh-CN" baseline="-25000" dirty="0" smtClean="0"/>
              <a:t>c1</a:t>
            </a:r>
            <a:r>
              <a:rPr lang="zh-CN" altLang="en-US" dirty="0" smtClean="0"/>
              <a:t>随 </a:t>
            </a:r>
            <a:r>
              <a:rPr lang="en-US" altLang="zh-CN" dirty="0" smtClean="0"/>
              <a:t>U</a:t>
            </a:r>
            <a:r>
              <a:rPr lang="en-US" altLang="zh-CN" baseline="-25000" dirty="0" smtClean="0"/>
              <a:t>CC</a:t>
            </a:r>
            <a:r>
              <a:rPr lang="zh-CN" altLang="en-US" dirty="0" smtClean="0"/>
              <a:t>变</a:t>
            </a:r>
            <a:r>
              <a:rPr lang="zh-CN" altLang="en-US" dirty="0"/>
              <a:t>化的曲线</a:t>
            </a:r>
            <a:r>
              <a:rPr lang="en-US" altLang="zh-CN" dirty="0" smtClean="0"/>
              <a:t>——</a:t>
            </a:r>
            <a:r>
              <a:rPr lang="zh-CN" altLang="en-US" dirty="0"/>
              <a:t>集电极调幅时的静态调制特性， </a:t>
            </a:r>
            <a:r>
              <a:rPr lang="zh-CN" altLang="en-US" dirty="0" smtClean="0"/>
              <a:t>图</a:t>
            </a:r>
            <a:r>
              <a:rPr lang="en-US" altLang="zh-CN" dirty="0" smtClean="0"/>
              <a:t>6-15</a:t>
            </a:r>
            <a:r>
              <a:rPr lang="zh-CN" altLang="en-US" dirty="0" smtClean="0"/>
              <a:t>（</a:t>
            </a:r>
            <a:r>
              <a:rPr lang="en-US" altLang="zh-CN" dirty="0" smtClean="0"/>
              <a:t>b</a:t>
            </a:r>
            <a:r>
              <a:rPr lang="zh-CN" altLang="en-US" dirty="0" smtClean="0"/>
              <a:t>）画出了</a:t>
            </a:r>
            <a:r>
              <a:rPr lang="zh-CN" altLang="en-US" dirty="0"/>
              <a:t>集电极电流脉冲及基波分量的波形。</a:t>
            </a:r>
            <a:br>
              <a:rPr lang="zh-CN" altLang="en-US" dirty="0"/>
            </a:br>
            <a:endParaRPr lang="zh-CN" altLang="en-US" dirty="0"/>
          </a:p>
        </p:txBody>
      </p:sp>
    </p:spTree>
    <p:extLst>
      <p:ext uri="{BB962C8B-B14F-4D97-AF65-F5344CB8AC3E}">
        <p14:creationId xmlns:p14="http://schemas.microsoft.com/office/powerpoint/2010/main" val="2333304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738" y="998484"/>
            <a:ext cx="7736523" cy="4500108"/>
          </a:xfrm>
          <a:prstGeom prst="rect">
            <a:avLst/>
          </a:prstGeom>
        </p:spPr>
      </p:pic>
      <p:sp>
        <p:nvSpPr>
          <p:cNvPr id="4" name="矩形 3"/>
          <p:cNvSpPr/>
          <p:nvPr/>
        </p:nvSpPr>
        <p:spPr>
          <a:xfrm>
            <a:off x="2625793" y="5749950"/>
            <a:ext cx="3892412" cy="461665"/>
          </a:xfrm>
          <a:prstGeom prst="rect">
            <a:avLst/>
          </a:prstGeom>
        </p:spPr>
        <p:txBody>
          <a:bodyPr wrap="none">
            <a:spAutoFit/>
          </a:bodyPr>
          <a:lstStyle/>
          <a:p>
            <a:pPr algn="ctr"/>
            <a:r>
              <a:rPr lang="zh-CN" altLang="en-US" sz="2400" dirty="0" smtClean="0"/>
              <a:t>图</a:t>
            </a:r>
            <a:r>
              <a:rPr lang="en-US" altLang="zh-CN" sz="2400" dirty="0" smtClean="0"/>
              <a:t>6-15</a:t>
            </a:r>
            <a:r>
              <a:rPr lang="zh-CN" altLang="en-US" sz="2400" dirty="0"/>
              <a:t>　集电极调幅的波形 </a:t>
            </a:r>
          </a:p>
        </p:txBody>
      </p:sp>
    </p:spTree>
    <p:extLst>
      <p:ext uri="{BB962C8B-B14F-4D97-AF65-F5344CB8AC3E}">
        <p14:creationId xmlns:p14="http://schemas.microsoft.com/office/powerpoint/2010/main" val="2742022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图</a:t>
            </a:r>
            <a:r>
              <a:rPr lang="en-US" altLang="zh-CN" dirty="0" smtClean="0"/>
              <a:t>6-16</a:t>
            </a:r>
            <a:r>
              <a:rPr lang="zh-CN" altLang="en-US" dirty="0" smtClean="0"/>
              <a:t>是</a:t>
            </a:r>
            <a:r>
              <a:rPr lang="zh-CN" altLang="en-US" dirty="0"/>
              <a:t>基极调幅电路，图</a:t>
            </a:r>
            <a:r>
              <a:rPr lang="zh-CN" altLang="en-US" dirty="0" smtClean="0"/>
              <a:t>中</a:t>
            </a:r>
            <a:r>
              <a:rPr lang="en-US" altLang="zh-CN" dirty="0"/>
              <a:t>L</a:t>
            </a:r>
            <a:r>
              <a:rPr lang="en-US" altLang="zh-CN" baseline="-25000" dirty="0"/>
              <a:t>B1</a:t>
            </a:r>
            <a:r>
              <a:rPr lang="zh-CN" altLang="en-US" dirty="0"/>
              <a:t>是高频扼流圈， </a:t>
            </a:r>
            <a:r>
              <a:rPr lang="en-US" altLang="zh-CN" dirty="0"/>
              <a:t>L</a:t>
            </a:r>
            <a:r>
              <a:rPr lang="en-US" altLang="zh-CN" baseline="-25000" dirty="0"/>
              <a:t>B</a:t>
            </a:r>
            <a:r>
              <a:rPr lang="zh-CN" altLang="en-US" dirty="0"/>
              <a:t>为低频扼流圈， </a:t>
            </a:r>
            <a:r>
              <a:rPr lang="en-US" altLang="zh-CN" dirty="0"/>
              <a:t>C</a:t>
            </a:r>
            <a:r>
              <a:rPr lang="en-US" altLang="zh-CN" baseline="-25000" dirty="0"/>
              <a:t>1</a:t>
            </a:r>
            <a:r>
              <a:rPr lang="zh-CN" altLang="en-US" dirty="0"/>
              <a:t>、 </a:t>
            </a:r>
            <a:r>
              <a:rPr lang="en-US" altLang="zh-CN" dirty="0"/>
              <a:t>C</a:t>
            </a:r>
            <a:r>
              <a:rPr lang="en-US" altLang="zh-CN" baseline="-25000" dirty="0"/>
              <a:t>3</a:t>
            </a:r>
            <a:r>
              <a:rPr lang="zh-CN" altLang="en-US" dirty="0"/>
              <a:t>、 </a:t>
            </a:r>
            <a:r>
              <a:rPr lang="en-US" altLang="zh-CN" dirty="0"/>
              <a:t>C</a:t>
            </a:r>
            <a:r>
              <a:rPr lang="en-US" altLang="zh-CN" baseline="-25000" dirty="0"/>
              <a:t>5</a:t>
            </a:r>
            <a:r>
              <a:rPr lang="zh-CN" altLang="en-US" dirty="0"/>
              <a:t>为</a:t>
            </a:r>
            <a:r>
              <a:rPr lang="zh-CN" altLang="en-US" dirty="0" smtClean="0"/>
              <a:t>低</a:t>
            </a:r>
            <a:r>
              <a:rPr lang="zh-CN" altLang="en-US" dirty="0"/>
              <a:t>频旁路电容</a:t>
            </a:r>
            <a:r>
              <a:rPr lang="zh-CN" altLang="en-US" dirty="0" smtClean="0"/>
              <a:t>，</a:t>
            </a:r>
            <a:r>
              <a:rPr lang="en-US" altLang="zh-CN" dirty="0"/>
              <a:t> C</a:t>
            </a:r>
            <a:r>
              <a:rPr lang="en-US" altLang="zh-CN" baseline="-25000" dirty="0"/>
              <a:t>2</a:t>
            </a:r>
            <a:r>
              <a:rPr lang="zh-CN" altLang="en-US" dirty="0"/>
              <a:t>、 </a:t>
            </a:r>
            <a:r>
              <a:rPr lang="en-US" altLang="zh-CN" dirty="0"/>
              <a:t>C</a:t>
            </a:r>
            <a:r>
              <a:rPr lang="en-US" altLang="zh-CN" baseline="-25000" dirty="0"/>
              <a:t>4</a:t>
            </a:r>
            <a:r>
              <a:rPr lang="zh-CN" altLang="en-US" dirty="0"/>
              <a:t>、 </a:t>
            </a:r>
            <a:r>
              <a:rPr lang="en-US" altLang="zh-CN" dirty="0"/>
              <a:t>C</a:t>
            </a:r>
            <a:r>
              <a:rPr lang="en-US" altLang="zh-CN" baseline="-25000" dirty="0"/>
              <a:t>6</a:t>
            </a:r>
            <a:r>
              <a:rPr lang="zh-CN" altLang="en-US" dirty="0"/>
              <a:t>为高频旁路电容。基极调幅与谐振功放的区别是基极偏压随调制 电压变化。在分析高频功放的基极调制特性时已得出集电极电流基波分量振幅 </a:t>
            </a:r>
            <a:r>
              <a:rPr lang="en-US" altLang="zh-CN" dirty="0"/>
              <a:t>I</a:t>
            </a:r>
            <a:r>
              <a:rPr lang="en-US" altLang="zh-CN" baseline="-25000" dirty="0"/>
              <a:t>c</a:t>
            </a:r>
            <a:r>
              <a:rPr lang="zh-CN" altLang="en-US" dirty="0"/>
              <a:t>随 </a:t>
            </a:r>
            <a:r>
              <a:rPr lang="en-US" altLang="zh-CN" dirty="0"/>
              <a:t>U</a:t>
            </a:r>
            <a:r>
              <a:rPr lang="en-US" altLang="zh-CN" baseline="-25000" dirty="0"/>
              <a:t>BB</a:t>
            </a:r>
            <a:r>
              <a:rPr lang="zh-CN" altLang="en-US" dirty="0"/>
              <a:t>变化的曲线，这条曲线就是基极调幅的静态调制特性，如图</a:t>
            </a:r>
            <a:r>
              <a:rPr lang="en-US" altLang="zh-CN" dirty="0"/>
              <a:t>6-17</a:t>
            </a:r>
            <a:r>
              <a:rPr lang="zh-CN" altLang="en-US" dirty="0"/>
              <a:t>所示。如果 </a:t>
            </a:r>
            <a:r>
              <a:rPr lang="en-US" altLang="zh-CN" dirty="0"/>
              <a:t>U</a:t>
            </a:r>
            <a:r>
              <a:rPr lang="en-US" altLang="zh-CN" baseline="-25000" dirty="0"/>
              <a:t>BB</a:t>
            </a:r>
            <a:r>
              <a:rPr lang="zh-CN" altLang="en-US" dirty="0"/>
              <a:t>随 </a:t>
            </a:r>
            <a:r>
              <a:rPr lang="en-US" altLang="zh-CN" dirty="0"/>
              <a:t>u</a:t>
            </a:r>
            <a:r>
              <a:rPr lang="el-GR" altLang="zh-CN" baseline="-25000" dirty="0"/>
              <a:t>Ω </a:t>
            </a:r>
            <a:r>
              <a:rPr lang="zh-CN" altLang="en-US" dirty="0"/>
              <a:t>变化， </a:t>
            </a:r>
            <a:r>
              <a:rPr lang="en-US" altLang="zh-CN" dirty="0"/>
              <a:t>I</a:t>
            </a:r>
            <a:r>
              <a:rPr lang="en-US" altLang="zh-CN" baseline="-25000" dirty="0"/>
              <a:t>c1</a:t>
            </a:r>
            <a:r>
              <a:rPr lang="zh-CN" altLang="en-US" dirty="0"/>
              <a:t>将随之变化，从而得到调幅信号。从调制特性看，为了使 </a:t>
            </a:r>
            <a:r>
              <a:rPr lang="en-US" altLang="zh-CN" dirty="0"/>
              <a:t>I</a:t>
            </a:r>
            <a:r>
              <a:rPr lang="en-US" altLang="zh-CN" baseline="-25000" dirty="0"/>
              <a:t>c1</a:t>
            </a:r>
            <a:r>
              <a:rPr lang="zh-CN" altLang="en-US" dirty="0"/>
              <a:t>受 </a:t>
            </a:r>
            <a:r>
              <a:rPr lang="en-US" altLang="zh-CN" dirty="0"/>
              <a:t>U</a:t>
            </a:r>
            <a:r>
              <a:rPr lang="en-US" altLang="zh-CN" baseline="-25000" dirty="0"/>
              <a:t>BB</a:t>
            </a:r>
            <a:r>
              <a:rPr lang="zh-CN" altLang="en-US" dirty="0"/>
              <a:t>的控制明显，放大器 应工作在欠压状态。</a:t>
            </a:r>
            <a:br>
              <a:rPr lang="zh-CN" altLang="en-US" dirty="0"/>
            </a:br>
            <a:r>
              <a:rPr lang="zh-CN" altLang="en-US" dirty="0"/>
              <a:t/>
            </a:r>
            <a:br>
              <a:rPr lang="zh-CN" altLang="en-US" dirty="0"/>
            </a:br>
            <a:r>
              <a:rPr lang="zh-CN" altLang="en-US" dirty="0" smtClean="0"/>
              <a:t/>
            </a:r>
            <a:br>
              <a:rPr lang="zh-CN" altLang="en-US" dirty="0" smtClean="0"/>
            </a:br>
            <a:endParaRPr lang="zh-CN" altLang="en-US" dirty="0"/>
          </a:p>
        </p:txBody>
      </p:sp>
    </p:spTree>
    <p:extLst>
      <p:ext uri="{BB962C8B-B14F-4D97-AF65-F5344CB8AC3E}">
        <p14:creationId xmlns:p14="http://schemas.microsoft.com/office/powerpoint/2010/main" val="180560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1782" y="998484"/>
            <a:ext cx="6640436" cy="4304538"/>
          </a:xfrm>
          <a:prstGeom prst="rect">
            <a:avLst/>
          </a:prstGeom>
        </p:spPr>
      </p:pic>
      <p:sp>
        <p:nvSpPr>
          <p:cNvPr id="4" name="矩形 3"/>
          <p:cNvSpPr/>
          <p:nvPr/>
        </p:nvSpPr>
        <p:spPr>
          <a:xfrm>
            <a:off x="2968035" y="5741268"/>
            <a:ext cx="3207929" cy="461665"/>
          </a:xfrm>
          <a:prstGeom prst="rect">
            <a:avLst/>
          </a:prstGeom>
        </p:spPr>
        <p:txBody>
          <a:bodyPr wrap="none">
            <a:spAutoFit/>
          </a:bodyPr>
          <a:lstStyle/>
          <a:p>
            <a:pPr algn="ctr"/>
            <a:r>
              <a:rPr lang="zh-CN" altLang="en-US" sz="2400" dirty="0" smtClean="0"/>
              <a:t>图</a:t>
            </a:r>
            <a:r>
              <a:rPr lang="en-US" altLang="zh-CN" sz="2400" dirty="0" smtClean="0"/>
              <a:t>6-16</a:t>
            </a:r>
            <a:r>
              <a:rPr lang="zh-CN" altLang="en-US" sz="2400" dirty="0"/>
              <a:t>　基极调幅电路</a:t>
            </a:r>
          </a:p>
        </p:txBody>
      </p:sp>
    </p:spTree>
    <p:extLst>
      <p:ext uri="{BB962C8B-B14F-4D97-AF65-F5344CB8AC3E}">
        <p14:creationId xmlns:p14="http://schemas.microsoft.com/office/powerpoint/2010/main" val="80020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2214" y="998484"/>
            <a:ext cx="6759572" cy="4432554"/>
          </a:xfrm>
          <a:prstGeom prst="rect">
            <a:avLst/>
          </a:prstGeom>
        </p:spPr>
      </p:pic>
      <p:sp>
        <p:nvSpPr>
          <p:cNvPr id="4" name="矩形 3"/>
          <p:cNvSpPr/>
          <p:nvPr/>
        </p:nvSpPr>
        <p:spPr>
          <a:xfrm>
            <a:off x="2814147" y="5749950"/>
            <a:ext cx="3515706" cy="461665"/>
          </a:xfrm>
          <a:prstGeom prst="rect">
            <a:avLst/>
          </a:prstGeom>
        </p:spPr>
        <p:txBody>
          <a:bodyPr wrap="none">
            <a:spAutoFit/>
          </a:bodyPr>
          <a:lstStyle/>
          <a:p>
            <a:pPr algn="ctr"/>
            <a:r>
              <a:rPr lang="zh-CN" altLang="en-US" sz="2400" dirty="0" smtClean="0"/>
              <a:t>图</a:t>
            </a:r>
            <a:r>
              <a:rPr lang="en-US" altLang="zh-CN" sz="2400" dirty="0" smtClean="0"/>
              <a:t>6-17</a:t>
            </a:r>
            <a:r>
              <a:rPr lang="zh-CN" altLang="en-US" sz="2400" dirty="0"/>
              <a:t>　基极调幅的波形</a:t>
            </a:r>
          </a:p>
        </p:txBody>
      </p:sp>
    </p:spTree>
    <p:extLst>
      <p:ext uri="{BB962C8B-B14F-4D97-AF65-F5344CB8AC3E}">
        <p14:creationId xmlns:p14="http://schemas.microsoft.com/office/powerpoint/2010/main" val="3490262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由</a:t>
                </a:r>
                <a:r>
                  <a:rPr lang="zh-CN" altLang="en-US" dirty="0"/>
                  <a:t>于基极电路电流小，消耗功率小，故所需调制信号功率很小，调制信号的放大电路 比较简单，这是基极调幅的优点。但因其工作在欠压状态，集电极效率低是其一大缺点。 一般只用于功率不大、对失真要求较低的发射机中。而集电极调幅效率较高，适用于较大 功率的调幅发射机中。 </a:t>
                </a:r>
                <a:r>
                  <a:rPr lang="en-US" altLang="zh-CN" dirty="0" smtClean="0"/>
                  <a:t/>
                </a:r>
                <a:br>
                  <a:rPr lang="en-US" altLang="zh-CN" dirty="0" smtClean="0"/>
                </a:br>
                <a:r>
                  <a:rPr lang="en-US" altLang="zh-CN" dirty="0" smtClean="0"/>
                  <a:t>         </a:t>
                </a:r>
                <a:r>
                  <a:rPr lang="zh-CN" altLang="en-US" dirty="0" smtClean="0"/>
                  <a:t>２</a:t>
                </a:r>
                <a:r>
                  <a:rPr lang="zh-CN" altLang="en-US" dirty="0"/>
                  <a:t>）低电平调制 </a:t>
                </a:r>
                <a:r>
                  <a:rPr lang="en-US" altLang="zh-CN" dirty="0" smtClean="0"/>
                  <a:t/>
                </a:r>
                <a:br>
                  <a:rPr lang="en-US" altLang="zh-CN" dirty="0" smtClean="0"/>
                </a:br>
                <a:r>
                  <a:rPr lang="en-US" altLang="zh-CN" dirty="0" smtClean="0"/>
                  <a:t>       </a:t>
                </a:r>
                <a:r>
                  <a:rPr lang="zh-CN" altLang="en-US" dirty="0" smtClean="0"/>
                  <a:t>（ </a:t>
                </a:r>
                <a:r>
                  <a:rPr lang="zh-CN" altLang="en-US" dirty="0"/>
                  <a:t>１）二极管电路。用单二极管电路和平衡二极管电路作为调制电路，都可以完成 </a:t>
                </a:r>
                <a:r>
                  <a:rPr lang="en-US" altLang="zh-CN" dirty="0" smtClean="0"/>
                  <a:t>AM</a:t>
                </a:r>
                <a:r>
                  <a:rPr lang="zh-CN" altLang="en-US" dirty="0" smtClean="0"/>
                  <a:t>信</a:t>
                </a:r>
                <a:r>
                  <a:rPr lang="zh-CN" altLang="en-US" dirty="0"/>
                  <a:t>号的产生，</a:t>
                </a:r>
                <a:r>
                  <a:rPr lang="zh-CN" altLang="en-US" dirty="0" smtClean="0"/>
                  <a:t>图</a:t>
                </a:r>
                <a:r>
                  <a:rPr lang="en-US" altLang="zh-CN" dirty="0" smtClean="0"/>
                  <a:t>6-18</a:t>
                </a:r>
                <a:r>
                  <a:rPr lang="zh-CN" altLang="en-US" dirty="0" smtClean="0"/>
                  <a:t>（ </a:t>
                </a:r>
                <a:r>
                  <a:rPr lang="en-US" altLang="zh-CN" dirty="0" smtClean="0"/>
                  <a:t>a</a:t>
                </a:r>
                <a:r>
                  <a:rPr lang="zh-CN" altLang="en-US" dirty="0" smtClean="0"/>
                  <a:t>）</a:t>
                </a:r>
                <a:r>
                  <a:rPr lang="zh-CN" altLang="en-US" dirty="0"/>
                  <a:t>为单二极管调制电路。当 </a:t>
                </a:r>
                <a:r>
                  <a:rPr lang="en-US" altLang="zh-CN" dirty="0" smtClean="0"/>
                  <a:t>U</a:t>
                </a:r>
                <a:r>
                  <a:rPr lang="en-US" altLang="zh-CN" baseline="-25000" dirty="0" smtClean="0"/>
                  <a:t>c</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oMath>
                </a14:m>
                <a:r>
                  <a:rPr lang="el-GR" altLang="zh-CN" baseline="-25000" dirty="0" smtClean="0"/>
                  <a:t>Ω</a:t>
                </a:r>
                <a:r>
                  <a:rPr lang="el-GR" altLang="zh-CN" dirty="0" smtClean="0"/>
                  <a:t> </a:t>
                </a:r>
                <a:r>
                  <a:rPr lang="zh-CN" altLang="en-US" dirty="0"/>
                  <a:t>时，由式（ </a:t>
                </a:r>
                <a:r>
                  <a:rPr lang="en-US" altLang="zh-CN" dirty="0" smtClean="0"/>
                  <a:t>5-27</a:t>
                </a:r>
                <a:r>
                  <a:rPr lang="zh-CN" altLang="en-US" dirty="0" smtClean="0"/>
                  <a:t>）</a:t>
                </a:r>
                <a:r>
                  <a:rPr lang="zh-CN" altLang="en-US" dirty="0"/>
                  <a:t>可知，流过二 极管的电流 </a:t>
                </a:r>
                <a:r>
                  <a:rPr lang="en-US" altLang="zh-CN" dirty="0" smtClean="0"/>
                  <a:t>i</a:t>
                </a:r>
                <a:r>
                  <a:rPr lang="en-US" altLang="zh-CN" baseline="-25000" dirty="0" smtClean="0"/>
                  <a:t>D</a:t>
                </a:r>
                <a:r>
                  <a:rPr lang="zh-CN" altLang="en-US" dirty="0" smtClean="0"/>
                  <a:t>为</a:t>
                </a:r>
                <a:r>
                  <a:rPr lang="zh-CN" altLang="en-US" dirty="0"/>
                  <a:t/>
                </a:r>
                <a:br>
                  <a:rPr lang="zh-CN" altLang="en-US"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1005" b="-40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8025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标题 2"/>
              <p:cNvSpPr>
                <a:spLocks noGrp="1"/>
              </p:cNvSpPr>
              <p:nvPr>
                <p:ph type="title"/>
              </p:nvPr>
            </p:nvSpPr>
            <p:spPr>
              <a:xfrm>
                <a:off x="628650" y="998485"/>
                <a:ext cx="7886700" cy="4921670"/>
              </a:xfrm>
            </p:spPr>
            <p:txBody>
              <a:bodyPr/>
              <a:lstStyle/>
              <a:p>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r>
                <a:br>
                  <a:rPr lang="en-US" altLang="zh-CN" dirty="0" smtClean="0"/>
                </a:br>
                <a:r>
                  <a:rPr lang="zh-CN" altLang="en-US" dirty="0" smtClean="0"/>
                  <a:t>其</a:t>
                </a:r>
                <a:r>
                  <a:rPr lang="zh-CN" altLang="en-US" dirty="0"/>
                  <a:t>频谱图如</a:t>
                </a:r>
                <a:r>
                  <a:rPr lang="zh-CN" altLang="en-US" dirty="0" smtClean="0"/>
                  <a:t>图</a:t>
                </a:r>
                <a:r>
                  <a:rPr lang="en-US" altLang="zh-CN" dirty="0" smtClean="0"/>
                  <a:t>6-16</a:t>
                </a:r>
                <a:r>
                  <a:rPr lang="zh-CN" altLang="en-US" dirty="0" smtClean="0"/>
                  <a:t>（ </a:t>
                </a:r>
                <a:r>
                  <a:rPr lang="en-US" altLang="zh-CN" dirty="0" smtClean="0"/>
                  <a:t>b</a:t>
                </a:r>
                <a:r>
                  <a:rPr lang="zh-CN" altLang="en-US" dirty="0" smtClean="0"/>
                  <a:t>）</a:t>
                </a:r>
                <a:r>
                  <a:rPr lang="zh-CN" altLang="en-US" dirty="0"/>
                  <a:t>所示。输出滤波</a:t>
                </a:r>
                <a:r>
                  <a:rPr lang="zh-CN" altLang="en-US" dirty="0" smtClean="0"/>
                  <a:t>器</a:t>
                </a:r>
                <a:r>
                  <a:rPr lang="en-US" altLang="zh-CN" dirty="0"/>
                  <a:t>H</a:t>
                </a:r>
                <a:r>
                  <a:rPr lang="zh-CN" altLang="en-US" dirty="0"/>
                  <a:t>（ </a:t>
                </a:r>
                <a:r>
                  <a:rPr lang="en-US" altLang="zh-CN" dirty="0"/>
                  <a:t>j</a:t>
                </a:r>
                <a:r>
                  <a:rPr lang="el-GR" altLang="zh-CN" dirty="0"/>
                  <a:t>ω </a:t>
                </a:r>
                <a:r>
                  <a:rPr lang="zh-CN" altLang="el-GR" dirty="0"/>
                  <a:t>）</a:t>
                </a:r>
                <a:r>
                  <a:rPr lang="zh-CN" altLang="en-US" dirty="0"/>
                  <a:t>对载</a:t>
                </a:r>
                <a:r>
                  <a:rPr lang="zh-CN" altLang="en-US" dirty="0" smtClean="0"/>
                  <a:t>波</a:t>
                </a:r>
                <a:r>
                  <a:rPr lang="el-GR" altLang="zh-CN" dirty="0"/>
                  <a:t>ω</a:t>
                </a:r>
                <a:r>
                  <a:rPr lang="en-US" altLang="zh-CN" baseline="-25000" dirty="0"/>
                  <a:t>c</a:t>
                </a:r>
                <a:r>
                  <a:rPr lang="zh-CN" altLang="en-US" dirty="0"/>
                  <a:t>调谐，带宽为</a:t>
                </a:r>
                <a:r>
                  <a:rPr lang="en-US" altLang="zh-CN" dirty="0"/>
                  <a:t>2F</a:t>
                </a:r>
                <a:r>
                  <a:rPr lang="zh-CN" altLang="en-US" dirty="0"/>
                  <a:t>。这样</a:t>
                </a:r>
                <a:r>
                  <a:rPr lang="zh-CN" altLang="en-US" dirty="0" smtClean="0"/>
                  <a:t>最</a:t>
                </a:r>
                <a:r>
                  <a:rPr lang="zh-CN" altLang="en-US" dirty="0"/>
                  <a:t>后的输出频率分量</a:t>
                </a:r>
                <a:r>
                  <a:rPr lang="zh-CN" altLang="en-US" dirty="0" smtClean="0"/>
                  <a:t>为</a:t>
                </a:r>
                <a:r>
                  <a:rPr lang="el-GR" altLang="zh-CN" dirty="0"/>
                  <a:t>ω</a:t>
                </a:r>
                <a:r>
                  <a:rPr lang="en-US" altLang="zh-CN" baseline="-25000" dirty="0"/>
                  <a:t>c</a:t>
                </a:r>
                <a:r>
                  <a:rPr lang="zh-CN" altLang="en-US" dirty="0"/>
                  <a:t>， </a:t>
                </a:r>
                <a:r>
                  <a:rPr lang="el-GR" altLang="zh-CN" dirty="0"/>
                  <a:t>ω</a:t>
                </a:r>
                <a:r>
                  <a:rPr lang="en-US" altLang="zh-CN" baseline="-25000" dirty="0"/>
                  <a:t>c</a:t>
                </a:r>
                <a:r>
                  <a:rPr lang="zh-CN" altLang="en-US" dirty="0"/>
                  <a:t>＋ </a:t>
                </a:r>
                <a:r>
                  <a:rPr lang="el-GR" altLang="zh-CN" dirty="0" smtClean="0"/>
                  <a:t>Ω</a:t>
                </a:r>
                <a:r>
                  <a:rPr lang="zh-CN" altLang="en-US" dirty="0"/>
                  <a:t>和 </a:t>
                </a:r>
                <a:r>
                  <a:rPr lang="el-GR" altLang="zh-CN" dirty="0"/>
                  <a:t>ω</a:t>
                </a:r>
                <a:r>
                  <a:rPr lang="en-US" altLang="zh-CN" baseline="-25000" dirty="0"/>
                  <a:t>c</a:t>
                </a:r>
                <a:r>
                  <a:rPr lang="zh-CN" altLang="en-US" dirty="0" smtClean="0"/>
                  <a:t>－</a:t>
                </a:r>
                <a:r>
                  <a:rPr lang="el-GR" altLang="zh-CN" dirty="0"/>
                  <a:t>Ω </a:t>
                </a:r>
                <a:r>
                  <a:rPr lang="zh-CN" altLang="el-GR" dirty="0"/>
                  <a:t>，</a:t>
                </a:r>
                <a:r>
                  <a:rPr lang="zh-CN" altLang="en-US" dirty="0"/>
                  <a:t>输出信号是</a:t>
                </a:r>
                <a:r>
                  <a:rPr lang="en-US" altLang="zh-CN" dirty="0"/>
                  <a:t>AM</a:t>
                </a:r>
                <a:r>
                  <a:rPr lang="zh-CN" altLang="en-US" dirty="0"/>
                  <a:t>信号。</a:t>
                </a:r>
                <a:br>
                  <a:rPr lang="zh-CN" altLang="en-US" dirty="0"/>
                </a:br>
                <a:r>
                  <a:rPr lang="zh-CN" altLang="en-US" dirty="0" smtClean="0"/>
                  <a:t>       </a:t>
                </a:r>
                <a:r>
                  <a:rPr lang="zh-CN" altLang="en-US" dirty="0" smtClean="0"/>
                  <a:t> </a:t>
                </a:r>
                <a:r>
                  <a:rPr lang="zh-CN" altLang="en-US" dirty="0"/>
                  <a:t>对</a:t>
                </a:r>
                <a:r>
                  <a:rPr lang="zh-CN" altLang="en-US" dirty="0"/>
                  <a:t>于二极管平衡调制器，在图 </a:t>
                </a:r>
                <a:r>
                  <a:rPr lang="en-US" altLang="zh-CN" dirty="0"/>
                  <a:t>5-7</a:t>
                </a:r>
                <a:r>
                  <a:rPr lang="zh-CN" altLang="en-US" dirty="0"/>
                  <a:t>（ </a:t>
                </a:r>
                <a:r>
                  <a:rPr lang="en-US" altLang="zh-CN" dirty="0"/>
                  <a:t>b</a:t>
                </a:r>
                <a:r>
                  <a:rPr lang="zh-CN" altLang="en-US" dirty="0"/>
                  <a:t>）</a:t>
                </a:r>
                <a:r>
                  <a:rPr lang="zh-CN" altLang="en-US" dirty="0"/>
                  <a:t>所示电路中，</a:t>
                </a:r>
                <a:r>
                  <a:rPr lang="zh-CN" altLang="en-US" dirty="0"/>
                  <a:t>令</a:t>
                </a:r>
                <a:r>
                  <a:rPr lang="en-US" altLang="zh-CN" dirty="0"/>
                  <a:t>u</a:t>
                </a:r>
                <a:r>
                  <a:rPr lang="en-US" altLang="zh-CN" baseline="-25000" dirty="0"/>
                  <a:t>1</a:t>
                </a:r>
                <a:r>
                  <a:rPr lang="zh-CN" altLang="en-US" dirty="0"/>
                  <a:t> </a:t>
                </a:r>
                <a:r>
                  <a:rPr lang="zh-CN" altLang="en-US" dirty="0"/>
                  <a:t>＝</a:t>
                </a:r>
                <a:r>
                  <a:rPr lang="en-US" altLang="zh-CN" dirty="0"/>
                  <a:t>u</a:t>
                </a:r>
                <a:r>
                  <a:rPr lang="en-US" altLang="zh-CN" baseline="-25000" dirty="0"/>
                  <a:t>c</a:t>
                </a:r>
                <a:r>
                  <a:rPr lang="zh-CN" altLang="en-US" dirty="0"/>
                  <a:t>， </a:t>
                </a:r>
                <a:r>
                  <a:rPr lang="en-US" altLang="zh-CN" dirty="0"/>
                  <a:t>u</a:t>
                </a:r>
                <a:r>
                  <a:rPr lang="en-US" altLang="zh-CN" baseline="-25000" dirty="0"/>
                  <a:t>2</a:t>
                </a:r>
                <a:r>
                  <a:rPr lang="zh-CN" altLang="en-US" dirty="0"/>
                  <a:t>＝</a:t>
                </a:r>
                <a:r>
                  <a:rPr lang="en-US" altLang="zh-CN" dirty="0"/>
                  <a:t> u</a:t>
                </a:r>
                <a:r>
                  <a:rPr lang="el-GR" altLang="zh-CN" baseline="-25000" dirty="0"/>
                  <a:t>Ω</a:t>
                </a:r>
                <a:r>
                  <a:rPr lang="zh-CN" altLang="el-GR" dirty="0"/>
                  <a:t> ，</a:t>
                </a:r>
                <a:r>
                  <a:rPr lang="zh-CN" altLang="en-US" dirty="0"/>
                  <a:t>且有</a:t>
                </a:r>
                <a:r>
                  <a:rPr lang="en-US" altLang="zh-CN" dirty="0"/>
                  <a:t>U</a:t>
                </a:r>
                <a:r>
                  <a:rPr lang="en-US" altLang="zh-CN" baseline="-25000" dirty="0"/>
                  <a:t>c</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𝑈</m:t>
                    </m:r>
                  </m:oMath>
                </a14:m>
                <a:r>
                  <a:rPr lang="el-GR" altLang="zh-CN" baseline="-25000" dirty="0"/>
                  <a:t>Ω</a:t>
                </a:r>
                <a:r>
                  <a:rPr lang="el-GR" altLang="zh-CN" dirty="0"/>
                  <a:t> </a:t>
                </a:r>
                <a:r>
                  <a:rPr lang="zh-CN" altLang="en-US" dirty="0"/>
                  <a:t>，产生的已调信号也为振幅调制信号，读者可自己加以分析</a:t>
                </a:r>
                <a:r>
                  <a:rPr lang="zh-CN" altLang="en-US" dirty="0" smtClean="0"/>
                  <a:t>。</a:t>
                </a: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mc:Choice>
        <mc:Fallback>
          <p:sp>
            <p:nvSpPr>
              <p:cNvPr id="3" name="标题 2"/>
              <p:cNvSpPr>
                <a:spLocks noGrp="1" noRot="1" noChangeAspect="1" noMove="1" noResize="1" noEditPoints="1" noAdjustHandles="1" noChangeArrowheads="1" noChangeShapeType="1" noTextEdit="1"/>
              </p:cNvSpPr>
              <p:nvPr>
                <p:ph type="title"/>
              </p:nvPr>
            </p:nvSpPr>
            <p:spPr>
              <a:xfrm>
                <a:off x="628650" y="998485"/>
                <a:ext cx="7886700" cy="4921670"/>
              </a:xfrm>
              <a:blipFill rotWithShape="1">
                <a:blip r:embed="rId2"/>
                <a:stretch>
                  <a:fillRect l="-1159" r="-464"/>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628650" y="998484"/>
            <a:ext cx="6892067" cy="1538519"/>
          </a:xfrm>
          <a:prstGeom prst="rect">
            <a:avLst/>
          </a:prstGeom>
        </p:spPr>
      </p:pic>
      <p:sp>
        <p:nvSpPr>
          <p:cNvPr id="4" name="矩形 3"/>
          <p:cNvSpPr/>
          <p:nvPr/>
        </p:nvSpPr>
        <p:spPr>
          <a:xfrm>
            <a:off x="7552201" y="1536910"/>
            <a:ext cx="931665" cy="461665"/>
          </a:xfrm>
          <a:prstGeom prst="rect">
            <a:avLst/>
          </a:prstGeom>
        </p:spPr>
        <p:txBody>
          <a:bodyPr wrap="none">
            <a:spAutoFit/>
          </a:bodyPr>
          <a:lstStyle/>
          <a:p>
            <a:r>
              <a:rPr lang="en-US" altLang="zh-CN" sz="2400" dirty="0" smtClean="0"/>
              <a:t>(6-24)</a:t>
            </a:r>
            <a:endParaRPr lang="zh-CN" altLang="en-US" sz="2400" dirty="0"/>
          </a:p>
        </p:txBody>
      </p:sp>
    </p:spTree>
    <p:extLst>
      <p:ext uri="{BB962C8B-B14F-4D97-AF65-F5344CB8AC3E}">
        <p14:creationId xmlns:p14="http://schemas.microsoft.com/office/powerpoint/2010/main" val="3068209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6490" y="998484"/>
            <a:ext cx="5191017" cy="4682988"/>
          </a:xfrm>
          <a:prstGeom prst="rect">
            <a:avLst/>
          </a:prstGeom>
        </p:spPr>
      </p:pic>
      <p:sp>
        <p:nvSpPr>
          <p:cNvPr id="4" name="矩形 3"/>
          <p:cNvSpPr/>
          <p:nvPr/>
        </p:nvSpPr>
        <p:spPr>
          <a:xfrm>
            <a:off x="2164128" y="5784189"/>
            <a:ext cx="4815742" cy="461665"/>
          </a:xfrm>
          <a:prstGeom prst="rect">
            <a:avLst/>
          </a:prstGeom>
        </p:spPr>
        <p:txBody>
          <a:bodyPr wrap="none">
            <a:spAutoFit/>
          </a:bodyPr>
          <a:lstStyle/>
          <a:p>
            <a:pPr algn="ctr"/>
            <a:r>
              <a:rPr lang="zh-CN" altLang="en-US" sz="2400" dirty="0" smtClean="0"/>
              <a:t>图</a:t>
            </a:r>
            <a:r>
              <a:rPr lang="en-US" altLang="zh-CN" sz="2400" dirty="0" smtClean="0"/>
              <a:t>6-18</a:t>
            </a:r>
            <a:r>
              <a:rPr lang="zh-CN" altLang="en-US" sz="2400" dirty="0"/>
              <a:t>　单二极管调制电路及频谱 </a:t>
            </a:r>
          </a:p>
        </p:txBody>
      </p:sp>
    </p:spTree>
    <p:extLst>
      <p:ext uri="{BB962C8B-B14F-4D97-AF65-F5344CB8AC3E}">
        <p14:creationId xmlns:p14="http://schemas.microsoft.com/office/powerpoint/2010/main" val="503484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2793" y="930955"/>
            <a:ext cx="2498414" cy="5280660"/>
          </a:xfrm>
          <a:prstGeom prst="rect">
            <a:avLst/>
          </a:prstGeom>
        </p:spPr>
      </p:pic>
      <p:sp>
        <p:nvSpPr>
          <p:cNvPr id="4" name="矩形 3"/>
          <p:cNvSpPr/>
          <p:nvPr/>
        </p:nvSpPr>
        <p:spPr>
          <a:xfrm>
            <a:off x="2409420" y="6279144"/>
            <a:ext cx="4724370" cy="461665"/>
          </a:xfrm>
          <a:prstGeom prst="rect">
            <a:avLst/>
          </a:prstGeom>
        </p:spPr>
        <p:txBody>
          <a:bodyPr wrap="none">
            <a:spAutoFit/>
          </a:bodyPr>
          <a:lstStyle/>
          <a:p>
            <a:pPr algn="ctr"/>
            <a:r>
              <a:rPr lang="zh-CN" altLang="en-US" sz="2400" dirty="0" smtClean="0"/>
              <a:t>图</a:t>
            </a:r>
            <a:r>
              <a:rPr lang="en-US" altLang="zh-CN" sz="2400" dirty="0" smtClean="0"/>
              <a:t>6-1</a:t>
            </a:r>
            <a:r>
              <a:rPr lang="zh-CN" altLang="en-US" sz="2400" dirty="0" smtClean="0"/>
              <a:t>　</a:t>
            </a:r>
            <a:r>
              <a:rPr lang="en-US" altLang="zh-CN" sz="2400" dirty="0" smtClean="0"/>
              <a:t>AM</a:t>
            </a:r>
            <a:r>
              <a:rPr lang="zh-CN" altLang="en-US" sz="2400" dirty="0" smtClean="0"/>
              <a:t>调制过程中的信号波形</a:t>
            </a:r>
            <a:endParaRPr lang="zh-CN" altLang="en-US" sz="2400" dirty="0"/>
          </a:p>
        </p:txBody>
      </p:sp>
    </p:spTree>
    <p:extLst>
      <p:ext uri="{BB962C8B-B14F-4D97-AF65-F5344CB8AC3E}">
        <p14:creationId xmlns:p14="http://schemas.microsoft.com/office/powerpoint/2010/main" val="1816209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r>
            <a:br>
              <a:rPr lang="en-US" altLang="zh-CN" dirty="0" smtClean="0"/>
            </a:br>
            <a:r>
              <a:rPr lang="en-US" altLang="zh-CN" dirty="0" smtClean="0"/>
              <a:t>      </a:t>
            </a:r>
            <a:r>
              <a:rPr lang="zh-CN" altLang="en-US" dirty="0" smtClean="0"/>
              <a:t>（ </a:t>
            </a:r>
            <a:r>
              <a:rPr lang="zh-CN" altLang="en-US" dirty="0"/>
              <a:t>２）利用模拟乘法器产生普通调幅波。模拟乘法器是以差分放大器为核心构成的。在 第五章中分析了差分电路的频谱线性搬移功能，对单差分电路，已得到双端差动输出的</a:t>
            </a:r>
            <a:r>
              <a:rPr lang="zh-CN" altLang="en-US" dirty="0" smtClean="0"/>
              <a:t>电流</a:t>
            </a:r>
            <a:r>
              <a:rPr lang="en-US" altLang="zh-CN" dirty="0" smtClean="0"/>
              <a:t>i</a:t>
            </a:r>
            <a:r>
              <a:rPr lang="en-US" altLang="zh-CN" baseline="-25000" dirty="0" smtClean="0"/>
              <a:t>c</a:t>
            </a:r>
            <a:r>
              <a:rPr lang="zh-CN" altLang="en-US" dirty="0" smtClean="0"/>
              <a:t>与</a:t>
            </a:r>
            <a:r>
              <a:rPr lang="zh-CN" altLang="en-US" dirty="0"/>
              <a:t>差动输入电压 </a:t>
            </a:r>
            <a:r>
              <a:rPr lang="en-US" altLang="zh-CN" dirty="0" smtClean="0"/>
              <a:t>u</a:t>
            </a:r>
            <a:r>
              <a:rPr lang="en-US" altLang="zh-CN" baseline="-25000" dirty="0" smtClean="0"/>
              <a:t>A</a:t>
            </a:r>
            <a:r>
              <a:rPr lang="zh-CN" altLang="en-US" dirty="0" smtClean="0"/>
              <a:t>和</a:t>
            </a:r>
            <a:r>
              <a:rPr lang="zh-CN" altLang="en-US" dirty="0"/>
              <a:t>恒流源（受 </a:t>
            </a:r>
            <a:r>
              <a:rPr lang="en-US" altLang="zh-CN" dirty="0" smtClean="0"/>
              <a:t>u</a:t>
            </a:r>
            <a:r>
              <a:rPr lang="en-US" altLang="zh-CN" baseline="-25000" dirty="0" smtClean="0"/>
              <a:t>B</a:t>
            </a:r>
            <a:r>
              <a:rPr lang="zh-CN" altLang="en-US" dirty="0" smtClean="0"/>
              <a:t>控</a:t>
            </a:r>
            <a:r>
              <a:rPr lang="zh-CN" altLang="en-US" dirty="0"/>
              <a:t>制）的关系式（ </a:t>
            </a:r>
            <a:r>
              <a:rPr lang="en-US" altLang="zh-CN" dirty="0" smtClean="0"/>
              <a:t>5-57</a:t>
            </a:r>
            <a:r>
              <a:rPr lang="zh-CN" altLang="en-US" dirty="0" smtClean="0"/>
              <a:t>）</a:t>
            </a:r>
            <a:r>
              <a:rPr lang="zh-CN" altLang="en-US" dirty="0"/>
              <a:t>为</a:t>
            </a:r>
            <a:br>
              <a:rPr lang="zh-CN" altLang="en-US" dirty="0"/>
            </a:br>
            <a:r>
              <a:rPr lang="zh-CN" altLang="en-US" dirty="0"/>
              <a:t/>
            </a:r>
            <a:br>
              <a:rPr lang="zh-CN" altLang="en-US" dirty="0"/>
            </a:br>
            <a:r>
              <a:rPr lang="el-GR" altLang="zh-CN" dirty="0"/>
              <a:t/>
            </a:r>
            <a:br>
              <a:rPr lang="el-GR" altLang="zh-CN"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2494585" y="4834108"/>
            <a:ext cx="4154830" cy="786404"/>
          </a:xfrm>
          <a:prstGeom prst="rect">
            <a:avLst/>
          </a:prstGeom>
        </p:spPr>
      </p:pic>
      <p:sp>
        <p:nvSpPr>
          <p:cNvPr id="4" name="矩形 3"/>
          <p:cNvSpPr/>
          <p:nvPr/>
        </p:nvSpPr>
        <p:spPr>
          <a:xfrm>
            <a:off x="7116550" y="4996477"/>
            <a:ext cx="931665" cy="461665"/>
          </a:xfrm>
          <a:prstGeom prst="rect">
            <a:avLst/>
          </a:prstGeom>
        </p:spPr>
        <p:txBody>
          <a:bodyPr wrap="none">
            <a:spAutoFit/>
          </a:bodyPr>
          <a:lstStyle/>
          <a:p>
            <a:r>
              <a:rPr lang="en-US" altLang="zh-CN" sz="2400" dirty="0" smtClean="0"/>
              <a:t>(6-25)</a:t>
            </a:r>
            <a:endParaRPr lang="zh-CN" altLang="en-US" sz="2400" dirty="0"/>
          </a:p>
        </p:txBody>
      </p:sp>
    </p:spTree>
    <p:extLst>
      <p:ext uri="{BB962C8B-B14F-4D97-AF65-F5344CB8AC3E}">
        <p14:creationId xmlns:p14="http://schemas.microsoft.com/office/powerpoint/2010/main" val="845532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若将</a:t>
            </a:r>
            <a:r>
              <a:rPr lang="en-US" altLang="zh-CN" dirty="0"/>
              <a:t>u</a:t>
            </a:r>
            <a:r>
              <a:rPr lang="en-US" altLang="zh-CN" baseline="-25000" dirty="0"/>
              <a:t>c</a:t>
            </a:r>
            <a:r>
              <a:rPr lang="zh-CN" altLang="en-US" dirty="0"/>
              <a:t>加</a:t>
            </a:r>
            <a:r>
              <a:rPr lang="zh-CN" altLang="en-US" dirty="0" smtClean="0"/>
              <a:t>至</a:t>
            </a:r>
            <a:r>
              <a:rPr lang="en-US" altLang="zh-CN" dirty="0"/>
              <a:t>u</a:t>
            </a:r>
            <a:r>
              <a:rPr lang="en-US" altLang="zh-CN" baseline="-25000" dirty="0"/>
              <a:t>A</a:t>
            </a:r>
            <a:r>
              <a:rPr lang="zh-CN" altLang="en-US" dirty="0"/>
              <a:t>， </a:t>
            </a:r>
            <a:r>
              <a:rPr lang="en-US" altLang="zh-CN" dirty="0"/>
              <a:t>u</a:t>
            </a:r>
            <a:r>
              <a:rPr lang="el-GR" altLang="zh-CN" baseline="-25000" dirty="0" smtClean="0"/>
              <a:t>Ω</a:t>
            </a:r>
            <a:r>
              <a:rPr lang="zh-CN" altLang="en-US" dirty="0"/>
              <a:t>加到 </a:t>
            </a:r>
            <a:r>
              <a:rPr lang="en-US" altLang="zh-CN" dirty="0"/>
              <a:t>u</a:t>
            </a:r>
            <a:r>
              <a:rPr lang="en-US" altLang="zh-CN" baseline="-25000" dirty="0"/>
              <a:t>B</a:t>
            </a:r>
            <a:r>
              <a:rPr lang="zh-CN" altLang="en-US" dirty="0"/>
              <a:t>，则</a:t>
            </a:r>
            <a:r>
              <a:rPr lang="zh-CN" altLang="en-US" dirty="0" smtClean="0"/>
              <a:t>有</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r>
            <a:br>
              <a:rPr lang="en-US" altLang="zh-CN" dirty="0" smtClean="0"/>
            </a:br>
            <a:r>
              <a:rPr lang="en-US" altLang="zh-CN" dirty="0"/>
              <a:t/>
            </a:r>
            <a:br>
              <a:rPr lang="en-US" altLang="zh-CN" dirty="0"/>
            </a:br>
            <a:r>
              <a:rPr lang="zh-CN" altLang="en-US" dirty="0"/>
              <a:t>式中， </a:t>
            </a:r>
            <a:r>
              <a:rPr lang="en-US" altLang="zh-CN" dirty="0" smtClean="0"/>
              <a:t>m</a:t>
            </a:r>
            <a:r>
              <a:rPr lang="zh-CN" altLang="en-US" dirty="0"/>
              <a:t> ＝ </a:t>
            </a:r>
            <a:r>
              <a:rPr lang="en-US" altLang="zh-CN" dirty="0"/>
              <a:t>U</a:t>
            </a:r>
            <a:r>
              <a:rPr lang="el-GR" altLang="zh-CN" baseline="-25000" dirty="0"/>
              <a:t>Ω</a:t>
            </a:r>
            <a:r>
              <a:rPr lang="el-GR" altLang="zh-CN" dirty="0"/>
              <a:t> </a:t>
            </a:r>
            <a:r>
              <a:rPr lang="en-US" altLang="zh-CN" dirty="0"/>
              <a:t>/U</a:t>
            </a:r>
            <a:r>
              <a:rPr lang="en-US" altLang="zh-CN" baseline="-25000" dirty="0"/>
              <a:t>EE</a:t>
            </a:r>
            <a:r>
              <a:rPr lang="zh-CN" altLang="en-US" dirty="0"/>
              <a:t>， </a:t>
            </a:r>
            <a:r>
              <a:rPr lang="en-US" altLang="zh-CN" dirty="0"/>
              <a:t>x</a:t>
            </a:r>
            <a:r>
              <a:rPr lang="zh-CN" altLang="en-US" dirty="0"/>
              <a:t> ＝ </a:t>
            </a:r>
            <a:r>
              <a:rPr lang="en-US" altLang="zh-CN" dirty="0"/>
              <a:t>U</a:t>
            </a:r>
            <a:r>
              <a:rPr lang="en-US" altLang="zh-CN" baseline="-25000" dirty="0"/>
              <a:t>c</a:t>
            </a:r>
            <a:r>
              <a:rPr lang="en-US" altLang="zh-CN" dirty="0"/>
              <a:t>/U</a:t>
            </a:r>
            <a:r>
              <a:rPr lang="en-US" altLang="zh-CN" baseline="-25000" dirty="0"/>
              <a:t>T</a:t>
            </a:r>
            <a:r>
              <a:rPr lang="zh-CN" altLang="en-US" dirty="0"/>
              <a:t>。若集电极滤波回路的中心频率为 </a:t>
            </a:r>
            <a:r>
              <a:rPr lang="en-US" altLang="zh-CN" dirty="0"/>
              <a:t>f</a:t>
            </a:r>
            <a:r>
              <a:rPr lang="en-US" altLang="zh-CN" baseline="-25000" dirty="0"/>
              <a:t>c</a:t>
            </a:r>
            <a:r>
              <a:rPr lang="zh-CN" altLang="en-US" dirty="0"/>
              <a:t>，带宽为</a:t>
            </a:r>
            <a:r>
              <a:rPr lang="en-US" altLang="zh-CN" dirty="0"/>
              <a:t>2F</a:t>
            </a:r>
            <a:r>
              <a:rPr lang="zh-CN" altLang="en-US" dirty="0"/>
              <a:t>，振阻抗</a:t>
            </a:r>
            <a:r>
              <a:rPr lang="zh-CN" altLang="en-US" dirty="0" smtClean="0"/>
              <a:t>为</a:t>
            </a:r>
            <a:r>
              <a:rPr lang="en-US" altLang="zh-CN" dirty="0"/>
              <a:t>R</a:t>
            </a:r>
            <a:r>
              <a:rPr lang="en-US" altLang="zh-CN" baseline="-25000" dirty="0"/>
              <a:t>L</a:t>
            </a:r>
            <a:r>
              <a:rPr lang="zh-CN" altLang="en-US" dirty="0"/>
              <a:t>，则经滤波后的输出电</a:t>
            </a:r>
            <a:r>
              <a:rPr lang="zh-CN" altLang="en-US" dirty="0" smtClean="0"/>
              <a:t>压</a:t>
            </a:r>
            <a:r>
              <a:rPr lang="en-US" altLang="zh-CN" dirty="0" smtClean="0"/>
              <a:t>u</a:t>
            </a:r>
            <a:r>
              <a:rPr lang="en-US" altLang="zh-CN" baseline="-25000" dirty="0" smtClean="0"/>
              <a:t>o</a:t>
            </a:r>
            <a:r>
              <a:rPr lang="zh-CN" altLang="en-US" dirty="0"/>
              <a:t> </a:t>
            </a:r>
            <a:r>
              <a:rPr lang="zh-CN" altLang="en-US" dirty="0" smtClean="0"/>
              <a:t>：</a:t>
            </a:r>
            <a:r>
              <a:rPr lang="en-US" altLang="zh-CN" dirty="0" smtClean="0"/>
              <a:t/>
            </a:r>
            <a:br>
              <a:rPr lang="en-US" altLang="zh-CN" dirty="0" smtClean="0"/>
            </a:br>
            <a:r>
              <a:rPr lang="en-US" altLang="zh-CN" dirty="0"/>
              <a:t/>
            </a:r>
            <a:br>
              <a:rPr lang="en-US" altLang="zh-CN"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r>
              <a:rPr lang="el-GR" altLang="zh-CN" dirty="0"/>
              <a:t/>
            </a:r>
            <a:br>
              <a:rPr lang="el-GR" altLang="zh-CN" dirty="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41869" y="1655557"/>
            <a:ext cx="8507152" cy="1157512"/>
          </a:xfrm>
          <a:prstGeom prst="rect">
            <a:avLst/>
          </a:prstGeom>
        </p:spPr>
      </p:pic>
      <p:pic>
        <p:nvPicPr>
          <p:cNvPr id="4" name="图片 3"/>
          <p:cNvPicPr>
            <a:picLocks noChangeAspect="1"/>
          </p:cNvPicPr>
          <p:nvPr/>
        </p:nvPicPr>
        <p:blipFill>
          <a:blip r:embed="rId3"/>
          <a:stretch>
            <a:fillRect/>
          </a:stretch>
        </p:blipFill>
        <p:spPr>
          <a:xfrm>
            <a:off x="1685098" y="4506457"/>
            <a:ext cx="5773803" cy="504650"/>
          </a:xfrm>
          <a:prstGeom prst="rect">
            <a:avLst/>
          </a:prstGeom>
        </p:spPr>
      </p:pic>
      <p:sp>
        <p:nvSpPr>
          <p:cNvPr id="5" name="矩形 4"/>
          <p:cNvSpPr/>
          <p:nvPr/>
        </p:nvSpPr>
        <p:spPr>
          <a:xfrm>
            <a:off x="7594915" y="2727256"/>
            <a:ext cx="931665" cy="461665"/>
          </a:xfrm>
          <a:prstGeom prst="rect">
            <a:avLst/>
          </a:prstGeom>
        </p:spPr>
        <p:txBody>
          <a:bodyPr wrap="none">
            <a:spAutoFit/>
          </a:bodyPr>
          <a:lstStyle/>
          <a:p>
            <a:r>
              <a:rPr lang="en-US" altLang="zh-CN" sz="2400" dirty="0" smtClean="0"/>
              <a:t>(6-26)</a:t>
            </a:r>
            <a:endParaRPr lang="zh-CN" altLang="en-US" sz="2400" dirty="0"/>
          </a:p>
        </p:txBody>
      </p:sp>
      <p:sp>
        <p:nvSpPr>
          <p:cNvPr id="6" name="矩形 5"/>
          <p:cNvSpPr/>
          <p:nvPr/>
        </p:nvSpPr>
        <p:spPr>
          <a:xfrm>
            <a:off x="7583191" y="4549442"/>
            <a:ext cx="931665" cy="461665"/>
          </a:xfrm>
          <a:prstGeom prst="rect">
            <a:avLst/>
          </a:prstGeom>
        </p:spPr>
        <p:txBody>
          <a:bodyPr wrap="none">
            <a:spAutoFit/>
          </a:bodyPr>
          <a:lstStyle/>
          <a:p>
            <a:r>
              <a:rPr lang="en-US" altLang="zh-CN" sz="2400" dirty="0" smtClean="0"/>
              <a:t>(6-27)</a:t>
            </a:r>
            <a:endParaRPr lang="zh-CN" altLang="en-US" sz="2400" dirty="0"/>
          </a:p>
        </p:txBody>
      </p:sp>
    </p:spTree>
    <p:extLst>
      <p:ext uri="{BB962C8B-B14F-4D97-AF65-F5344CB8AC3E}">
        <p14:creationId xmlns:p14="http://schemas.microsoft.com/office/powerpoint/2010/main" val="3556344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为一振幅调制信号。这种情况下的差动传输特性及</a:t>
            </a:r>
            <a:r>
              <a:rPr lang="en-US" altLang="zh-CN" dirty="0"/>
              <a:t>i</a:t>
            </a:r>
            <a:r>
              <a:rPr lang="en-US" altLang="zh-CN" baseline="-25000" dirty="0"/>
              <a:t>o</a:t>
            </a:r>
            <a:r>
              <a:rPr lang="zh-CN" altLang="en-US" dirty="0"/>
              <a:t>波形如图</a:t>
            </a:r>
            <a:r>
              <a:rPr lang="en-US" altLang="zh-CN" dirty="0"/>
              <a:t>6-19</a:t>
            </a:r>
            <a:r>
              <a:rPr lang="zh-CN" altLang="en-US" dirty="0"/>
              <a:t>所示。图</a:t>
            </a:r>
            <a:r>
              <a:rPr lang="en-US" altLang="zh-CN" dirty="0"/>
              <a:t>6-19</a:t>
            </a:r>
            <a:r>
              <a:rPr lang="zh-CN" altLang="en-US" dirty="0"/>
              <a:t>（ </a:t>
            </a:r>
            <a:r>
              <a:rPr lang="en-US" altLang="zh-CN" dirty="0"/>
              <a:t>a</a:t>
            </a:r>
            <a:r>
              <a:rPr lang="zh-CN" altLang="en-US" dirty="0"/>
              <a:t>）中 实线为调制电压 </a:t>
            </a:r>
            <a:r>
              <a:rPr lang="en-US" altLang="zh-CN" dirty="0"/>
              <a:t>u</a:t>
            </a:r>
            <a:r>
              <a:rPr lang="el-GR" altLang="zh-CN" baseline="-25000" dirty="0"/>
              <a:t>Ω</a:t>
            </a:r>
            <a:r>
              <a:rPr lang="el-GR" altLang="zh-CN" dirty="0"/>
              <a:t> </a:t>
            </a:r>
            <a:r>
              <a:rPr lang="zh-CN" altLang="el-GR" dirty="0"/>
              <a:t>＝</a:t>
            </a:r>
            <a:r>
              <a:rPr lang="en-US" altLang="zh-CN" dirty="0"/>
              <a:t>0</a:t>
            </a:r>
            <a:r>
              <a:rPr lang="zh-CN" altLang="en-US" dirty="0"/>
              <a:t>时的曲线，虚线表示  </a:t>
            </a:r>
            <a:r>
              <a:rPr lang="en-US" altLang="zh-CN" dirty="0"/>
              <a:t>u</a:t>
            </a:r>
            <a:r>
              <a:rPr lang="el-GR" altLang="zh-CN" baseline="-25000" dirty="0"/>
              <a:t>Ω</a:t>
            </a:r>
            <a:r>
              <a:rPr lang="zh-CN" altLang="en-US" dirty="0"/>
              <a:t>达正、负峰值时的特性，输出为振幅调制信号。如果载波幅度增大，包络内高频正弦波将趋向方波， </a:t>
            </a:r>
            <a:r>
              <a:rPr lang="en-US" altLang="zh-CN" dirty="0"/>
              <a:t>i</a:t>
            </a:r>
            <a:r>
              <a:rPr lang="en-US" altLang="zh-CN" baseline="-25000" dirty="0"/>
              <a:t>o</a:t>
            </a:r>
            <a:r>
              <a:rPr lang="zh-CN" altLang="en-US" dirty="0"/>
              <a:t>中含高次谐波。</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947119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2131" y="1113282"/>
            <a:ext cx="6459737" cy="4324350"/>
          </a:xfrm>
          <a:prstGeom prst="rect">
            <a:avLst/>
          </a:prstGeom>
        </p:spPr>
      </p:pic>
      <p:sp>
        <p:nvSpPr>
          <p:cNvPr id="4" name="矩形 3"/>
          <p:cNvSpPr/>
          <p:nvPr/>
        </p:nvSpPr>
        <p:spPr>
          <a:xfrm>
            <a:off x="1943715" y="5749950"/>
            <a:ext cx="5256567" cy="461665"/>
          </a:xfrm>
          <a:prstGeom prst="rect">
            <a:avLst/>
          </a:prstGeom>
        </p:spPr>
        <p:txBody>
          <a:bodyPr wrap="none">
            <a:spAutoFit/>
          </a:bodyPr>
          <a:lstStyle/>
          <a:p>
            <a:pPr algn="ctr"/>
            <a:r>
              <a:rPr lang="zh-CN" altLang="en-US" sz="2400" dirty="0" smtClean="0"/>
              <a:t>图</a:t>
            </a:r>
            <a:r>
              <a:rPr lang="en-US" altLang="zh-CN" sz="2400" dirty="0" smtClean="0"/>
              <a:t>6-19</a:t>
            </a:r>
            <a:r>
              <a:rPr lang="zh-CN" altLang="en-US" sz="2400" dirty="0"/>
              <a:t>　差分</a:t>
            </a:r>
            <a:r>
              <a:rPr lang="zh-CN" altLang="en-US" sz="2400" dirty="0" smtClean="0"/>
              <a:t>对</a:t>
            </a:r>
            <a:r>
              <a:rPr lang="en-US" altLang="zh-CN" sz="2400" dirty="0" smtClean="0"/>
              <a:t>AM</a:t>
            </a:r>
            <a:r>
              <a:rPr lang="zh-CN" altLang="en-US" sz="2400" dirty="0" smtClean="0"/>
              <a:t>调</a:t>
            </a:r>
            <a:r>
              <a:rPr lang="zh-CN" altLang="en-US" sz="2400" dirty="0"/>
              <a:t>制器的输出波形 </a:t>
            </a:r>
          </a:p>
        </p:txBody>
      </p:sp>
    </p:spTree>
    <p:extLst>
      <p:ext uri="{BB962C8B-B14F-4D97-AF65-F5344CB8AC3E}">
        <p14:creationId xmlns:p14="http://schemas.microsoft.com/office/powerpoint/2010/main" val="3181123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用</a:t>
            </a:r>
            <a:r>
              <a:rPr lang="zh-CN" altLang="en-US" dirty="0"/>
              <a:t>双差分对电路或模拟乘法器也可得到振幅调制信号。</a:t>
            </a:r>
            <a:r>
              <a:rPr lang="zh-CN" altLang="en-US" dirty="0" smtClean="0"/>
              <a:t>图</a:t>
            </a:r>
            <a:r>
              <a:rPr lang="en-US" altLang="zh-CN" dirty="0" smtClean="0"/>
              <a:t>6-20</a:t>
            </a:r>
            <a:r>
              <a:rPr lang="zh-CN" altLang="en-US" dirty="0" smtClean="0"/>
              <a:t>（ </a:t>
            </a:r>
            <a:r>
              <a:rPr lang="en-US" altLang="zh-CN" dirty="0" smtClean="0"/>
              <a:t>a</a:t>
            </a:r>
            <a:r>
              <a:rPr lang="zh-CN" altLang="en-US" dirty="0" smtClean="0"/>
              <a:t>）</a:t>
            </a:r>
            <a:r>
              <a:rPr lang="zh-CN" altLang="en-US" dirty="0"/>
              <a:t>给出了用 </a:t>
            </a:r>
            <a:r>
              <a:rPr lang="en-US" altLang="zh-CN" dirty="0" smtClean="0"/>
              <a:t>BG314</a:t>
            </a:r>
            <a:r>
              <a:rPr lang="zh-CN" altLang="en-US" dirty="0" smtClean="0"/>
              <a:t>模</a:t>
            </a:r>
            <a:r>
              <a:rPr lang="zh-CN" altLang="en-US" dirty="0"/>
              <a:t>拟乘法器产生振幅调制信号的电路，将调制信号叠加上直流成分，即可得到振幅调制</a:t>
            </a:r>
            <a:r>
              <a:rPr lang="zh-CN" altLang="en-US" dirty="0" smtClean="0"/>
              <a:t>信号</a:t>
            </a:r>
            <a:r>
              <a:rPr lang="zh-CN" altLang="en-US" dirty="0"/>
              <a:t>输出，调节直流分量大小，即可调节调制度 </a:t>
            </a:r>
            <a:r>
              <a:rPr lang="en-US" altLang="zh-CN" dirty="0" smtClean="0"/>
              <a:t>m</a:t>
            </a:r>
            <a:r>
              <a:rPr lang="zh-CN" altLang="en-US" dirty="0" smtClean="0"/>
              <a:t>值</a:t>
            </a:r>
            <a:r>
              <a:rPr lang="zh-CN" altLang="en-US" dirty="0"/>
              <a:t>，电路要求 </a:t>
            </a:r>
            <a:r>
              <a:rPr lang="en-US" altLang="zh-CN" dirty="0" smtClean="0"/>
              <a:t>U</a:t>
            </a:r>
            <a:r>
              <a:rPr lang="en-US" altLang="zh-CN" baseline="-25000" dirty="0" smtClean="0"/>
              <a:t>c</a:t>
            </a:r>
            <a:r>
              <a:rPr lang="zh-CN" altLang="en-US" dirty="0" smtClean="0"/>
              <a:t>、 </a:t>
            </a:r>
            <a:r>
              <a:rPr lang="en-US" altLang="zh-CN" dirty="0" smtClean="0"/>
              <a:t>U</a:t>
            </a:r>
            <a:r>
              <a:rPr lang="el-GR" altLang="zh-CN" baseline="-25000" dirty="0" smtClean="0"/>
              <a:t>Ω</a:t>
            </a:r>
            <a:r>
              <a:rPr lang="el-GR" altLang="zh-CN" dirty="0" smtClean="0"/>
              <a:t> </a:t>
            </a:r>
            <a:r>
              <a:rPr lang="zh-CN" altLang="en-US" dirty="0"/>
              <a:t>分别小</a:t>
            </a:r>
            <a:r>
              <a:rPr lang="zh-CN" altLang="en-US" dirty="0" smtClean="0"/>
              <a:t>于</a:t>
            </a:r>
            <a:r>
              <a:rPr lang="en-US" altLang="zh-CN" dirty="0" smtClean="0"/>
              <a:t>2.5V</a:t>
            </a:r>
            <a:r>
              <a:rPr lang="zh-CN" altLang="en-US" dirty="0" smtClean="0"/>
              <a:t>。</a:t>
            </a:r>
            <a:r>
              <a:rPr lang="zh-CN" altLang="en-US" dirty="0"/>
              <a:t>用 </a:t>
            </a:r>
            <a:r>
              <a:rPr lang="en-US" altLang="zh-CN" dirty="0" smtClean="0"/>
              <a:t>MC1596G</a:t>
            </a:r>
            <a:r>
              <a:rPr lang="zh-CN" altLang="en-US" dirty="0" smtClean="0"/>
              <a:t>产</a:t>
            </a:r>
            <a:r>
              <a:rPr lang="zh-CN" altLang="en-US" dirty="0"/>
              <a:t>生振幅调制信号的电路如</a:t>
            </a:r>
            <a:r>
              <a:rPr lang="zh-CN" altLang="en-US" dirty="0" smtClean="0"/>
              <a:t>图</a:t>
            </a:r>
            <a:r>
              <a:rPr lang="en-US" altLang="zh-CN" dirty="0" smtClean="0"/>
              <a:t>6-20</a:t>
            </a:r>
            <a:r>
              <a:rPr lang="zh-CN" altLang="en-US" dirty="0" smtClean="0"/>
              <a:t>（ </a:t>
            </a:r>
            <a:r>
              <a:rPr lang="en-US" altLang="zh-CN" dirty="0" smtClean="0"/>
              <a:t>b</a:t>
            </a:r>
            <a:r>
              <a:rPr lang="zh-CN" altLang="en-US" dirty="0" smtClean="0"/>
              <a:t>）</a:t>
            </a:r>
            <a:r>
              <a:rPr lang="zh-CN" altLang="en-US" dirty="0"/>
              <a:t>所示</a:t>
            </a:r>
            <a:r>
              <a:rPr lang="zh-CN" altLang="en-US" dirty="0" smtClean="0"/>
              <a:t>，</a:t>
            </a:r>
            <a:r>
              <a:rPr lang="en-US" altLang="zh-CN" dirty="0"/>
              <a:t> MC1596G</a:t>
            </a:r>
            <a:r>
              <a:rPr lang="zh-CN" altLang="en-US" dirty="0" smtClean="0"/>
              <a:t> </a:t>
            </a:r>
            <a:r>
              <a:rPr lang="zh-CN" altLang="en-US" dirty="0"/>
              <a:t>与国产 </a:t>
            </a:r>
            <a:r>
              <a:rPr lang="en-US" altLang="zh-CN" dirty="0" smtClean="0"/>
              <a:t>XCC</a:t>
            </a:r>
            <a:r>
              <a:rPr lang="zh-CN" altLang="en-US" dirty="0" smtClean="0"/>
              <a:t>类</a:t>
            </a:r>
            <a:r>
              <a:rPr lang="zh-CN" altLang="en-US" dirty="0"/>
              <a:t>似，将 调制信号叠加上直流分量也可产生普通调幅波。 </a:t>
            </a:r>
            <a:r>
              <a:rPr lang="en-US" altLang="zh-CN" dirty="0" smtClean="0"/>
              <a:t/>
            </a:r>
            <a:br>
              <a:rPr lang="en-US" altLang="zh-CN" dirty="0" smtClean="0"/>
            </a:br>
            <a:r>
              <a:rPr lang="en-US" altLang="zh-CN" dirty="0" smtClean="0"/>
              <a:t>        </a:t>
            </a:r>
            <a:r>
              <a:rPr lang="zh-CN" altLang="en-US" dirty="0" smtClean="0"/>
              <a:t>此</a:t>
            </a:r>
            <a:r>
              <a:rPr lang="zh-CN" altLang="en-US" dirty="0"/>
              <a:t>外，还可以利用集成高频放大器、可变跨导乘法器等电路产生振幅调制信号。</a:t>
            </a:r>
            <a:br>
              <a:rPr lang="zh-CN" altLang="en-US" dirty="0"/>
            </a:br>
            <a:endParaRPr lang="zh-CN" altLang="en-US" dirty="0"/>
          </a:p>
        </p:txBody>
      </p:sp>
    </p:spTree>
    <p:extLst>
      <p:ext uri="{BB962C8B-B14F-4D97-AF65-F5344CB8AC3E}">
        <p14:creationId xmlns:p14="http://schemas.microsoft.com/office/powerpoint/2010/main" val="2195317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8755" y="890015"/>
            <a:ext cx="4974245" cy="5321599"/>
          </a:xfrm>
          <a:prstGeom prst="rect">
            <a:avLst/>
          </a:prstGeom>
        </p:spPr>
      </p:pic>
      <p:sp>
        <p:nvSpPr>
          <p:cNvPr id="4" name="矩形 3"/>
          <p:cNvSpPr/>
          <p:nvPr/>
        </p:nvSpPr>
        <p:spPr>
          <a:xfrm>
            <a:off x="2063128" y="6240625"/>
            <a:ext cx="5325497" cy="461665"/>
          </a:xfrm>
          <a:prstGeom prst="rect">
            <a:avLst/>
          </a:prstGeom>
        </p:spPr>
        <p:txBody>
          <a:bodyPr wrap="none">
            <a:spAutoFit/>
          </a:bodyPr>
          <a:lstStyle/>
          <a:p>
            <a:pPr algn="ctr"/>
            <a:r>
              <a:rPr lang="zh-CN" altLang="en-US" sz="2400" dirty="0" smtClean="0"/>
              <a:t>图</a:t>
            </a:r>
            <a:r>
              <a:rPr lang="en-US" altLang="zh-CN" sz="2400" dirty="0" smtClean="0"/>
              <a:t>6-20</a:t>
            </a:r>
            <a:r>
              <a:rPr lang="zh-CN" altLang="en-US" sz="2400" dirty="0"/>
              <a:t>　利用模拟乘法器产生 </a:t>
            </a:r>
            <a:r>
              <a:rPr lang="en-US" altLang="zh-CN" sz="2400" dirty="0" smtClean="0"/>
              <a:t>AM</a:t>
            </a:r>
            <a:r>
              <a:rPr lang="zh-CN" altLang="en-US" sz="2400" dirty="0" smtClean="0"/>
              <a:t>信</a:t>
            </a:r>
            <a:r>
              <a:rPr lang="zh-CN" altLang="en-US" sz="2400" dirty="0"/>
              <a:t>号 </a:t>
            </a:r>
          </a:p>
        </p:txBody>
      </p:sp>
    </p:spTree>
    <p:extLst>
      <p:ext uri="{BB962C8B-B14F-4D97-AF65-F5344CB8AC3E}">
        <p14:creationId xmlns:p14="http://schemas.microsoft.com/office/powerpoint/2010/main" val="3263311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a:t>
                </a:r>
                <a:r>
                  <a:rPr lang="zh-CN" altLang="en-US" b="1" dirty="0" smtClean="0"/>
                  <a:t>２</a:t>
                </a:r>
                <a:r>
                  <a:rPr lang="zh-CN" altLang="en-US" b="1" dirty="0"/>
                  <a:t>．双边带信号调制电</a:t>
                </a:r>
                <a:r>
                  <a:rPr lang="zh-CN" altLang="en-US" b="1" dirty="0" smtClean="0"/>
                  <a:t>路</a:t>
                </a:r>
                <a:r>
                  <a:rPr lang="en-US" altLang="zh-CN" dirty="0" smtClean="0"/>
                  <a:t/>
                </a:r>
                <a:br>
                  <a:rPr lang="en-US" altLang="zh-CN" dirty="0" smtClean="0"/>
                </a:br>
                <a:r>
                  <a:rPr lang="en-US" altLang="zh-CN" dirty="0" smtClean="0"/>
                  <a:t>       </a:t>
                </a:r>
                <a:r>
                  <a:rPr lang="zh-CN" altLang="en-US" dirty="0" smtClean="0"/>
                  <a:t>１</a:t>
                </a:r>
                <a:r>
                  <a:rPr lang="zh-CN" altLang="en-US" dirty="0"/>
                  <a:t>）二极管调制电路 单二极管电路只能产生振幅调制信号，不能产生双边带信号。二极管平衡电路和二极 管环形电路可以产生双边带信号。 在第五章二极管平衡电路</a:t>
                </a:r>
                <a:r>
                  <a:rPr lang="zh-CN" altLang="en-US" dirty="0" smtClean="0"/>
                  <a:t>图</a:t>
                </a:r>
                <a:r>
                  <a:rPr lang="en-US" altLang="zh-CN" dirty="0" smtClean="0"/>
                  <a:t>5-7</a:t>
                </a:r>
                <a:r>
                  <a:rPr lang="zh-CN" altLang="en-US" dirty="0" smtClean="0"/>
                  <a:t>中</a:t>
                </a:r>
                <a:r>
                  <a:rPr lang="zh-CN" altLang="en-US" dirty="0"/>
                  <a:t>，把调制信</a:t>
                </a:r>
                <a:r>
                  <a:rPr lang="zh-CN" altLang="en-US" dirty="0" smtClean="0"/>
                  <a:t>号</a:t>
                </a:r>
                <a:r>
                  <a:rPr lang="en-US" altLang="zh-CN" dirty="0" smtClean="0"/>
                  <a:t>u</a:t>
                </a:r>
                <a:r>
                  <a:rPr lang="el-GR" altLang="zh-CN" baseline="-25000" dirty="0" smtClean="0"/>
                  <a:t>Ω </a:t>
                </a:r>
                <a:r>
                  <a:rPr lang="zh-CN" altLang="en-US" dirty="0"/>
                  <a:t>加到图中的 </a:t>
                </a:r>
                <a:r>
                  <a:rPr lang="en-US" altLang="zh-CN" dirty="0" smtClean="0"/>
                  <a:t>u</a:t>
                </a:r>
                <a:r>
                  <a:rPr lang="en-US" altLang="zh-CN" baseline="-25000" dirty="0" smtClean="0"/>
                  <a:t>1</a:t>
                </a:r>
                <a:r>
                  <a:rPr lang="zh-CN" altLang="en-US" dirty="0" smtClean="0"/>
                  <a:t> </a:t>
                </a:r>
                <a:r>
                  <a:rPr lang="zh-CN" altLang="en-US" dirty="0"/>
                  <a:t>处，载波 </a:t>
                </a:r>
                <a:r>
                  <a:rPr lang="en-US" altLang="zh-CN" dirty="0" smtClean="0"/>
                  <a:t>u</a:t>
                </a:r>
                <a:r>
                  <a:rPr lang="en-US" altLang="zh-CN" baseline="-25000" dirty="0" smtClean="0"/>
                  <a:t>c</a:t>
                </a:r>
                <a:r>
                  <a:rPr lang="zh-CN" altLang="en-US" dirty="0" smtClean="0"/>
                  <a:t>加</a:t>
                </a:r>
                <a:r>
                  <a:rPr lang="zh-CN" altLang="en-US" dirty="0"/>
                  <a:t>到图 中的 </a:t>
                </a:r>
                <a:r>
                  <a:rPr lang="en-US" altLang="zh-CN" dirty="0" smtClean="0"/>
                  <a:t>u</a:t>
                </a:r>
                <a:r>
                  <a:rPr lang="en-US" altLang="zh-CN" baseline="-25000" dirty="0" smtClean="0"/>
                  <a:t>2</a:t>
                </a:r>
                <a:r>
                  <a:rPr lang="zh-CN" altLang="en-US" dirty="0" smtClean="0"/>
                  <a:t>处</a:t>
                </a:r>
                <a:r>
                  <a:rPr lang="zh-CN" altLang="en-US" dirty="0"/>
                  <a:t>，且 </a:t>
                </a:r>
                <a:r>
                  <a:rPr lang="en-US" altLang="zh-CN" dirty="0" smtClean="0"/>
                  <a:t>U</a:t>
                </a:r>
                <a:r>
                  <a:rPr lang="en-US" altLang="zh-CN" baseline="-25000" dirty="0" smtClean="0"/>
                  <a:t>c</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oMath>
                </a14:m>
                <a:r>
                  <a:rPr lang="el-GR" altLang="zh-CN" baseline="-25000" dirty="0" smtClean="0"/>
                  <a:t>Ω</a:t>
                </a:r>
                <a:r>
                  <a:rPr lang="el-GR" altLang="zh-CN" dirty="0" smtClean="0"/>
                  <a:t> </a:t>
                </a:r>
                <a:r>
                  <a:rPr lang="zh-CN" altLang="el-GR" dirty="0"/>
                  <a:t>，</a:t>
                </a:r>
                <a:r>
                  <a:rPr lang="zh-CN" altLang="en-US" dirty="0"/>
                  <a:t>电路工作在线性时变状态，这就构成</a:t>
                </a:r>
                <a:r>
                  <a:rPr lang="zh-CN" altLang="en-US" dirty="0" smtClean="0"/>
                  <a:t>图</a:t>
                </a:r>
                <a:r>
                  <a:rPr lang="en-US" altLang="zh-CN" dirty="0" smtClean="0"/>
                  <a:t>6-21</a:t>
                </a:r>
                <a:r>
                  <a:rPr lang="zh-CN" altLang="en-US" dirty="0" smtClean="0"/>
                  <a:t>所</a:t>
                </a:r>
                <a:r>
                  <a:rPr lang="zh-CN" altLang="en-US" dirty="0"/>
                  <a:t>示的二极管平</a:t>
                </a:r>
                <a:r>
                  <a:rPr lang="zh-CN" altLang="en-US" dirty="0" smtClean="0"/>
                  <a:t>衡调</a:t>
                </a:r>
                <a:r>
                  <a:rPr lang="zh-CN" altLang="en-US" dirty="0"/>
                  <a:t>制电路。由式</a:t>
                </a:r>
                <a:r>
                  <a:rPr lang="zh-CN" altLang="en-US" dirty="0" smtClean="0"/>
                  <a:t>（</a:t>
                </a:r>
                <a:r>
                  <a:rPr lang="en-US" altLang="zh-CN" dirty="0" smtClean="0"/>
                  <a:t>5-31</a:t>
                </a:r>
                <a:r>
                  <a:rPr lang="zh-CN" altLang="en-US" dirty="0" smtClean="0"/>
                  <a:t>）</a:t>
                </a:r>
                <a:r>
                  <a:rPr lang="zh-CN" altLang="en-US" dirty="0"/>
                  <a:t>可得输出变压器的次级电流 </a:t>
                </a:r>
                <a:r>
                  <a:rPr lang="en-US" altLang="zh-CN" dirty="0" smtClean="0"/>
                  <a:t>i</a:t>
                </a:r>
                <a:r>
                  <a:rPr lang="en-US" altLang="zh-CN" baseline="-25000" dirty="0" smtClean="0"/>
                  <a:t>L</a:t>
                </a:r>
                <a:r>
                  <a:rPr lang="zh-CN" altLang="en-US" dirty="0" smtClean="0"/>
                  <a:t>为</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10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2232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zh-CN" altLang="en-US" dirty="0" smtClean="0"/>
              <a:t>式</a:t>
            </a:r>
            <a:r>
              <a:rPr lang="zh-CN" altLang="en-US" dirty="0"/>
              <a:t>中包</a:t>
            </a:r>
            <a:r>
              <a:rPr lang="zh-CN" altLang="en-US" dirty="0" smtClean="0"/>
              <a:t>含</a:t>
            </a:r>
            <a:r>
              <a:rPr lang="en-US" altLang="zh-CN" dirty="0" smtClean="0"/>
              <a:t>F</a:t>
            </a:r>
            <a:r>
              <a:rPr lang="zh-CN" altLang="en-US" dirty="0"/>
              <a:t>分量和 </a:t>
            </a:r>
            <a:r>
              <a:rPr lang="en-US" altLang="zh-CN" dirty="0" smtClean="0"/>
              <a:t>(</a:t>
            </a:r>
            <a:r>
              <a:rPr lang="zh-CN" altLang="en-US" dirty="0" smtClean="0"/>
              <a:t> </a:t>
            </a:r>
            <a:r>
              <a:rPr lang="en-US" altLang="zh-CN" dirty="0"/>
              <a:t>2n</a:t>
            </a:r>
            <a:r>
              <a:rPr lang="zh-CN" altLang="en-US" dirty="0"/>
              <a:t> ＋</a:t>
            </a:r>
            <a:r>
              <a:rPr lang="en-US" altLang="zh-CN" dirty="0" smtClean="0"/>
              <a:t>1)</a:t>
            </a:r>
            <a:r>
              <a:rPr lang="zh-CN" altLang="en-US" dirty="0" smtClean="0"/>
              <a:t> </a:t>
            </a:r>
            <a:r>
              <a:rPr lang="en-US" altLang="zh-CN" i="1" dirty="0" smtClean="0"/>
              <a:t>f</a:t>
            </a:r>
            <a:r>
              <a:rPr lang="en-US" altLang="zh-CN" baseline="-25000" dirty="0" smtClean="0"/>
              <a:t>c</a:t>
            </a:r>
            <a:r>
              <a:rPr lang="en-US" altLang="zh-CN" dirty="0" smtClean="0"/>
              <a:t>±</a:t>
            </a:r>
            <a:r>
              <a:rPr lang="en-US" altLang="zh-CN" dirty="0"/>
              <a:t>F</a:t>
            </a:r>
            <a:r>
              <a:rPr lang="zh-CN" altLang="en-US" dirty="0"/>
              <a:t>（ </a:t>
            </a:r>
            <a:r>
              <a:rPr lang="en-US" altLang="zh-CN" dirty="0"/>
              <a:t>n</a:t>
            </a:r>
            <a:r>
              <a:rPr lang="zh-CN" altLang="en-US" dirty="0"/>
              <a:t> ＝０，１，２，</a:t>
            </a:r>
            <a:r>
              <a:rPr lang="en-US" altLang="zh-CN" dirty="0"/>
              <a:t>…</a:t>
            </a:r>
            <a:r>
              <a:rPr lang="zh-CN" altLang="en-US" dirty="0"/>
              <a:t>）分量，若输出滤波器的中心频率为 </a:t>
            </a:r>
            <a:r>
              <a:rPr lang="en-US" altLang="zh-CN" i="1" dirty="0"/>
              <a:t>f</a:t>
            </a:r>
            <a:r>
              <a:rPr lang="en-US" altLang="zh-CN" baseline="-25000" dirty="0"/>
              <a:t>c</a:t>
            </a:r>
            <a:r>
              <a:rPr lang="zh-CN" altLang="en-US" dirty="0" smtClean="0"/>
              <a:t>，</a:t>
            </a:r>
            <a:r>
              <a:rPr lang="zh-CN" altLang="en-US" dirty="0"/>
              <a:t>带宽为</a:t>
            </a:r>
            <a:r>
              <a:rPr lang="en-US" altLang="zh-CN" dirty="0"/>
              <a:t>2F</a:t>
            </a:r>
            <a:r>
              <a:rPr lang="zh-CN" altLang="en-US" dirty="0"/>
              <a:t> ，谐振阻抗</a:t>
            </a:r>
            <a:r>
              <a:rPr lang="zh-CN" altLang="en-US" dirty="0" smtClean="0"/>
              <a:t>为</a:t>
            </a:r>
            <a:r>
              <a:rPr lang="en-US" altLang="zh-CN" dirty="0"/>
              <a:t>R</a:t>
            </a:r>
            <a:r>
              <a:rPr lang="en-US" altLang="zh-CN" baseline="-25000" dirty="0"/>
              <a:t>L</a:t>
            </a:r>
            <a:r>
              <a:rPr lang="zh-CN" altLang="en-US" dirty="0"/>
              <a:t>，则输出电压为</a:t>
            </a:r>
            <a:br>
              <a:rPr lang="zh-CN" altLang="en-US" dirty="0"/>
            </a:br>
            <a:r>
              <a:rPr lang="zh-CN" altLang="en-US" dirty="0"/>
              <a:t/>
            </a:r>
            <a:br>
              <a:rPr lang="zh-CN" altLang="en-US" dirty="0"/>
            </a:br>
            <a:r>
              <a:rPr lang="en-US" altLang="zh-CN" dirty="0"/>
              <a:t/>
            </a:r>
            <a:br>
              <a:rPr lang="en-US" altLang="zh-CN"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628650" y="998484"/>
            <a:ext cx="7885133" cy="1682314"/>
          </a:xfrm>
          <a:prstGeom prst="rect">
            <a:avLst/>
          </a:prstGeom>
        </p:spPr>
      </p:pic>
      <p:pic>
        <p:nvPicPr>
          <p:cNvPr id="4" name="图片 3"/>
          <p:cNvPicPr>
            <a:picLocks noChangeAspect="1"/>
          </p:cNvPicPr>
          <p:nvPr/>
        </p:nvPicPr>
        <p:blipFill>
          <a:blip r:embed="rId3"/>
          <a:stretch>
            <a:fillRect/>
          </a:stretch>
        </p:blipFill>
        <p:spPr>
          <a:xfrm>
            <a:off x="876046" y="4363112"/>
            <a:ext cx="7390339" cy="1339425"/>
          </a:xfrm>
          <a:prstGeom prst="rect">
            <a:avLst/>
          </a:prstGeom>
        </p:spPr>
      </p:pic>
      <p:sp>
        <p:nvSpPr>
          <p:cNvPr id="5" name="矩形 4"/>
          <p:cNvSpPr/>
          <p:nvPr/>
        </p:nvSpPr>
        <p:spPr>
          <a:xfrm>
            <a:off x="7369672" y="2680798"/>
            <a:ext cx="931665" cy="461665"/>
          </a:xfrm>
          <a:prstGeom prst="rect">
            <a:avLst/>
          </a:prstGeom>
        </p:spPr>
        <p:txBody>
          <a:bodyPr wrap="none">
            <a:spAutoFit/>
          </a:bodyPr>
          <a:lstStyle/>
          <a:p>
            <a:r>
              <a:rPr lang="en-US" altLang="zh-CN" sz="2400" dirty="0" smtClean="0"/>
              <a:t>(6-28)</a:t>
            </a:r>
            <a:endParaRPr lang="zh-CN" altLang="en-US" sz="2400" dirty="0"/>
          </a:p>
        </p:txBody>
      </p:sp>
      <p:sp>
        <p:nvSpPr>
          <p:cNvPr id="6" name="矩形 5"/>
          <p:cNvSpPr/>
          <p:nvPr/>
        </p:nvSpPr>
        <p:spPr>
          <a:xfrm>
            <a:off x="7369671" y="5702537"/>
            <a:ext cx="931665" cy="461665"/>
          </a:xfrm>
          <a:prstGeom prst="rect">
            <a:avLst/>
          </a:prstGeom>
        </p:spPr>
        <p:txBody>
          <a:bodyPr wrap="none">
            <a:spAutoFit/>
          </a:bodyPr>
          <a:lstStyle/>
          <a:p>
            <a:r>
              <a:rPr lang="en-US" altLang="zh-CN" sz="2400" dirty="0" smtClean="0"/>
              <a:t>(6-29)</a:t>
            </a:r>
            <a:endParaRPr lang="zh-CN" altLang="en-US" sz="2400" dirty="0"/>
          </a:p>
        </p:txBody>
      </p:sp>
    </p:spTree>
    <p:extLst>
      <p:ext uri="{BB962C8B-B14F-4D97-AF65-F5344CB8AC3E}">
        <p14:creationId xmlns:p14="http://schemas.microsoft.com/office/powerpoint/2010/main" val="3257879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874" y="1877568"/>
            <a:ext cx="8046252" cy="3169920"/>
          </a:xfrm>
          <a:prstGeom prst="rect">
            <a:avLst/>
          </a:prstGeom>
        </p:spPr>
      </p:pic>
      <p:sp>
        <p:nvSpPr>
          <p:cNvPr id="4" name="矩形 3"/>
          <p:cNvSpPr/>
          <p:nvPr/>
        </p:nvSpPr>
        <p:spPr>
          <a:xfrm>
            <a:off x="2506370" y="5569432"/>
            <a:ext cx="4131259" cy="461665"/>
          </a:xfrm>
          <a:prstGeom prst="rect">
            <a:avLst/>
          </a:prstGeom>
        </p:spPr>
        <p:txBody>
          <a:bodyPr wrap="none">
            <a:spAutoFit/>
          </a:bodyPr>
          <a:lstStyle/>
          <a:p>
            <a:pPr algn="ctr"/>
            <a:r>
              <a:rPr lang="zh-CN" altLang="en-US" sz="2400" dirty="0" smtClean="0"/>
              <a:t>图</a:t>
            </a:r>
            <a:r>
              <a:rPr lang="en-US" altLang="zh-CN" sz="2400" dirty="0" smtClean="0"/>
              <a:t>6-21</a:t>
            </a:r>
            <a:r>
              <a:rPr lang="zh-CN" altLang="en-US" sz="2400" dirty="0"/>
              <a:t>　二极管平衡调制电路</a:t>
            </a:r>
          </a:p>
        </p:txBody>
      </p:sp>
    </p:spTree>
    <p:extLst>
      <p:ext uri="{BB962C8B-B14F-4D97-AF65-F5344CB8AC3E}">
        <p14:creationId xmlns:p14="http://schemas.microsoft.com/office/powerpoint/2010/main" val="241538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二</a:t>
            </a:r>
            <a:r>
              <a:rPr lang="zh-CN" altLang="en-US" dirty="0"/>
              <a:t>极管平衡调制器采用平衡方式，将载波抑制掉、从而获得抑制载波的双边带信号。 平衡调制器的波形如</a:t>
            </a:r>
            <a:r>
              <a:rPr lang="zh-CN" altLang="en-US" dirty="0" smtClean="0"/>
              <a:t>图</a:t>
            </a:r>
            <a:r>
              <a:rPr lang="en-US" altLang="zh-CN" dirty="0" smtClean="0"/>
              <a:t>6-22</a:t>
            </a:r>
            <a:r>
              <a:rPr lang="zh-CN" altLang="en-US" dirty="0" smtClean="0"/>
              <a:t>所</a:t>
            </a:r>
            <a:r>
              <a:rPr lang="zh-CN" altLang="en-US" dirty="0"/>
              <a:t>示，加</a:t>
            </a:r>
            <a:r>
              <a:rPr lang="zh-CN" altLang="en-US" dirty="0" smtClean="0"/>
              <a:t>在</a:t>
            </a:r>
            <a:r>
              <a:rPr lang="en-US" altLang="zh-CN" dirty="0" smtClean="0"/>
              <a:t>VD</a:t>
            </a:r>
            <a:r>
              <a:rPr lang="en-US" altLang="zh-CN" baseline="-25000" dirty="0" smtClean="0"/>
              <a:t>1</a:t>
            </a:r>
            <a:r>
              <a:rPr lang="zh-CN" altLang="en-US" dirty="0" smtClean="0"/>
              <a:t>、</a:t>
            </a:r>
            <a:r>
              <a:rPr lang="en-US" altLang="zh-CN" dirty="0"/>
              <a:t> VD</a:t>
            </a:r>
            <a:r>
              <a:rPr lang="en-US" altLang="zh-CN" baseline="-25000" dirty="0"/>
              <a:t>1</a:t>
            </a:r>
            <a:r>
              <a:rPr lang="zh-CN" altLang="en-US" dirty="0" smtClean="0"/>
              <a:t>上</a:t>
            </a:r>
            <a:r>
              <a:rPr lang="zh-CN" altLang="en-US" dirty="0"/>
              <a:t>的电压仅音频信号 </a:t>
            </a:r>
            <a:r>
              <a:rPr lang="en-US" altLang="zh-CN" dirty="0" smtClean="0"/>
              <a:t>u</a:t>
            </a:r>
            <a:r>
              <a:rPr lang="el-GR" altLang="zh-CN" baseline="-25000" dirty="0" smtClean="0"/>
              <a:t>Ω</a:t>
            </a:r>
            <a:r>
              <a:rPr lang="el-GR" altLang="zh-CN" dirty="0" smtClean="0"/>
              <a:t> </a:t>
            </a:r>
            <a:r>
              <a:rPr lang="zh-CN" altLang="en-US" dirty="0"/>
              <a:t>的相位不同（反 相），故电流 </a:t>
            </a:r>
            <a:r>
              <a:rPr lang="en-US" altLang="zh-CN" dirty="0" smtClean="0"/>
              <a:t>i</a:t>
            </a:r>
            <a:r>
              <a:rPr lang="en-US" altLang="zh-CN" baseline="-25000" dirty="0" smtClean="0"/>
              <a:t>1</a:t>
            </a:r>
            <a:r>
              <a:rPr lang="zh-CN" altLang="en-US" dirty="0" smtClean="0"/>
              <a:t>和 </a:t>
            </a:r>
            <a:r>
              <a:rPr lang="en-US" altLang="zh-CN" dirty="0" smtClean="0"/>
              <a:t>i</a:t>
            </a:r>
            <a:r>
              <a:rPr lang="en-US" altLang="zh-CN" baseline="-25000" dirty="0" smtClean="0"/>
              <a:t>2</a:t>
            </a:r>
            <a:r>
              <a:rPr lang="zh-CN" altLang="en-US" dirty="0" smtClean="0"/>
              <a:t>仅</a:t>
            </a:r>
            <a:r>
              <a:rPr lang="zh-CN" altLang="en-US" dirty="0"/>
              <a:t>音频包络反相。电流 </a:t>
            </a:r>
            <a:r>
              <a:rPr lang="en-US" altLang="zh-CN" dirty="0"/>
              <a:t>i</a:t>
            </a:r>
            <a:r>
              <a:rPr lang="en-US" altLang="zh-CN" baseline="-25000" dirty="0"/>
              <a:t>1</a:t>
            </a:r>
            <a:r>
              <a:rPr lang="zh-CN" altLang="en-US" dirty="0" smtClean="0"/>
              <a:t> </a:t>
            </a:r>
            <a:r>
              <a:rPr lang="en-US" altLang="zh-CN" dirty="0" smtClean="0"/>
              <a:t>– i</a:t>
            </a:r>
            <a:r>
              <a:rPr lang="en-US" altLang="zh-CN" baseline="-25000" dirty="0" smtClean="0"/>
              <a:t>2</a:t>
            </a:r>
            <a:r>
              <a:rPr lang="zh-CN" altLang="en-US" dirty="0" smtClean="0"/>
              <a:t> </a:t>
            </a:r>
            <a:r>
              <a:rPr lang="zh-CN" altLang="en-US" dirty="0"/>
              <a:t>的波形如</a:t>
            </a:r>
            <a:r>
              <a:rPr lang="zh-CN" altLang="en-US" dirty="0" smtClean="0"/>
              <a:t>图</a:t>
            </a:r>
            <a:r>
              <a:rPr lang="en-US" altLang="zh-CN" dirty="0" smtClean="0"/>
              <a:t>6-22</a:t>
            </a:r>
            <a:r>
              <a:rPr lang="zh-CN" altLang="en-US" dirty="0" smtClean="0"/>
              <a:t>（ </a:t>
            </a:r>
            <a:r>
              <a:rPr lang="en-US" altLang="zh-CN" dirty="0" smtClean="0"/>
              <a:t>c</a:t>
            </a:r>
            <a:r>
              <a:rPr lang="zh-CN" altLang="en-US" dirty="0" smtClean="0"/>
              <a:t>）</a:t>
            </a:r>
            <a:r>
              <a:rPr lang="zh-CN" altLang="en-US" dirty="0"/>
              <a:t>所示。经高频变压器 </a:t>
            </a:r>
            <a:r>
              <a:rPr lang="en-US" altLang="zh-CN" dirty="0" smtClean="0"/>
              <a:t>T</a:t>
            </a:r>
            <a:r>
              <a:rPr lang="en-US" altLang="zh-CN" baseline="-25000" dirty="0" smtClean="0"/>
              <a:t>2</a:t>
            </a:r>
            <a:r>
              <a:rPr lang="zh-CN" altLang="en-US" dirty="0" smtClean="0"/>
              <a:t>及</a:t>
            </a:r>
            <a:r>
              <a:rPr lang="zh-CN" altLang="en-US" dirty="0"/>
              <a:t>带通滤波器滤除低频</a:t>
            </a:r>
            <a:r>
              <a:rPr lang="zh-CN" altLang="en-US" dirty="0" smtClean="0"/>
              <a:t>和</a:t>
            </a:r>
            <a:r>
              <a:rPr lang="en-US" altLang="zh-CN" dirty="0" smtClean="0"/>
              <a:t>3</a:t>
            </a:r>
            <a:r>
              <a:rPr lang="el-GR" altLang="zh-CN" dirty="0" smtClean="0"/>
              <a:t>ω</a:t>
            </a:r>
            <a:r>
              <a:rPr lang="en-US" altLang="zh-CN" baseline="-25000" dirty="0" smtClean="0"/>
              <a:t>c</a:t>
            </a:r>
            <a:r>
              <a:rPr lang="en-US" altLang="zh-CN" dirty="0" smtClean="0"/>
              <a:t>± </a:t>
            </a:r>
            <a:r>
              <a:rPr lang="el-GR" altLang="zh-CN" dirty="0"/>
              <a:t>Ω </a:t>
            </a:r>
            <a:r>
              <a:rPr lang="zh-CN" altLang="en-US" dirty="0"/>
              <a:t>等高频分量后，负载上得到双边带信号电压 </a:t>
            </a:r>
            <a:r>
              <a:rPr lang="en-US" altLang="zh-CN" dirty="0" smtClean="0"/>
              <a:t>u</a:t>
            </a:r>
            <a:r>
              <a:rPr lang="en-US" altLang="zh-CN" baseline="-25000" dirty="0" smtClean="0"/>
              <a:t>o</a:t>
            </a:r>
            <a:r>
              <a:rPr lang="en-US" altLang="zh-CN" dirty="0" smtClean="0"/>
              <a:t>(t)</a:t>
            </a:r>
            <a:r>
              <a:rPr lang="zh-CN" altLang="en-US" dirty="0" smtClean="0"/>
              <a:t>，</a:t>
            </a:r>
            <a:r>
              <a:rPr lang="zh-CN" altLang="en-US" dirty="0"/>
              <a:t>如 </a:t>
            </a:r>
            <a:r>
              <a:rPr lang="zh-CN" altLang="en-US" dirty="0" smtClean="0"/>
              <a:t>图</a:t>
            </a:r>
            <a:r>
              <a:rPr lang="en-US" altLang="zh-CN" dirty="0" smtClean="0"/>
              <a:t>6-22</a:t>
            </a:r>
            <a:r>
              <a:rPr lang="zh-CN" altLang="en-US" dirty="0" smtClean="0"/>
              <a:t>（ </a:t>
            </a:r>
            <a:r>
              <a:rPr lang="en-US" altLang="zh-CN" dirty="0" smtClean="0"/>
              <a:t>d</a:t>
            </a:r>
            <a:r>
              <a:rPr lang="zh-CN" altLang="en-US" dirty="0" smtClean="0"/>
              <a:t>）</a:t>
            </a:r>
            <a:r>
              <a:rPr lang="zh-CN" altLang="en-US" dirty="0"/>
              <a:t>所示</a:t>
            </a:r>
            <a:r>
              <a:rPr lang="zh-CN" altLang="en-US" dirty="0" smtClean="0"/>
              <a:t>。</a:t>
            </a:r>
            <a:r>
              <a:rPr lang="en-US" altLang="zh-CN" dirty="0" smtClean="0"/>
              <a:t/>
            </a:r>
            <a:br>
              <a:rPr lang="en-US" altLang="zh-CN" dirty="0" smtClean="0"/>
            </a:br>
            <a:r>
              <a:rPr lang="en-US" altLang="zh-CN" dirty="0" smtClean="0"/>
              <a:t>        </a:t>
            </a:r>
            <a:r>
              <a:rPr lang="zh-CN" altLang="en-US" dirty="0" smtClean="0"/>
              <a:t>对</a:t>
            </a:r>
            <a:r>
              <a:rPr lang="zh-CN" altLang="en-US" dirty="0"/>
              <a:t>平衡调制器的主要要求是调制线性好、载漏小（输出端的残留载波电压要小，一般应 比有用边带信号</a:t>
            </a:r>
            <a:r>
              <a:rPr lang="zh-CN" altLang="en-US" dirty="0" smtClean="0"/>
              <a:t>低</a:t>
            </a:r>
            <a:r>
              <a:rPr lang="en-US" altLang="zh-CN" dirty="0" smtClean="0"/>
              <a:t>20dB</a:t>
            </a:r>
            <a:r>
              <a:rPr lang="zh-CN" altLang="en-US" dirty="0" smtClean="0"/>
              <a:t>以</a:t>
            </a:r>
            <a:r>
              <a:rPr lang="zh-CN" altLang="en-US" dirty="0"/>
              <a:t>上），同时希望调制效率高及阻抗匹配等。</a:t>
            </a:r>
            <a:br>
              <a:rPr lang="zh-CN" altLang="en-US" dirty="0"/>
            </a:br>
            <a:endParaRPr lang="zh-CN" altLang="en-US" dirty="0"/>
          </a:p>
        </p:txBody>
      </p:sp>
    </p:spTree>
    <p:extLst>
      <p:ext uri="{BB962C8B-B14F-4D97-AF65-F5344CB8AC3E}">
        <p14:creationId xmlns:p14="http://schemas.microsoft.com/office/powerpoint/2010/main" val="343946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上</a:t>
            </a:r>
            <a:r>
              <a:rPr lang="zh-CN" altLang="en-US" dirty="0"/>
              <a:t>面的分析是在单一正弦信号作为调制信号的情况下进行的，而一般传送的信号并非 为单一频率的信号，若信号是一连续频谱信号 </a:t>
            </a:r>
            <a:r>
              <a:rPr lang="en-US" altLang="zh-CN" i="1" dirty="0" smtClean="0"/>
              <a:t>f</a:t>
            </a:r>
            <a:r>
              <a:rPr lang="en-US" altLang="zh-CN" dirty="0" smtClean="0"/>
              <a:t>(t)</a:t>
            </a:r>
            <a:r>
              <a:rPr lang="zh-CN" altLang="en-US" dirty="0" smtClean="0"/>
              <a:t>时</a:t>
            </a:r>
            <a:r>
              <a:rPr lang="zh-CN" altLang="en-US" dirty="0"/>
              <a:t>，可用下式来描述调幅波</a:t>
            </a:r>
            <a:r>
              <a:rPr lang="zh-CN" altLang="en-US" dirty="0" smtClean="0"/>
              <a:t>：</a:t>
            </a:r>
            <a:r>
              <a:rPr lang="en-US" altLang="zh-CN" dirty="0" smtClean="0"/>
              <a:t/>
            </a:r>
            <a:br>
              <a:rPr lang="en-US" altLang="zh-CN" dirty="0" smtClean="0"/>
            </a:br>
            <a:r>
              <a:rPr lang="en-US" altLang="zh-CN" dirty="0"/>
              <a:t/>
            </a:r>
            <a:br>
              <a:rPr lang="en-US" altLang="zh-CN" dirty="0"/>
            </a:br>
            <a:r>
              <a:rPr lang="zh-CN" altLang="en-US" dirty="0"/>
              <a:t>式中， </a:t>
            </a:r>
            <a:r>
              <a:rPr lang="en-US" altLang="zh-CN" i="1" dirty="0"/>
              <a:t>f</a:t>
            </a:r>
            <a:r>
              <a:rPr lang="en-US" altLang="zh-CN" dirty="0"/>
              <a:t>(t)</a:t>
            </a:r>
            <a:r>
              <a:rPr lang="zh-CN" altLang="en-US" dirty="0" smtClean="0"/>
              <a:t>是</a:t>
            </a:r>
            <a:r>
              <a:rPr lang="zh-CN" altLang="en-US" dirty="0"/>
              <a:t>均值为零的归一化调制信号</a:t>
            </a:r>
            <a:r>
              <a:rPr lang="zh-CN" altLang="en-US" dirty="0" smtClean="0"/>
              <a:t>，</a:t>
            </a:r>
            <a:r>
              <a:rPr lang="en-US" altLang="zh-CN" dirty="0"/>
              <a:t>|</a:t>
            </a:r>
            <a:r>
              <a:rPr lang="en-US" altLang="zh-CN" i="1" dirty="0"/>
              <a:t>f</a:t>
            </a:r>
            <a:r>
              <a:rPr lang="en-US" altLang="zh-CN" dirty="0"/>
              <a:t>(t)|</a:t>
            </a:r>
            <a:r>
              <a:rPr lang="en-US" altLang="zh-CN" baseline="-25000" dirty="0"/>
              <a:t>max</a:t>
            </a:r>
            <a:r>
              <a:rPr lang="zh-CN" altLang="en-US" dirty="0"/>
              <a:t>＝１。如果调制信号如图</a:t>
            </a:r>
            <a:r>
              <a:rPr lang="en-US" altLang="zh-CN" dirty="0"/>
              <a:t>6-2</a:t>
            </a:r>
            <a:r>
              <a:rPr lang="zh-CN" altLang="en-US" dirty="0"/>
              <a:t>（ </a:t>
            </a:r>
            <a:r>
              <a:rPr lang="en-US" altLang="zh-CN" dirty="0"/>
              <a:t>a</a:t>
            </a:r>
            <a:r>
              <a:rPr lang="zh-CN" altLang="en-US" dirty="0"/>
              <a:t>）</a:t>
            </a:r>
            <a:r>
              <a:rPr lang="zh-CN" altLang="en-US" dirty="0" smtClean="0"/>
              <a:t>所</a:t>
            </a:r>
            <a:r>
              <a:rPr lang="zh-CN" altLang="en-US" dirty="0"/>
              <a:t>示，已调波波形则如图</a:t>
            </a:r>
            <a:r>
              <a:rPr lang="en-US" altLang="zh-CN" dirty="0"/>
              <a:t>6-2</a:t>
            </a:r>
            <a:r>
              <a:rPr lang="zh-CN" altLang="en-US" dirty="0"/>
              <a:t>（ </a:t>
            </a:r>
            <a:r>
              <a:rPr lang="en-US" altLang="zh-CN" dirty="0"/>
              <a:t>b</a:t>
            </a:r>
            <a:r>
              <a:rPr lang="zh-CN" altLang="en-US" dirty="0"/>
              <a:t>）所示。</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2220288" y="2478774"/>
            <a:ext cx="4703424" cy="471690"/>
          </a:xfrm>
          <a:prstGeom prst="rect">
            <a:avLst/>
          </a:prstGeom>
        </p:spPr>
      </p:pic>
      <p:sp>
        <p:nvSpPr>
          <p:cNvPr id="4" name="矩形 3"/>
          <p:cNvSpPr/>
          <p:nvPr/>
        </p:nvSpPr>
        <p:spPr>
          <a:xfrm>
            <a:off x="7592887" y="2581132"/>
            <a:ext cx="776175" cy="461665"/>
          </a:xfrm>
          <a:prstGeom prst="rect">
            <a:avLst/>
          </a:prstGeom>
        </p:spPr>
        <p:txBody>
          <a:bodyPr wrap="none">
            <a:spAutoFit/>
          </a:bodyPr>
          <a:lstStyle/>
          <a:p>
            <a:r>
              <a:rPr lang="en-US" altLang="zh-CN" sz="2400" dirty="0" smtClean="0"/>
              <a:t>(6-6)</a:t>
            </a:r>
            <a:endParaRPr lang="zh-CN" altLang="en-US" sz="2400" dirty="0"/>
          </a:p>
        </p:txBody>
      </p:sp>
    </p:spTree>
    <p:extLst>
      <p:ext uri="{BB962C8B-B14F-4D97-AF65-F5344CB8AC3E}">
        <p14:creationId xmlns:p14="http://schemas.microsoft.com/office/powerpoint/2010/main" val="25508911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512" y="998484"/>
            <a:ext cx="5616975" cy="4426956"/>
          </a:xfrm>
          <a:prstGeom prst="rect">
            <a:avLst/>
          </a:prstGeom>
        </p:spPr>
      </p:pic>
      <p:sp>
        <p:nvSpPr>
          <p:cNvPr id="4" name="矩形 3"/>
          <p:cNvSpPr/>
          <p:nvPr/>
        </p:nvSpPr>
        <p:spPr>
          <a:xfrm>
            <a:off x="2352481" y="5749950"/>
            <a:ext cx="4439036" cy="461665"/>
          </a:xfrm>
          <a:prstGeom prst="rect">
            <a:avLst/>
          </a:prstGeom>
        </p:spPr>
        <p:txBody>
          <a:bodyPr wrap="none">
            <a:spAutoFit/>
          </a:bodyPr>
          <a:lstStyle/>
          <a:p>
            <a:pPr algn="ctr"/>
            <a:r>
              <a:rPr lang="zh-CN" altLang="en-US" sz="2400" dirty="0" smtClean="0"/>
              <a:t>图</a:t>
            </a:r>
            <a:r>
              <a:rPr lang="en-US" altLang="zh-CN" sz="2400" dirty="0" smtClean="0"/>
              <a:t>6-22</a:t>
            </a:r>
            <a:r>
              <a:rPr lang="zh-CN" altLang="en-US" sz="2400" dirty="0"/>
              <a:t>　二极管平衡调制器波形</a:t>
            </a:r>
          </a:p>
        </p:txBody>
      </p:sp>
    </p:spTree>
    <p:extLst>
      <p:ext uri="{BB962C8B-B14F-4D97-AF65-F5344CB8AC3E}">
        <p14:creationId xmlns:p14="http://schemas.microsoft.com/office/powerpoint/2010/main" val="174513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一</a:t>
            </a:r>
            <a:r>
              <a:rPr lang="zh-CN" altLang="en-US" dirty="0"/>
              <a:t>实用的平衡调器制电路如</a:t>
            </a:r>
            <a:r>
              <a:rPr lang="zh-CN" altLang="en-US" dirty="0" smtClean="0"/>
              <a:t>图</a:t>
            </a:r>
            <a:r>
              <a:rPr lang="en-US" altLang="zh-CN" dirty="0" smtClean="0"/>
              <a:t>6-23</a:t>
            </a:r>
            <a:r>
              <a:rPr lang="zh-CN" altLang="en-US" dirty="0" smtClean="0"/>
              <a:t>所</a:t>
            </a:r>
            <a:r>
              <a:rPr lang="zh-CN" altLang="en-US" dirty="0"/>
              <a:t>示。调制电压为单端输入，已调信号为单端</a:t>
            </a:r>
            <a:r>
              <a:rPr lang="zh-CN" altLang="en-US" dirty="0" smtClean="0"/>
              <a:t>输出</a:t>
            </a:r>
            <a:r>
              <a:rPr lang="zh-CN" altLang="en-US" dirty="0"/>
              <a:t>，省去了中心抽头音频变压器和输出变压器。从图可见，由于两个二极管方向相反，故 载波电压仍同相加于两管上，而调制电压反相加到两管上。流经负载电阻 </a:t>
            </a:r>
            <a:r>
              <a:rPr lang="en-US" altLang="zh-CN" dirty="0" smtClean="0"/>
              <a:t>R</a:t>
            </a:r>
            <a:r>
              <a:rPr lang="en-US" altLang="zh-CN" baseline="-25000" dirty="0" smtClean="0"/>
              <a:t>L</a:t>
            </a:r>
            <a:r>
              <a:rPr lang="zh-CN" altLang="en-US" dirty="0" smtClean="0"/>
              <a:t>的</a:t>
            </a:r>
            <a:r>
              <a:rPr lang="zh-CN" altLang="en-US" dirty="0"/>
              <a:t>电流仍为 两管电流之差，所以它的原理与基本的平衡电路相同。图中， </a:t>
            </a:r>
            <a:r>
              <a:rPr lang="en-US" altLang="zh-CN" dirty="0" smtClean="0"/>
              <a:t>C</a:t>
            </a:r>
            <a:r>
              <a:rPr lang="en-US" altLang="zh-CN" baseline="-25000" dirty="0" smtClean="0"/>
              <a:t>1</a:t>
            </a:r>
            <a:r>
              <a:rPr lang="zh-CN" altLang="en-US" dirty="0" smtClean="0"/>
              <a:t>对</a:t>
            </a:r>
            <a:r>
              <a:rPr lang="zh-CN" altLang="en-US" dirty="0"/>
              <a:t>高频短路、对音频开路， 因此 </a:t>
            </a:r>
            <a:r>
              <a:rPr lang="en-US" altLang="zh-CN" dirty="0" smtClean="0"/>
              <a:t>T</a:t>
            </a:r>
            <a:r>
              <a:rPr lang="en-US" altLang="zh-CN" baseline="-25000" dirty="0" smtClean="0"/>
              <a:t>1</a:t>
            </a:r>
            <a:r>
              <a:rPr lang="zh-CN" altLang="en-US" dirty="0" smtClean="0"/>
              <a:t>次</a:t>
            </a:r>
            <a:r>
              <a:rPr lang="zh-CN" altLang="en-US" dirty="0"/>
              <a:t>级中心抽头为高频地电位。 </a:t>
            </a:r>
            <a:r>
              <a:rPr lang="en-US" altLang="zh-CN" dirty="0" smtClean="0"/>
              <a:t>R</a:t>
            </a:r>
            <a:r>
              <a:rPr lang="en-US" altLang="zh-CN" baseline="-25000" dirty="0" smtClean="0"/>
              <a:t>2</a:t>
            </a:r>
            <a:r>
              <a:rPr lang="zh-CN" altLang="en-US" dirty="0" smtClean="0"/>
              <a:t>、 </a:t>
            </a:r>
            <a:r>
              <a:rPr lang="en-US" altLang="zh-CN" dirty="0" smtClean="0"/>
              <a:t>R</a:t>
            </a:r>
            <a:r>
              <a:rPr lang="en-US" altLang="zh-CN" baseline="-25000" dirty="0" smtClean="0"/>
              <a:t>3</a:t>
            </a:r>
            <a:r>
              <a:rPr lang="zh-CN" altLang="en-US" dirty="0" smtClean="0"/>
              <a:t>与</a:t>
            </a:r>
            <a:r>
              <a:rPr lang="zh-CN" altLang="en-US" dirty="0"/>
              <a:t>二极管串联，同时用并联的可调电阻 </a:t>
            </a:r>
            <a:r>
              <a:rPr lang="en-US" altLang="zh-CN" dirty="0" smtClean="0"/>
              <a:t>R</a:t>
            </a:r>
            <a:r>
              <a:rPr lang="en-US" altLang="zh-CN" baseline="-25000" dirty="0" smtClean="0"/>
              <a:t>1</a:t>
            </a:r>
            <a:r>
              <a:rPr lang="zh-CN" altLang="en-US" dirty="0" smtClean="0"/>
              <a:t>来 </a:t>
            </a:r>
            <a:r>
              <a:rPr lang="zh-CN" altLang="en-US" dirty="0"/>
              <a:t>使两管等效正向电阻相同。 </a:t>
            </a:r>
            <a:r>
              <a:rPr lang="en-US" altLang="zh-CN" dirty="0" smtClean="0"/>
              <a:t>C</a:t>
            </a:r>
            <a:r>
              <a:rPr lang="en-US" altLang="zh-CN" baseline="-25000" dirty="0" smtClean="0"/>
              <a:t>2</a:t>
            </a:r>
            <a:r>
              <a:rPr lang="zh-CN" altLang="en-US" dirty="0" smtClean="0"/>
              <a:t>、 </a:t>
            </a:r>
            <a:r>
              <a:rPr lang="en-US" altLang="zh-CN" dirty="0" smtClean="0"/>
              <a:t>C</a:t>
            </a:r>
            <a:r>
              <a:rPr lang="en-US" altLang="zh-CN" baseline="-25000" dirty="0" smtClean="0"/>
              <a:t>3</a:t>
            </a:r>
            <a:r>
              <a:rPr lang="zh-CN" altLang="en-US" dirty="0" smtClean="0"/>
              <a:t>用</a:t>
            </a:r>
            <a:r>
              <a:rPr lang="zh-CN" altLang="en-US" dirty="0"/>
              <a:t>于平衡反向工作时两管的结电容。</a:t>
            </a:r>
            <a:br>
              <a:rPr lang="zh-CN" altLang="en-US" dirty="0"/>
            </a:br>
            <a:endParaRPr lang="zh-CN" altLang="en-US" dirty="0"/>
          </a:p>
        </p:txBody>
      </p:sp>
    </p:spTree>
    <p:extLst>
      <p:ext uri="{BB962C8B-B14F-4D97-AF65-F5344CB8AC3E}">
        <p14:creationId xmlns:p14="http://schemas.microsoft.com/office/powerpoint/2010/main" val="3470672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764" y="1251204"/>
            <a:ext cx="7070472" cy="4137660"/>
          </a:xfrm>
          <a:prstGeom prst="rect">
            <a:avLst/>
          </a:prstGeom>
        </p:spPr>
      </p:pic>
      <p:sp>
        <p:nvSpPr>
          <p:cNvPr id="4" name="矩形 3"/>
          <p:cNvSpPr/>
          <p:nvPr/>
        </p:nvSpPr>
        <p:spPr>
          <a:xfrm>
            <a:off x="2044705" y="5662656"/>
            <a:ext cx="5054589" cy="461665"/>
          </a:xfrm>
          <a:prstGeom prst="rect">
            <a:avLst/>
          </a:prstGeom>
        </p:spPr>
        <p:txBody>
          <a:bodyPr wrap="none">
            <a:spAutoFit/>
          </a:bodyPr>
          <a:lstStyle/>
          <a:p>
            <a:pPr algn="ctr"/>
            <a:r>
              <a:rPr lang="zh-CN" altLang="en-US" sz="2400" dirty="0" smtClean="0"/>
              <a:t>图</a:t>
            </a:r>
            <a:r>
              <a:rPr lang="en-US" altLang="zh-CN" sz="2400" dirty="0" smtClean="0"/>
              <a:t>6-23</a:t>
            </a:r>
            <a:r>
              <a:rPr lang="zh-CN" altLang="en-US" sz="2400" dirty="0"/>
              <a:t>　平衡调制器的一种实际线路</a:t>
            </a:r>
          </a:p>
        </p:txBody>
      </p:sp>
    </p:spTree>
    <p:extLst>
      <p:ext uri="{BB962C8B-B14F-4D97-AF65-F5344CB8AC3E}">
        <p14:creationId xmlns:p14="http://schemas.microsoft.com/office/powerpoint/2010/main" val="3827282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为</a:t>
            </a:r>
            <a:r>
              <a:rPr lang="zh-CN" altLang="en-US" dirty="0"/>
              <a:t>进一步减少组合分量，可采用双平衡调制器（环形调制器）。在第五章已得到双平衡 调制器输出电流的表达式（ </a:t>
            </a:r>
            <a:r>
              <a:rPr lang="en-US" altLang="zh-CN" dirty="0" smtClean="0"/>
              <a:t>5-36</a:t>
            </a:r>
            <a:r>
              <a:rPr lang="zh-CN" altLang="en-US" dirty="0" smtClean="0"/>
              <a:t>）</a:t>
            </a:r>
            <a:r>
              <a:rPr lang="zh-CN" altLang="en-US" dirty="0"/>
              <a:t>，在 </a:t>
            </a:r>
            <a:r>
              <a:rPr lang="en-US" altLang="zh-CN" dirty="0" smtClean="0"/>
              <a:t>u</a:t>
            </a:r>
            <a:r>
              <a:rPr lang="en-US" altLang="zh-CN" baseline="-25000" dirty="0" smtClean="0"/>
              <a:t>1</a:t>
            </a:r>
            <a:r>
              <a:rPr lang="zh-CN" altLang="en-US" dirty="0" smtClean="0"/>
              <a:t>＝ </a:t>
            </a:r>
            <a:r>
              <a:rPr lang="en-US" altLang="zh-CN" dirty="0" smtClean="0"/>
              <a:t>u</a:t>
            </a:r>
            <a:r>
              <a:rPr lang="el-GR" altLang="zh-CN" baseline="-25000" dirty="0" smtClean="0"/>
              <a:t>Ω</a:t>
            </a:r>
            <a:r>
              <a:rPr lang="zh-CN" altLang="el-GR" dirty="0"/>
              <a:t>， </a:t>
            </a:r>
            <a:r>
              <a:rPr lang="en-US" altLang="zh-CN" dirty="0"/>
              <a:t>u</a:t>
            </a:r>
            <a:r>
              <a:rPr lang="en-US" altLang="zh-CN" baseline="-25000" dirty="0"/>
              <a:t>2</a:t>
            </a:r>
            <a:r>
              <a:rPr lang="zh-CN" altLang="en-US" dirty="0"/>
              <a:t> ＝ </a:t>
            </a:r>
            <a:r>
              <a:rPr lang="en-US" altLang="zh-CN" dirty="0"/>
              <a:t>u</a:t>
            </a:r>
            <a:r>
              <a:rPr lang="en-US" altLang="zh-CN" baseline="-25000" dirty="0"/>
              <a:t>c</a:t>
            </a:r>
            <a:r>
              <a:rPr lang="zh-CN" altLang="en-US" dirty="0"/>
              <a:t>的情况下，该式可表示</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经</a:t>
            </a:r>
            <a:r>
              <a:rPr lang="zh-CN" altLang="en-US" dirty="0"/>
              <a:t>滤波后，</a:t>
            </a:r>
            <a:r>
              <a:rPr lang="zh-CN" altLang="en-US" dirty="0" smtClean="0"/>
              <a:t>有</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从</a:t>
            </a:r>
            <a:r>
              <a:rPr lang="zh-CN" altLang="en-US" dirty="0"/>
              <a:t>而可得双边带信号，其电路和波形如</a:t>
            </a:r>
            <a:r>
              <a:rPr lang="zh-CN" altLang="en-US" dirty="0" smtClean="0"/>
              <a:t>图</a:t>
            </a:r>
            <a:r>
              <a:rPr lang="en-US" altLang="zh-CN" dirty="0" smtClean="0"/>
              <a:t>6-24</a:t>
            </a:r>
            <a:r>
              <a:rPr lang="zh-CN" altLang="en-US" dirty="0" smtClean="0"/>
              <a:t>所</a:t>
            </a:r>
            <a:r>
              <a:rPr lang="zh-CN" altLang="en-US" dirty="0"/>
              <a:t>示。</a:t>
            </a:r>
            <a:br>
              <a:rPr lang="zh-CN" altLang="en-US" dirty="0"/>
            </a:br>
            <a:r>
              <a:rPr lang="zh-CN" altLang="en-US" dirty="0"/>
              <a:t/>
            </a:r>
            <a:br>
              <a:rPr lang="zh-CN" altLang="en-US" dirty="0"/>
            </a:br>
            <a:r>
              <a:rPr lang="zh-CN" altLang="en-US" dirty="0"/>
              <a:t/>
            </a:r>
            <a:br>
              <a:rPr lang="zh-CN" altLang="en-US" dirty="0"/>
            </a:br>
            <a:r>
              <a:rPr lang="el-GR" altLang="zh-CN" dirty="0"/>
              <a:t/>
            </a:r>
            <a:br>
              <a:rPr lang="el-GR" altLang="zh-CN" dirty="0"/>
            </a:br>
            <a:endParaRPr lang="zh-CN" altLang="en-US" dirty="0"/>
          </a:p>
        </p:txBody>
      </p:sp>
      <p:pic>
        <p:nvPicPr>
          <p:cNvPr id="2" name="图片 1"/>
          <p:cNvPicPr>
            <a:picLocks noChangeAspect="1"/>
          </p:cNvPicPr>
          <p:nvPr/>
        </p:nvPicPr>
        <p:blipFill>
          <a:blip r:embed="rId2"/>
          <a:stretch>
            <a:fillRect/>
          </a:stretch>
        </p:blipFill>
        <p:spPr>
          <a:xfrm>
            <a:off x="370554" y="2895635"/>
            <a:ext cx="8402892" cy="709414"/>
          </a:xfrm>
          <a:prstGeom prst="rect">
            <a:avLst/>
          </a:prstGeom>
        </p:spPr>
      </p:pic>
      <p:pic>
        <p:nvPicPr>
          <p:cNvPr id="4" name="图片 3"/>
          <p:cNvPicPr>
            <a:picLocks noChangeAspect="1"/>
          </p:cNvPicPr>
          <p:nvPr/>
        </p:nvPicPr>
        <p:blipFill>
          <a:blip r:embed="rId3"/>
          <a:stretch>
            <a:fillRect/>
          </a:stretch>
        </p:blipFill>
        <p:spPr>
          <a:xfrm>
            <a:off x="2656523" y="4405525"/>
            <a:ext cx="3830953" cy="786157"/>
          </a:xfrm>
          <a:prstGeom prst="rect">
            <a:avLst/>
          </a:prstGeom>
        </p:spPr>
      </p:pic>
      <p:sp>
        <p:nvSpPr>
          <p:cNvPr id="5" name="矩形 4"/>
          <p:cNvSpPr/>
          <p:nvPr/>
        </p:nvSpPr>
        <p:spPr>
          <a:xfrm>
            <a:off x="7504997" y="3543621"/>
            <a:ext cx="931665" cy="461665"/>
          </a:xfrm>
          <a:prstGeom prst="rect">
            <a:avLst/>
          </a:prstGeom>
        </p:spPr>
        <p:txBody>
          <a:bodyPr wrap="none">
            <a:spAutoFit/>
          </a:bodyPr>
          <a:lstStyle/>
          <a:p>
            <a:r>
              <a:rPr lang="en-US" altLang="zh-CN" sz="2400" dirty="0" smtClean="0"/>
              <a:t>(6-30)</a:t>
            </a:r>
            <a:endParaRPr lang="zh-CN" altLang="en-US" sz="2400" dirty="0"/>
          </a:p>
        </p:txBody>
      </p:sp>
      <p:sp>
        <p:nvSpPr>
          <p:cNvPr id="6" name="矩形 5"/>
          <p:cNvSpPr/>
          <p:nvPr/>
        </p:nvSpPr>
        <p:spPr>
          <a:xfrm>
            <a:off x="7504996" y="4558942"/>
            <a:ext cx="931665" cy="461665"/>
          </a:xfrm>
          <a:prstGeom prst="rect">
            <a:avLst/>
          </a:prstGeom>
        </p:spPr>
        <p:txBody>
          <a:bodyPr wrap="none">
            <a:spAutoFit/>
          </a:bodyPr>
          <a:lstStyle/>
          <a:p>
            <a:r>
              <a:rPr lang="en-US" altLang="zh-CN" sz="2400" dirty="0" smtClean="0"/>
              <a:t>(6-31)</a:t>
            </a:r>
            <a:endParaRPr lang="zh-CN" altLang="en-US" sz="2400" dirty="0"/>
          </a:p>
        </p:txBody>
      </p:sp>
    </p:spTree>
    <p:extLst>
      <p:ext uri="{BB962C8B-B14F-4D97-AF65-F5344CB8AC3E}">
        <p14:creationId xmlns:p14="http://schemas.microsoft.com/office/powerpoint/2010/main" val="4009491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988" y="1098042"/>
            <a:ext cx="7096024" cy="4217670"/>
          </a:xfrm>
          <a:prstGeom prst="rect">
            <a:avLst/>
          </a:prstGeom>
        </p:spPr>
      </p:pic>
      <p:sp>
        <p:nvSpPr>
          <p:cNvPr id="4" name="矩形 3"/>
          <p:cNvSpPr/>
          <p:nvPr/>
        </p:nvSpPr>
        <p:spPr>
          <a:xfrm>
            <a:off x="2198594" y="5749950"/>
            <a:ext cx="4746812" cy="461665"/>
          </a:xfrm>
          <a:prstGeom prst="rect">
            <a:avLst/>
          </a:prstGeom>
        </p:spPr>
        <p:txBody>
          <a:bodyPr wrap="none">
            <a:spAutoFit/>
          </a:bodyPr>
          <a:lstStyle/>
          <a:p>
            <a:pPr algn="ctr"/>
            <a:r>
              <a:rPr lang="zh-CN" altLang="en-US" sz="2400" dirty="0" smtClean="0"/>
              <a:t>图</a:t>
            </a:r>
            <a:r>
              <a:rPr lang="en-US" altLang="zh-CN" sz="2400" dirty="0" smtClean="0"/>
              <a:t>6-24</a:t>
            </a:r>
            <a:r>
              <a:rPr lang="zh-CN" altLang="en-US" sz="2400" dirty="0"/>
              <a:t>　双平衡调制器电路及波形</a:t>
            </a:r>
          </a:p>
        </p:txBody>
      </p:sp>
    </p:spTree>
    <p:extLst>
      <p:ext uri="{BB962C8B-B14F-4D97-AF65-F5344CB8AC3E}">
        <p14:creationId xmlns:p14="http://schemas.microsoft.com/office/powerpoint/2010/main" val="3079402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在</a:t>
            </a:r>
            <a:r>
              <a:rPr lang="zh-CN" altLang="en-US" dirty="0"/>
              <a:t>二极管平衡调制电路（如</a:t>
            </a:r>
            <a:r>
              <a:rPr lang="zh-CN" altLang="en-US" dirty="0" smtClean="0"/>
              <a:t>图</a:t>
            </a:r>
            <a:r>
              <a:rPr lang="en-US" altLang="zh-CN" dirty="0" smtClean="0"/>
              <a:t>5-7</a:t>
            </a:r>
            <a:r>
              <a:rPr lang="zh-CN" altLang="en-US" dirty="0" smtClean="0"/>
              <a:t>所</a:t>
            </a:r>
            <a:r>
              <a:rPr lang="zh-CN" altLang="en-US" dirty="0"/>
              <a:t>示电路）中，调制电</a:t>
            </a:r>
            <a:r>
              <a:rPr lang="zh-CN" altLang="en-US" dirty="0" smtClean="0"/>
              <a:t>压</a:t>
            </a:r>
            <a:r>
              <a:rPr lang="en-US" altLang="zh-CN" dirty="0" smtClean="0"/>
              <a:t>u</a:t>
            </a:r>
            <a:r>
              <a:rPr lang="el-GR" altLang="zh-CN" baseline="-25000" dirty="0" smtClean="0"/>
              <a:t>Ω</a:t>
            </a:r>
            <a:r>
              <a:rPr lang="zh-CN" altLang="en-US" dirty="0" smtClean="0"/>
              <a:t>与</a:t>
            </a:r>
            <a:r>
              <a:rPr lang="zh-CN" altLang="en-US" dirty="0"/>
              <a:t>载波 </a:t>
            </a:r>
            <a:r>
              <a:rPr lang="en-US" altLang="zh-CN" dirty="0" smtClean="0"/>
              <a:t>u</a:t>
            </a:r>
            <a:r>
              <a:rPr lang="en-US" altLang="zh-CN" baseline="-25000" dirty="0" smtClean="0"/>
              <a:t>c</a:t>
            </a:r>
            <a:r>
              <a:rPr lang="zh-CN" altLang="en-US" dirty="0" smtClean="0"/>
              <a:t>的</a:t>
            </a:r>
            <a:r>
              <a:rPr lang="zh-CN" altLang="en-US" dirty="0"/>
              <a:t>注入位置</a:t>
            </a:r>
            <a:r>
              <a:rPr lang="zh-CN" altLang="en-US" dirty="0" smtClean="0"/>
              <a:t>与所</a:t>
            </a:r>
            <a:r>
              <a:rPr lang="zh-CN" altLang="en-US" dirty="0"/>
              <a:t>要完成的调制功能有密切的关系。 </a:t>
            </a:r>
            <a:r>
              <a:rPr lang="en-US" altLang="zh-CN" dirty="0"/>
              <a:t>u</a:t>
            </a:r>
            <a:r>
              <a:rPr lang="el-GR" altLang="zh-CN" baseline="-25000" dirty="0" smtClean="0"/>
              <a:t>Ω</a:t>
            </a:r>
            <a:r>
              <a:rPr lang="zh-CN" altLang="en-US" dirty="0"/>
              <a:t>加到 </a:t>
            </a:r>
            <a:r>
              <a:rPr lang="en-US" altLang="zh-CN" dirty="0"/>
              <a:t>u</a:t>
            </a:r>
            <a:r>
              <a:rPr lang="en-US" altLang="zh-CN" baseline="-25000" dirty="0"/>
              <a:t>1</a:t>
            </a:r>
            <a:r>
              <a:rPr lang="zh-CN" altLang="en-US" dirty="0"/>
              <a:t> 处， </a:t>
            </a:r>
            <a:r>
              <a:rPr lang="en-US" altLang="zh-CN" dirty="0"/>
              <a:t>u</a:t>
            </a:r>
            <a:r>
              <a:rPr lang="en-US" altLang="zh-CN" baseline="-25000" dirty="0"/>
              <a:t>c</a:t>
            </a:r>
            <a:r>
              <a:rPr lang="zh-CN" altLang="en-US" dirty="0"/>
              <a:t> 加到 </a:t>
            </a:r>
            <a:r>
              <a:rPr lang="en-US" altLang="zh-CN" dirty="0"/>
              <a:t>u</a:t>
            </a:r>
            <a:r>
              <a:rPr lang="en-US" altLang="zh-CN" baseline="-25000" dirty="0"/>
              <a:t>2</a:t>
            </a:r>
            <a:r>
              <a:rPr lang="zh-CN" altLang="en-US" dirty="0"/>
              <a:t> 处，可以得到双边带信号，但 两个信号的位置相互交换后，只能得到振幅调制信号，而不能得到双边带信号。在双平衡 电路中， </a:t>
            </a:r>
            <a:r>
              <a:rPr lang="en-US" altLang="zh-CN" dirty="0"/>
              <a:t>u</a:t>
            </a:r>
            <a:r>
              <a:rPr lang="en-US" altLang="zh-CN" baseline="-25000" dirty="0"/>
              <a:t>c </a:t>
            </a:r>
            <a:r>
              <a:rPr lang="zh-CN" altLang="en-US" dirty="0"/>
              <a:t>、 </a:t>
            </a:r>
            <a:r>
              <a:rPr lang="en-US" altLang="zh-CN" dirty="0"/>
              <a:t>u</a:t>
            </a:r>
            <a:r>
              <a:rPr lang="el-GR" altLang="zh-CN" baseline="-25000" dirty="0"/>
              <a:t>Ω</a:t>
            </a:r>
            <a:r>
              <a:rPr lang="el-GR" altLang="zh-CN" dirty="0"/>
              <a:t> </a:t>
            </a:r>
            <a:r>
              <a:rPr lang="zh-CN" altLang="en-US" dirty="0"/>
              <a:t>可任意加到两个输入端，均可完成双边带调制，当然，输入回路是不相同 的，一个输入的是低频信号，</a:t>
            </a:r>
            <a:r>
              <a:rPr lang="zh-CN" altLang="en-US" dirty="0" smtClean="0"/>
              <a:t>另</a:t>
            </a:r>
            <a:r>
              <a:rPr lang="zh-CN" altLang="en-US" dirty="0"/>
              <a:t>一个输入的是高频信号。</a:t>
            </a:r>
            <a:r>
              <a:rPr lang="el-GR" altLang="zh-CN" dirty="0" smtClean="0"/>
              <a:t/>
            </a:r>
            <a:br>
              <a:rPr lang="el-GR" altLang="zh-CN" dirty="0" smtClean="0"/>
            </a:br>
            <a:r>
              <a:rPr lang="en-US" altLang="zh-CN" dirty="0" smtClean="0"/>
              <a:t>        </a:t>
            </a:r>
            <a:r>
              <a:rPr lang="zh-CN" altLang="en-US" dirty="0" smtClean="0"/>
              <a:t>平</a:t>
            </a:r>
            <a:r>
              <a:rPr lang="zh-CN" altLang="en-US" dirty="0"/>
              <a:t>衡调制器的一种等效电路是桥式调制器，同样也可以用两个桥路构成的电路等效一 个环形调制器，如</a:t>
            </a:r>
            <a:r>
              <a:rPr lang="zh-CN" altLang="en-US" dirty="0" smtClean="0"/>
              <a:t>图</a:t>
            </a:r>
            <a:r>
              <a:rPr lang="en-US" altLang="zh-CN" dirty="0" smtClean="0"/>
              <a:t>6-25</a:t>
            </a:r>
            <a:r>
              <a:rPr lang="zh-CN" altLang="en-US" dirty="0" smtClean="0"/>
              <a:t>所</a:t>
            </a:r>
            <a:r>
              <a:rPr lang="zh-CN" altLang="en-US" dirty="0"/>
              <a:t>示。</a:t>
            </a:r>
            <a:br>
              <a:rPr lang="zh-CN" altLang="en-US" dirty="0"/>
            </a:br>
            <a:endParaRPr lang="zh-CN" altLang="en-US" dirty="0"/>
          </a:p>
        </p:txBody>
      </p:sp>
    </p:spTree>
    <p:extLst>
      <p:ext uri="{BB962C8B-B14F-4D97-AF65-F5344CB8AC3E}">
        <p14:creationId xmlns:p14="http://schemas.microsoft.com/office/powerpoint/2010/main" val="218311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304" y="1239774"/>
            <a:ext cx="7907046" cy="4063746"/>
          </a:xfrm>
          <a:prstGeom prst="rect">
            <a:avLst/>
          </a:prstGeom>
        </p:spPr>
      </p:pic>
      <p:sp>
        <p:nvSpPr>
          <p:cNvPr id="4" name="矩形 3"/>
          <p:cNvSpPr/>
          <p:nvPr/>
        </p:nvSpPr>
        <p:spPr>
          <a:xfrm>
            <a:off x="2342309" y="5686440"/>
            <a:ext cx="4439036" cy="461665"/>
          </a:xfrm>
          <a:prstGeom prst="rect">
            <a:avLst/>
          </a:prstGeom>
        </p:spPr>
        <p:txBody>
          <a:bodyPr wrap="none">
            <a:spAutoFit/>
          </a:bodyPr>
          <a:lstStyle/>
          <a:p>
            <a:pPr algn="ctr"/>
            <a:r>
              <a:rPr lang="zh-CN" altLang="en-US" sz="2400" dirty="0" smtClean="0"/>
              <a:t>图</a:t>
            </a:r>
            <a:r>
              <a:rPr lang="en-US" altLang="zh-CN" sz="2400" dirty="0" smtClean="0"/>
              <a:t>6-25</a:t>
            </a:r>
            <a:r>
              <a:rPr lang="zh-CN" altLang="en-US" sz="2400" dirty="0"/>
              <a:t>　双桥构成的环形调制器</a:t>
            </a:r>
          </a:p>
        </p:txBody>
      </p:sp>
    </p:spTree>
    <p:extLst>
      <p:ext uri="{BB962C8B-B14F-4D97-AF65-F5344CB8AC3E}">
        <p14:creationId xmlns:p14="http://schemas.microsoft.com/office/powerpoint/2010/main" val="1838095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a:t>
            </a:r>
            <a:r>
              <a:rPr lang="zh-CN" altLang="en-US" b="1" dirty="0" smtClean="0"/>
              <a:t>例</a:t>
            </a:r>
            <a:r>
              <a:rPr lang="en-US" altLang="zh-CN" b="1" dirty="0" smtClean="0"/>
              <a:t>6-2</a:t>
            </a:r>
            <a:r>
              <a:rPr lang="zh-CN" altLang="en-US" dirty="0"/>
              <a:t>　二极管调制电路如</a:t>
            </a:r>
            <a:r>
              <a:rPr lang="zh-CN" altLang="en-US" dirty="0" smtClean="0"/>
              <a:t>图</a:t>
            </a:r>
            <a:r>
              <a:rPr lang="en-US" altLang="zh-CN" dirty="0" smtClean="0"/>
              <a:t>6-26</a:t>
            </a:r>
            <a:r>
              <a:rPr lang="zh-CN" altLang="en-US" dirty="0" smtClean="0"/>
              <a:t>，</a:t>
            </a:r>
            <a:r>
              <a:rPr lang="zh-CN" altLang="en-US" dirty="0"/>
              <a:t>载波电压控制二极管的通断。试分析其工作原 理并画出输出电压波形；说明 </a:t>
            </a:r>
            <a:r>
              <a:rPr lang="en-US" altLang="zh-CN" dirty="0" smtClean="0"/>
              <a:t>R</a:t>
            </a:r>
            <a:r>
              <a:rPr lang="zh-CN" altLang="en-US" dirty="0" smtClean="0"/>
              <a:t> </a:t>
            </a:r>
            <a:r>
              <a:rPr lang="zh-CN" altLang="en-US" dirty="0"/>
              <a:t>的作用。</a:t>
            </a:r>
            <a:br>
              <a:rPr lang="zh-CN" altLang="en-US" dirty="0"/>
            </a:br>
            <a:endParaRPr lang="zh-CN" altLang="en-US" dirty="0"/>
          </a:p>
        </p:txBody>
      </p:sp>
    </p:spTree>
    <p:extLst>
      <p:ext uri="{BB962C8B-B14F-4D97-AF65-F5344CB8AC3E}">
        <p14:creationId xmlns:p14="http://schemas.microsoft.com/office/powerpoint/2010/main" val="42893882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2091" y="998484"/>
            <a:ext cx="2959817" cy="4134348"/>
          </a:xfrm>
          <a:prstGeom prst="rect">
            <a:avLst/>
          </a:prstGeom>
        </p:spPr>
      </p:pic>
      <p:sp>
        <p:nvSpPr>
          <p:cNvPr id="2" name="矩形 1"/>
          <p:cNvSpPr/>
          <p:nvPr/>
        </p:nvSpPr>
        <p:spPr>
          <a:xfrm>
            <a:off x="2814146" y="5749950"/>
            <a:ext cx="3515706" cy="461665"/>
          </a:xfrm>
          <a:prstGeom prst="rect">
            <a:avLst/>
          </a:prstGeom>
        </p:spPr>
        <p:txBody>
          <a:bodyPr wrap="none">
            <a:spAutoFit/>
          </a:bodyPr>
          <a:lstStyle/>
          <a:p>
            <a:pPr algn="ctr"/>
            <a:r>
              <a:rPr lang="zh-CN" altLang="en-US" sz="2400" dirty="0" smtClean="0"/>
              <a:t>图</a:t>
            </a:r>
            <a:r>
              <a:rPr lang="en-US" altLang="zh-CN" sz="2400" dirty="0" smtClean="0"/>
              <a:t>6-26</a:t>
            </a:r>
            <a:r>
              <a:rPr lang="zh-CN" altLang="en-US" sz="2400" dirty="0"/>
              <a:t>　二极管调制电路</a:t>
            </a:r>
          </a:p>
        </p:txBody>
      </p:sp>
    </p:spTree>
    <p:extLst>
      <p:ext uri="{BB962C8B-B14F-4D97-AF65-F5344CB8AC3E}">
        <p14:creationId xmlns:p14="http://schemas.microsoft.com/office/powerpoint/2010/main" val="3392966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8649" y="998484"/>
            <a:ext cx="8175381" cy="5213131"/>
          </a:xfrm>
        </p:spPr>
        <p:txBody>
          <a:bodyPr/>
          <a:lstStyle/>
          <a:p>
            <a:r>
              <a:rPr lang="zh-CN" altLang="en-US" dirty="0" smtClean="0"/>
              <a:t>        题</a:t>
            </a:r>
            <a:r>
              <a:rPr lang="zh-CN" altLang="en-US" dirty="0"/>
              <a:t>意分析：这是一种二极管调制电路，与第五章介绍的二极管平衡调制器的电路形式 是不同的。从图中可以看出，载波电压 </a:t>
            </a:r>
            <a:r>
              <a:rPr lang="en-US" altLang="zh-CN" dirty="0" smtClean="0"/>
              <a:t>u</a:t>
            </a:r>
            <a:r>
              <a:rPr lang="en-US" altLang="zh-CN" baseline="-25000" dirty="0" smtClean="0"/>
              <a:t>c</a:t>
            </a:r>
            <a:r>
              <a:rPr lang="zh-CN" altLang="en-US" dirty="0" smtClean="0"/>
              <a:t>正</a:t>
            </a:r>
            <a:r>
              <a:rPr lang="zh-CN" altLang="en-US" dirty="0"/>
              <a:t>向地加到两个（串联）二极管上，控制二极管的 导通。这里两个二极管和电阻 </a:t>
            </a:r>
            <a:r>
              <a:rPr lang="en-US" altLang="zh-CN" dirty="0" smtClean="0"/>
              <a:t>R</a:t>
            </a:r>
            <a:r>
              <a:rPr lang="zh-CN" altLang="en-US" dirty="0" smtClean="0"/>
              <a:t> </a:t>
            </a:r>
            <a:r>
              <a:rPr lang="zh-CN" altLang="en-US" dirty="0"/>
              <a:t>构成一个电桥，由此可知，调节电阻 </a:t>
            </a:r>
            <a:r>
              <a:rPr lang="en-US" altLang="zh-CN" dirty="0" smtClean="0"/>
              <a:t>R</a:t>
            </a:r>
            <a:r>
              <a:rPr lang="zh-CN" altLang="en-US" dirty="0" smtClean="0"/>
              <a:t>的</a:t>
            </a:r>
            <a:r>
              <a:rPr lang="zh-CN" altLang="en-US" dirty="0"/>
              <a:t>抽头，可以使电 桥平衡。当二极管导通时（ </a:t>
            </a:r>
            <a:r>
              <a:rPr lang="en-US" altLang="zh-CN" dirty="0" smtClean="0"/>
              <a:t>u</a:t>
            </a:r>
            <a:r>
              <a:rPr lang="en-US" altLang="zh-CN" baseline="-25000" dirty="0" smtClean="0"/>
              <a:t>c</a:t>
            </a:r>
            <a:r>
              <a:rPr lang="zh-CN" altLang="en-US" dirty="0" smtClean="0"/>
              <a:t>＞</a:t>
            </a:r>
            <a:r>
              <a:rPr lang="en-US" altLang="zh-CN" dirty="0" smtClean="0"/>
              <a:t>0</a:t>
            </a:r>
            <a:r>
              <a:rPr lang="zh-CN" altLang="en-US" dirty="0" smtClean="0"/>
              <a:t>）</a:t>
            </a:r>
            <a:r>
              <a:rPr lang="zh-CN" altLang="en-US" dirty="0"/>
              <a:t>，两个二极管均呈现一导通电阻 </a:t>
            </a:r>
            <a:r>
              <a:rPr lang="en-US" altLang="zh-CN" dirty="0" smtClean="0"/>
              <a:t>R</a:t>
            </a:r>
            <a:r>
              <a:rPr lang="en-US" altLang="zh-CN" baseline="-25000" dirty="0" smtClean="0"/>
              <a:t>D</a:t>
            </a:r>
            <a:r>
              <a:rPr lang="zh-CN" altLang="en-US" dirty="0" smtClean="0"/>
              <a:t>，</a:t>
            </a:r>
            <a:r>
              <a:rPr lang="zh-CN" altLang="en-US" dirty="0"/>
              <a:t>电桥平衡时，两个 二极管的中间连接点为地电位，则 </a:t>
            </a:r>
            <a:r>
              <a:rPr lang="en-US" altLang="zh-CN" dirty="0" smtClean="0"/>
              <a:t>u</a:t>
            </a:r>
            <a:r>
              <a:rPr lang="el-GR" altLang="zh-CN" baseline="-25000" dirty="0" smtClean="0"/>
              <a:t>Ω</a:t>
            </a:r>
            <a:r>
              <a:rPr lang="el-GR" altLang="zh-CN" dirty="0" smtClean="0"/>
              <a:t> </a:t>
            </a:r>
            <a:r>
              <a:rPr lang="zh-CN" altLang="en-US" dirty="0"/>
              <a:t>有效地加到变压器的初级回路中就有电流流动；当二极管截止时（ </a:t>
            </a:r>
            <a:r>
              <a:rPr lang="en-US" altLang="zh-CN" dirty="0"/>
              <a:t>u</a:t>
            </a:r>
            <a:r>
              <a:rPr lang="en-US" altLang="zh-CN" baseline="-25000" dirty="0"/>
              <a:t>c</a:t>
            </a:r>
            <a:r>
              <a:rPr lang="zh-CN" altLang="en-US" dirty="0" smtClean="0"/>
              <a:t> ＜</a:t>
            </a:r>
            <a:r>
              <a:rPr lang="en-US" altLang="zh-CN" dirty="0" smtClean="0"/>
              <a:t>0</a:t>
            </a:r>
            <a:r>
              <a:rPr lang="zh-CN" altLang="en-US" dirty="0" smtClean="0"/>
              <a:t>）</a:t>
            </a:r>
            <a:r>
              <a:rPr lang="zh-CN" altLang="en-US" dirty="0"/>
              <a:t>，两个二极管开路，变压器的输入端不能形成回路，没有电流流动，故 输出端没有输出。由此可以看出，</a:t>
            </a:r>
            <a:r>
              <a:rPr lang="zh-CN" altLang="en-US" dirty="0" smtClean="0"/>
              <a:t>图</a:t>
            </a:r>
            <a:r>
              <a:rPr lang="en-US" altLang="zh-CN" dirty="0" smtClean="0"/>
              <a:t>6-26</a:t>
            </a:r>
            <a:r>
              <a:rPr lang="zh-CN" altLang="en-US" dirty="0" smtClean="0"/>
              <a:t>的</a:t>
            </a:r>
            <a:r>
              <a:rPr lang="zh-CN" altLang="en-US" dirty="0"/>
              <a:t>电路可以等效为</a:t>
            </a:r>
            <a:r>
              <a:rPr lang="zh-CN" altLang="en-US" dirty="0" smtClean="0"/>
              <a:t>图</a:t>
            </a:r>
            <a:r>
              <a:rPr lang="en-US" altLang="zh-CN" dirty="0" smtClean="0"/>
              <a:t>6-27</a:t>
            </a:r>
            <a:r>
              <a:rPr lang="zh-CN" altLang="en-US" dirty="0" smtClean="0"/>
              <a:t>（</a:t>
            </a:r>
            <a:r>
              <a:rPr lang="en-US" altLang="zh-CN" dirty="0" smtClean="0"/>
              <a:t>a</a:t>
            </a:r>
            <a:r>
              <a:rPr lang="zh-CN" altLang="en-US" dirty="0" smtClean="0"/>
              <a:t>）</a:t>
            </a:r>
            <a:r>
              <a:rPr lang="zh-CN" altLang="en-US" dirty="0"/>
              <a:t>所示的</a:t>
            </a:r>
            <a:r>
              <a:rPr lang="zh-CN" altLang="en-US" dirty="0"/>
              <a:t>电路。</a:t>
            </a:r>
            <a:endParaRPr lang="zh-CN" altLang="en-US" dirty="0"/>
          </a:p>
        </p:txBody>
      </p:sp>
    </p:spTree>
    <p:extLst>
      <p:ext uri="{BB962C8B-B14F-4D97-AF65-F5344CB8AC3E}">
        <p14:creationId xmlns:p14="http://schemas.microsoft.com/office/powerpoint/2010/main" val="362707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9482" y="998484"/>
            <a:ext cx="4305036" cy="4305036"/>
          </a:xfrm>
          <a:prstGeom prst="rect">
            <a:avLst/>
          </a:prstGeom>
        </p:spPr>
      </p:pic>
      <p:sp>
        <p:nvSpPr>
          <p:cNvPr id="4" name="矩形 3"/>
          <p:cNvSpPr/>
          <p:nvPr/>
        </p:nvSpPr>
        <p:spPr>
          <a:xfrm>
            <a:off x="2276339" y="5646053"/>
            <a:ext cx="4591321" cy="461665"/>
          </a:xfrm>
          <a:prstGeom prst="rect">
            <a:avLst/>
          </a:prstGeom>
        </p:spPr>
        <p:txBody>
          <a:bodyPr wrap="none">
            <a:spAutoFit/>
          </a:bodyPr>
          <a:lstStyle/>
          <a:p>
            <a:r>
              <a:rPr lang="zh-CN" altLang="en-US" sz="2400" dirty="0" smtClean="0"/>
              <a:t>图</a:t>
            </a:r>
            <a:r>
              <a:rPr lang="en-US" altLang="zh-CN" sz="2400" dirty="0" smtClean="0"/>
              <a:t>6-2</a:t>
            </a:r>
            <a:r>
              <a:rPr lang="zh-CN" altLang="en-US" sz="2400" dirty="0" smtClean="0"/>
              <a:t>　实际调制信号的调幅波形</a:t>
            </a:r>
            <a:endParaRPr lang="zh-CN" altLang="en-US" sz="2400" dirty="0"/>
          </a:p>
        </p:txBody>
      </p:sp>
    </p:spTree>
    <p:extLst>
      <p:ext uri="{BB962C8B-B14F-4D97-AF65-F5344CB8AC3E}">
        <p14:creationId xmlns:p14="http://schemas.microsoft.com/office/powerpoint/2010/main" val="298485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可以</a:t>
            </a:r>
            <a:r>
              <a:rPr lang="zh-CN" altLang="en-US" dirty="0"/>
              <a:t>认为在变压器的输入端接了一个由载波电压 </a:t>
            </a:r>
            <a:r>
              <a:rPr lang="en-US" altLang="zh-CN" dirty="0" smtClean="0"/>
              <a:t>u</a:t>
            </a:r>
            <a:r>
              <a:rPr lang="en-US" altLang="zh-CN" baseline="-25000" dirty="0" smtClean="0"/>
              <a:t>c</a:t>
            </a:r>
            <a:r>
              <a:rPr lang="zh-CN" altLang="en-US" dirty="0" smtClean="0"/>
              <a:t>控</a:t>
            </a:r>
            <a:r>
              <a:rPr lang="zh-CN" altLang="en-US" dirty="0"/>
              <a:t>制的时变开关。将 </a:t>
            </a:r>
            <a:r>
              <a:rPr lang="en-US" altLang="zh-CN" dirty="0"/>
              <a:t>u</a:t>
            </a:r>
            <a:r>
              <a:rPr lang="en-US" altLang="zh-CN" baseline="-25000" dirty="0"/>
              <a:t>c </a:t>
            </a:r>
            <a:r>
              <a:rPr lang="zh-CN" altLang="en-US" dirty="0" smtClean="0"/>
              <a:t>＞</a:t>
            </a:r>
            <a:r>
              <a:rPr lang="en-US" altLang="zh-CN" dirty="0" smtClean="0"/>
              <a:t>0</a:t>
            </a:r>
            <a:r>
              <a:rPr lang="zh-CN" altLang="en-US" dirty="0" smtClean="0"/>
              <a:t>和 </a:t>
            </a:r>
            <a:r>
              <a:rPr lang="en-US" altLang="zh-CN" dirty="0"/>
              <a:t>u</a:t>
            </a:r>
            <a:r>
              <a:rPr lang="en-US" altLang="zh-CN" baseline="-25000" dirty="0"/>
              <a:t>c </a:t>
            </a:r>
            <a:r>
              <a:rPr lang="zh-CN" altLang="en-US" dirty="0" smtClean="0"/>
              <a:t>＜</a:t>
            </a:r>
            <a:r>
              <a:rPr lang="en-US" altLang="zh-CN" dirty="0" smtClean="0"/>
              <a:t>0</a:t>
            </a:r>
            <a:r>
              <a:rPr lang="zh-CN" altLang="en-US" dirty="0" smtClean="0"/>
              <a:t>的</a:t>
            </a:r>
            <a:r>
              <a:rPr lang="zh-CN" altLang="en-US" dirty="0"/>
              <a:t>两 种情况合并考虑，就可得到变压器次级回路的电压，经滤波器（并联谐振回路）滤波后，</a:t>
            </a:r>
            <a:r>
              <a:rPr lang="zh-CN" altLang="en-US" dirty="0" smtClean="0"/>
              <a:t>就可</a:t>
            </a:r>
            <a:r>
              <a:rPr lang="zh-CN" altLang="en-US" dirty="0"/>
              <a:t>得到输出电压，从而画出输出电压的波形。 </a:t>
            </a:r>
            <a:br>
              <a:rPr lang="zh-CN" altLang="en-US" dirty="0"/>
            </a:br>
            <a:r>
              <a:rPr lang="zh-CN" altLang="en-US" dirty="0" smtClean="0"/>
              <a:t>        解</a:t>
            </a:r>
            <a:r>
              <a:rPr lang="zh-CN" altLang="en-US" dirty="0"/>
              <a:t>　</a:t>
            </a:r>
            <a:r>
              <a:rPr lang="zh-CN" altLang="en-US" dirty="0" smtClean="0"/>
              <a:t>当</a:t>
            </a:r>
            <a:r>
              <a:rPr lang="en-US" altLang="zh-CN" dirty="0"/>
              <a:t>u</a:t>
            </a:r>
            <a:r>
              <a:rPr lang="en-US" altLang="zh-CN" baseline="-25000" dirty="0"/>
              <a:t>c </a:t>
            </a:r>
            <a:r>
              <a:rPr lang="zh-CN" altLang="en-US" dirty="0" smtClean="0"/>
              <a:t>＞</a:t>
            </a:r>
            <a:r>
              <a:rPr lang="en-US" altLang="zh-CN" dirty="0" smtClean="0"/>
              <a:t>0</a:t>
            </a:r>
            <a:r>
              <a:rPr lang="zh-CN" altLang="en-US" dirty="0" smtClean="0"/>
              <a:t>时</a:t>
            </a:r>
            <a:r>
              <a:rPr lang="zh-CN" altLang="en-US" dirty="0"/>
              <a:t>，两个二极管导通，呈现一导通电</a:t>
            </a:r>
            <a:r>
              <a:rPr lang="zh-CN" altLang="en-US" dirty="0" smtClean="0"/>
              <a:t>阻</a:t>
            </a:r>
            <a:r>
              <a:rPr lang="en-US" altLang="zh-CN" dirty="0" smtClean="0"/>
              <a:t>R</a:t>
            </a:r>
            <a:r>
              <a:rPr lang="en-US" altLang="zh-CN" baseline="-25000" dirty="0" smtClean="0"/>
              <a:t>D</a:t>
            </a:r>
            <a:r>
              <a:rPr lang="zh-CN" altLang="en-US" dirty="0" smtClean="0"/>
              <a:t>，</a:t>
            </a:r>
            <a:r>
              <a:rPr lang="zh-CN" altLang="en-US" dirty="0"/>
              <a:t>若由两个二极管和电</a:t>
            </a:r>
            <a:r>
              <a:rPr lang="zh-CN" altLang="en-US" dirty="0" smtClean="0"/>
              <a:t>阻</a:t>
            </a:r>
            <a:r>
              <a:rPr lang="en-US" altLang="zh-CN" dirty="0" smtClean="0"/>
              <a:t>R</a:t>
            </a:r>
            <a:r>
              <a:rPr lang="zh-CN" altLang="en-US" dirty="0" smtClean="0"/>
              <a:t>组成</a:t>
            </a:r>
            <a:r>
              <a:rPr lang="zh-CN" altLang="en-US" dirty="0"/>
              <a:t>的电桥平衡，则变压器的下端为地电位，变压器的初级有电流流动，在变压器的次级就 有电压 </a:t>
            </a:r>
            <a:r>
              <a:rPr lang="en-US" altLang="zh-CN" dirty="0" smtClean="0"/>
              <a:t>u’</a:t>
            </a:r>
            <a:r>
              <a:rPr lang="en-US" altLang="zh-CN" baseline="-25000" dirty="0" smtClean="0"/>
              <a:t>o</a:t>
            </a:r>
            <a:r>
              <a:rPr lang="zh-CN" altLang="en-US" dirty="0" smtClean="0"/>
              <a:t>，</a:t>
            </a:r>
            <a:r>
              <a:rPr lang="zh-CN" altLang="en-US" dirty="0"/>
              <a:t>设变压器的匝数比</a:t>
            </a:r>
            <a:r>
              <a:rPr lang="zh-CN" altLang="en-US" dirty="0" smtClean="0"/>
              <a:t>为</a:t>
            </a:r>
            <a:r>
              <a:rPr lang="en-US" altLang="zh-CN" dirty="0" smtClean="0"/>
              <a:t>1</a:t>
            </a:r>
            <a:r>
              <a:rPr lang="zh-CN" altLang="en-US" dirty="0" smtClean="0"/>
              <a:t>∶</a:t>
            </a:r>
            <a:r>
              <a:rPr lang="en-US" altLang="zh-CN" dirty="0" smtClean="0"/>
              <a:t>1</a:t>
            </a:r>
            <a:r>
              <a:rPr lang="zh-CN" altLang="en-US" dirty="0" smtClean="0"/>
              <a:t>，</a:t>
            </a:r>
            <a:r>
              <a:rPr lang="zh-CN" altLang="en-US" dirty="0"/>
              <a:t>则有</a:t>
            </a:r>
          </a:p>
        </p:txBody>
      </p:sp>
    </p:spTree>
    <p:extLst>
      <p:ext uri="{BB962C8B-B14F-4D97-AF65-F5344CB8AC3E}">
        <p14:creationId xmlns:p14="http://schemas.microsoft.com/office/powerpoint/2010/main" val="2231862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r>
            <a:br>
              <a:rPr lang="en-US" altLang="zh-CN" dirty="0" smtClean="0"/>
            </a:br>
            <a:r>
              <a:rPr lang="en-US" altLang="zh-CN" dirty="0" smtClean="0"/>
              <a:t>        </a:t>
            </a:r>
            <a:r>
              <a:rPr lang="zh-CN" altLang="en-US" dirty="0" smtClean="0"/>
              <a:t>当</a:t>
            </a:r>
            <a:r>
              <a:rPr lang="en-US" altLang="zh-CN" dirty="0"/>
              <a:t>u</a:t>
            </a:r>
            <a:r>
              <a:rPr lang="en-US" altLang="zh-CN" baseline="-25000" dirty="0"/>
              <a:t>c </a:t>
            </a:r>
            <a:r>
              <a:rPr lang="zh-CN" altLang="en-US" dirty="0"/>
              <a:t>＜</a:t>
            </a:r>
            <a:r>
              <a:rPr lang="en-US" altLang="zh-CN" dirty="0"/>
              <a:t>0</a:t>
            </a:r>
            <a:r>
              <a:rPr lang="zh-CN" altLang="en-US" dirty="0"/>
              <a:t>时，两二极管截止，变压器初级的下端开路，没有电流流动，则</a:t>
            </a:r>
            <a:r>
              <a:rPr lang="zh-CN" altLang="en-US" dirty="0" smtClean="0"/>
              <a:t>有</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将</a:t>
            </a:r>
            <a:r>
              <a:rPr lang="en-US" altLang="zh-CN" dirty="0"/>
              <a:t>u</a:t>
            </a:r>
            <a:r>
              <a:rPr lang="en-US" altLang="zh-CN" baseline="-25000" dirty="0"/>
              <a:t>c </a:t>
            </a:r>
            <a:r>
              <a:rPr lang="zh-CN" altLang="en-US" dirty="0"/>
              <a:t>＞</a:t>
            </a:r>
            <a:r>
              <a:rPr lang="en-US" altLang="zh-CN" dirty="0"/>
              <a:t>0</a:t>
            </a:r>
            <a:r>
              <a:rPr lang="zh-CN" altLang="en-US" dirty="0" smtClean="0"/>
              <a:t>和</a:t>
            </a:r>
            <a:r>
              <a:rPr lang="en-US" altLang="zh-CN" dirty="0"/>
              <a:t>u</a:t>
            </a:r>
            <a:r>
              <a:rPr lang="en-US" altLang="zh-CN" baseline="-25000" dirty="0"/>
              <a:t>c </a:t>
            </a:r>
            <a:r>
              <a:rPr lang="zh-CN" altLang="en-US" dirty="0"/>
              <a:t>＜</a:t>
            </a:r>
            <a:r>
              <a:rPr lang="en-US" altLang="zh-CN" dirty="0"/>
              <a:t>0</a:t>
            </a:r>
            <a:r>
              <a:rPr lang="zh-CN" altLang="en-US" dirty="0"/>
              <a:t>两种情况一并考虑，可用一开关函</a:t>
            </a:r>
            <a:r>
              <a:rPr lang="zh-CN" altLang="en-US" dirty="0" smtClean="0"/>
              <a:t>数</a:t>
            </a:r>
            <a:r>
              <a:rPr lang="en-US" altLang="zh-CN" dirty="0"/>
              <a:t>K(</a:t>
            </a:r>
            <a:r>
              <a:rPr lang="el-GR" altLang="zh-CN" dirty="0"/>
              <a:t>ω</a:t>
            </a:r>
            <a:r>
              <a:rPr lang="en-US" altLang="zh-CN" baseline="-25000" dirty="0"/>
              <a:t>c</a:t>
            </a:r>
            <a:r>
              <a:rPr lang="en-US" altLang="zh-CN" dirty="0"/>
              <a:t>t</a:t>
            </a:r>
            <a:r>
              <a:rPr lang="zh-CN" altLang="en-US" dirty="0"/>
              <a:t>）将两种情况综合，</a:t>
            </a:r>
            <a:r>
              <a:rPr lang="zh-CN" altLang="en-US" dirty="0" smtClean="0"/>
              <a:t>有</a:t>
            </a:r>
            <a:r>
              <a:rPr lang="en-US" altLang="zh-CN" dirty="0" smtClean="0"/>
              <a:t/>
            </a:r>
            <a:br>
              <a:rPr lang="en-US" altLang="zh-CN" dirty="0" smtClean="0"/>
            </a:br>
            <a:r>
              <a:rPr lang="en-US" altLang="zh-CN" dirty="0"/>
              <a:t/>
            </a:r>
            <a:br>
              <a:rPr lang="en-US" altLang="zh-CN" dirty="0"/>
            </a:br>
            <a:r>
              <a:rPr lang="en-US" altLang="zh-CN" dirty="0" smtClean="0"/>
              <a:t>          </a:t>
            </a:r>
            <a:r>
              <a:rPr lang="zh-CN" altLang="en-US" dirty="0" smtClean="0"/>
              <a:t>若</a:t>
            </a:r>
            <a:r>
              <a:rPr lang="en-US" altLang="zh-CN" dirty="0"/>
              <a:t>u</a:t>
            </a:r>
            <a:r>
              <a:rPr lang="el-GR" altLang="zh-CN" baseline="-25000" dirty="0" smtClean="0"/>
              <a:t>Ω</a:t>
            </a:r>
            <a:r>
              <a:rPr lang="zh-CN" altLang="el-GR" dirty="0"/>
              <a:t> </a:t>
            </a:r>
            <a:r>
              <a:rPr lang="zh-CN" altLang="el-GR" dirty="0" smtClean="0"/>
              <a:t>＝</a:t>
            </a:r>
            <a:r>
              <a:rPr lang="en-US" altLang="zh-CN" dirty="0"/>
              <a:t>U</a:t>
            </a:r>
            <a:r>
              <a:rPr lang="el-GR" altLang="zh-CN" baseline="-25000" dirty="0"/>
              <a:t>Ω</a:t>
            </a:r>
            <a:r>
              <a:rPr lang="el-GR" altLang="zh-CN" dirty="0"/>
              <a:t> </a:t>
            </a:r>
            <a:r>
              <a:rPr lang="en-US" altLang="zh-CN" dirty="0"/>
              <a:t>cos</a:t>
            </a:r>
            <a:r>
              <a:rPr lang="el-GR" altLang="zh-CN" dirty="0"/>
              <a:t>Ω</a:t>
            </a:r>
            <a:r>
              <a:rPr lang="en-US" altLang="zh-CN" dirty="0"/>
              <a:t>t</a:t>
            </a:r>
            <a:r>
              <a:rPr lang="zh-CN" altLang="en-US" dirty="0"/>
              <a:t> ，则有</a:t>
            </a:r>
            <a:br>
              <a:rPr lang="zh-CN" altLang="en-US" dirty="0"/>
            </a:br>
            <a:r>
              <a:rPr lang="zh-CN" altLang="en-US" dirty="0"/>
              <a:t/>
            </a:r>
            <a:br>
              <a:rPr lang="zh-CN" altLang="en-US" dirty="0"/>
            </a:br>
            <a:r>
              <a:rPr lang="el-GR" altLang="zh-CN" dirty="0"/>
              <a:t/>
            </a:r>
            <a:br>
              <a:rPr lang="el-GR" altLang="zh-CN" dirty="0"/>
            </a:br>
            <a:r>
              <a:rPr lang="zh-CN" altLang="el-GR" dirty="0"/>
              <a:t/>
            </a:r>
            <a:br>
              <a:rPr lang="zh-CN" altLang="el-GR"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219042" y="998484"/>
            <a:ext cx="2705916" cy="558561"/>
          </a:xfrm>
          <a:prstGeom prst="rect">
            <a:avLst/>
          </a:prstGeom>
        </p:spPr>
      </p:pic>
      <p:pic>
        <p:nvPicPr>
          <p:cNvPr id="4" name="图片 3"/>
          <p:cNvPicPr>
            <a:picLocks noChangeAspect="1"/>
          </p:cNvPicPr>
          <p:nvPr/>
        </p:nvPicPr>
        <p:blipFill>
          <a:blip r:embed="rId3"/>
          <a:stretch>
            <a:fillRect/>
          </a:stretch>
        </p:blipFill>
        <p:spPr>
          <a:xfrm>
            <a:off x="3089092" y="2455912"/>
            <a:ext cx="2835866" cy="543320"/>
          </a:xfrm>
          <a:prstGeom prst="rect">
            <a:avLst/>
          </a:prstGeom>
        </p:spPr>
      </p:pic>
      <p:pic>
        <p:nvPicPr>
          <p:cNvPr id="5" name="图片 4"/>
          <p:cNvPicPr>
            <a:picLocks noChangeAspect="1"/>
          </p:cNvPicPr>
          <p:nvPr/>
        </p:nvPicPr>
        <p:blipFill>
          <a:blip r:embed="rId4"/>
          <a:stretch>
            <a:fillRect/>
          </a:stretch>
        </p:blipFill>
        <p:spPr>
          <a:xfrm>
            <a:off x="3395211" y="3898099"/>
            <a:ext cx="2280767" cy="464347"/>
          </a:xfrm>
          <a:prstGeom prst="rect">
            <a:avLst/>
          </a:prstGeom>
        </p:spPr>
      </p:pic>
      <p:pic>
        <p:nvPicPr>
          <p:cNvPr id="6" name="图片 5"/>
          <p:cNvPicPr>
            <a:picLocks noChangeAspect="1"/>
          </p:cNvPicPr>
          <p:nvPr/>
        </p:nvPicPr>
        <p:blipFill>
          <a:blip r:embed="rId5"/>
          <a:stretch>
            <a:fillRect/>
          </a:stretch>
        </p:blipFill>
        <p:spPr>
          <a:xfrm>
            <a:off x="419469" y="4846223"/>
            <a:ext cx="8305062" cy="881615"/>
          </a:xfrm>
          <a:prstGeom prst="rect">
            <a:avLst/>
          </a:prstGeom>
        </p:spPr>
      </p:pic>
    </p:spTree>
    <p:extLst>
      <p:ext uri="{BB962C8B-B14F-4D97-AF65-F5344CB8AC3E}">
        <p14:creationId xmlns:p14="http://schemas.microsoft.com/office/powerpoint/2010/main" val="30069019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经</a:t>
            </a:r>
            <a:r>
              <a:rPr lang="zh-CN" altLang="en-US" dirty="0"/>
              <a:t>滤波器（并联谐振回路，中心频</a:t>
            </a:r>
            <a:r>
              <a:rPr lang="zh-CN" altLang="en-US" dirty="0" smtClean="0"/>
              <a:t>率</a:t>
            </a:r>
            <a:r>
              <a:rPr lang="el-GR" altLang="zh-CN" dirty="0"/>
              <a:t>ω</a:t>
            </a:r>
            <a:r>
              <a:rPr lang="en-US" altLang="zh-CN" baseline="-25000" dirty="0"/>
              <a:t>0</a:t>
            </a:r>
            <a:r>
              <a:rPr lang="zh-CN" altLang="el-GR" dirty="0" smtClean="0"/>
              <a:t>＝</a:t>
            </a:r>
            <a:r>
              <a:rPr lang="el-GR" altLang="zh-CN" dirty="0"/>
              <a:t> ω</a:t>
            </a:r>
            <a:r>
              <a:rPr lang="en-US" altLang="zh-CN" baseline="-25000" dirty="0"/>
              <a:t>c</a:t>
            </a:r>
            <a:r>
              <a:rPr lang="zh-CN" altLang="en-US" dirty="0"/>
              <a:t>）滤波后，输出电</a:t>
            </a:r>
            <a:r>
              <a:rPr lang="zh-CN" altLang="en-US" dirty="0" smtClean="0"/>
              <a:t>压</a:t>
            </a:r>
            <a:r>
              <a:rPr lang="en-US" altLang="zh-CN" dirty="0"/>
              <a:t>u</a:t>
            </a:r>
            <a:r>
              <a:rPr lang="en-US" altLang="zh-CN" baseline="-25000" dirty="0"/>
              <a:t>o</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zh-CN" altLang="en-US" dirty="0"/>
              <a:t>上式表明，该电路完成</a:t>
            </a:r>
            <a:r>
              <a:rPr lang="zh-CN" altLang="en-US" dirty="0" smtClean="0"/>
              <a:t>了</a:t>
            </a:r>
            <a:r>
              <a:rPr lang="en-US" altLang="zh-CN" dirty="0" smtClean="0"/>
              <a:t>DSB</a:t>
            </a:r>
            <a:r>
              <a:rPr lang="zh-CN" altLang="en-US" dirty="0" smtClean="0"/>
              <a:t>调</a:t>
            </a:r>
            <a:r>
              <a:rPr lang="zh-CN" altLang="en-US" dirty="0"/>
              <a:t>制。</a:t>
            </a:r>
            <a:r>
              <a:rPr lang="zh-CN" altLang="en-US" dirty="0" smtClean="0"/>
              <a:t>图</a:t>
            </a:r>
            <a:r>
              <a:rPr lang="en-US" altLang="zh-CN" dirty="0" smtClean="0"/>
              <a:t>6-27</a:t>
            </a:r>
            <a:r>
              <a:rPr lang="zh-CN" altLang="en-US" dirty="0" smtClean="0"/>
              <a:t>（ </a:t>
            </a:r>
            <a:r>
              <a:rPr lang="en-US" altLang="zh-CN" dirty="0" smtClean="0"/>
              <a:t>b</a:t>
            </a:r>
            <a:r>
              <a:rPr lang="zh-CN" altLang="en-US" dirty="0" smtClean="0"/>
              <a:t>）</a:t>
            </a:r>
            <a:r>
              <a:rPr lang="zh-CN" altLang="en-US" dirty="0"/>
              <a:t>为输出电压的波形图</a:t>
            </a:r>
            <a:r>
              <a:rPr lang="zh-CN" altLang="en-US" dirty="0" smtClean="0"/>
              <a:t>。</a:t>
            </a:r>
            <a:r>
              <a:rPr lang="en-US" altLang="zh-CN" dirty="0" smtClean="0"/>
              <a:t/>
            </a:r>
            <a:br>
              <a:rPr lang="en-US" altLang="zh-CN" dirty="0" smtClean="0"/>
            </a:br>
            <a:r>
              <a:rPr lang="en-US" altLang="zh-CN" dirty="0" smtClean="0"/>
              <a:t>        </a:t>
            </a:r>
            <a:r>
              <a:rPr lang="zh-CN" altLang="en-US" dirty="0" smtClean="0"/>
              <a:t>图</a:t>
            </a:r>
            <a:r>
              <a:rPr lang="en-US" altLang="zh-CN" dirty="0" smtClean="0"/>
              <a:t>6-26</a:t>
            </a:r>
            <a:r>
              <a:rPr lang="zh-CN" altLang="en-US" dirty="0" smtClean="0"/>
              <a:t>中</a:t>
            </a:r>
            <a:r>
              <a:rPr lang="en-US" altLang="zh-CN" dirty="0" smtClean="0"/>
              <a:t>R</a:t>
            </a:r>
            <a:r>
              <a:rPr lang="zh-CN" altLang="en-US" dirty="0"/>
              <a:t>的作用是与两个二极管构成桥式电路，改变中间抽头可调节桥路的平衡。</a:t>
            </a:r>
            <a:br>
              <a:rPr lang="zh-CN" altLang="en-US" dirty="0"/>
            </a:br>
            <a:r>
              <a:rPr lang="zh-CN" altLang="en-US" dirty="0"/>
              <a:t/>
            </a:r>
            <a:br>
              <a:rPr lang="zh-CN" altLang="en-US" dirty="0"/>
            </a:br>
            <a:r>
              <a:rPr lang="zh-CN" altLang="en-US" dirty="0"/>
              <a:t/>
            </a:r>
            <a:br>
              <a:rPr lang="zh-CN" altLang="en-US" dirty="0"/>
            </a:br>
            <a:r>
              <a:rPr lang="zh-CN" altLang="en-US" dirty="0"/>
              <a:t/>
            </a:r>
            <a:br>
              <a:rPr lang="zh-CN" altLang="en-US" dirty="0"/>
            </a:br>
            <a:r>
              <a:rPr lang="zh-CN" altLang="el-GR" dirty="0"/>
              <a:t/>
            </a:r>
            <a:br>
              <a:rPr lang="zh-CN" altLang="el-GR" dirty="0"/>
            </a:br>
            <a:r>
              <a:rPr lang="zh-CN" altLang="en-US" dirty="0"/>
              <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2884033" y="1946893"/>
            <a:ext cx="3375933" cy="710018"/>
          </a:xfrm>
          <a:prstGeom prst="rect">
            <a:avLst/>
          </a:prstGeom>
        </p:spPr>
      </p:pic>
    </p:spTree>
    <p:extLst>
      <p:ext uri="{BB962C8B-B14F-4D97-AF65-F5344CB8AC3E}">
        <p14:creationId xmlns:p14="http://schemas.microsoft.com/office/powerpoint/2010/main" val="1692626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776222"/>
            <a:ext cx="7922014" cy="2783586"/>
          </a:xfrm>
          <a:prstGeom prst="rect">
            <a:avLst/>
          </a:prstGeom>
        </p:spPr>
      </p:pic>
      <p:sp>
        <p:nvSpPr>
          <p:cNvPr id="4" name="矩形 3"/>
          <p:cNvSpPr/>
          <p:nvPr/>
        </p:nvSpPr>
        <p:spPr>
          <a:xfrm>
            <a:off x="4045253" y="5154879"/>
            <a:ext cx="1053494" cy="461665"/>
          </a:xfrm>
          <a:prstGeom prst="rect">
            <a:avLst/>
          </a:prstGeom>
        </p:spPr>
        <p:txBody>
          <a:bodyPr wrap="none">
            <a:spAutoFit/>
          </a:bodyPr>
          <a:lstStyle/>
          <a:p>
            <a:pPr algn="ctr"/>
            <a:r>
              <a:rPr lang="zh-CN" altLang="en-US" sz="2400" dirty="0" smtClean="0"/>
              <a:t>图</a:t>
            </a:r>
            <a:r>
              <a:rPr lang="en-US" altLang="zh-CN" sz="2400" dirty="0" smtClean="0"/>
              <a:t>6-27</a:t>
            </a:r>
            <a:endParaRPr lang="zh-CN" altLang="en-US" sz="2400" dirty="0"/>
          </a:p>
        </p:txBody>
      </p:sp>
    </p:spTree>
    <p:extLst>
      <p:ext uri="{BB962C8B-B14F-4D97-AF65-F5344CB8AC3E}">
        <p14:creationId xmlns:p14="http://schemas.microsoft.com/office/powerpoint/2010/main" val="11017096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２</a:t>
            </a:r>
            <a:r>
              <a:rPr lang="zh-CN" altLang="en-US" dirty="0"/>
              <a:t>）差分对调制器 </a:t>
            </a:r>
            <a:r>
              <a:rPr lang="en-US" altLang="zh-CN" dirty="0" smtClean="0"/>
              <a:t/>
            </a:r>
            <a:br>
              <a:rPr lang="en-US" altLang="zh-CN" dirty="0" smtClean="0"/>
            </a:br>
            <a:r>
              <a:rPr lang="en-US" altLang="zh-CN" dirty="0"/>
              <a:t> </a:t>
            </a:r>
            <a:r>
              <a:rPr lang="en-US" altLang="zh-CN" dirty="0" smtClean="0"/>
              <a:t>        </a:t>
            </a:r>
            <a:r>
              <a:rPr lang="zh-CN" altLang="en-US" dirty="0" smtClean="0"/>
              <a:t>在</a:t>
            </a:r>
            <a:r>
              <a:rPr lang="zh-CN" altLang="en-US" dirty="0"/>
              <a:t>单差分电路（</a:t>
            </a:r>
            <a:r>
              <a:rPr lang="zh-CN" altLang="en-US" dirty="0" smtClean="0"/>
              <a:t>图</a:t>
            </a:r>
            <a:r>
              <a:rPr lang="en-US" altLang="zh-CN" dirty="0" smtClean="0"/>
              <a:t>5-17</a:t>
            </a:r>
            <a:r>
              <a:rPr lang="zh-CN" altLang="en-US" dirty="0" smtClean="0"/>
              <a:t>）</a:t>
            </a:r>
            <a:r>
              <a:rPr lang="zh-CN" altLang="en-US" dirty="0"/>
              <a:t>中，将载波电压 </a:t>
            </a:r>
            <a:r>
              <a:rPr lang="en-US" altLang="zh-CN" dirty="0" smtClean="0"/>
              <a:t>u</a:t>
            </a:r>
            <a:r>
              <a:rPr lang="en-US" altLang="zh-CN" baseline="-25000" dirty="0" smtClean="0"/>
              <a:t>c</a:t>
            </a:r>
            <a:r>
              <a:rPr lang="zh-CN" altLang="en-US" dirty="0" smtClean="0"/>
              <a:t> </a:t>
            </a:r>
            <a:r>
              <a:rPr lang="zh-CN" altLang="en-US" dirty="0"/>
              <a:t>加到线性通道，即 </a:t>
            </a:r>
            <a:r>
              <a:rPr lang="en-US" altLang="zh-CN" dirty="0" smtClean="0"/>
              <a:t>u</a:t>
            </a:r>
            <a:r>
              <a:rPr lang="en-US" altLang="zh-CN" baseline="-25000" dirty="0" smtClean="0"/>
              <a:t>B</a:t>
            </a:r>
            <a:r>
              <a:rPr lang="zh-CN" altLang="en-US" dirty="0" smtClean="0"/>
              <a:t>＝ </a:t>
            </a:r>
            <a:r>
              <a:rPr lang="en-US" altLang="zh-CN" dirty="0" smtClean="0"/>
              <a:t>u</a:t>
            </a:r>
            <a:r>
              <a:rPr lang="en-US" altLang="zh-CN" baseline="-25000" dirty="0" smtClean="0"/>
              <a:t>c</a:t>
            </a:r>
            <a:r>
              <a:rPr lang="zh-CN" altLang="en-US" dirty="0" smtClean="0"/>
              <a:t>，</a:t>
            </a:r>
            <a:r>
              <a:rPr lang="zh-CN" altLang="en-US" dirty="0"/>
              <a:t>调制信号 </a:t>
            </a:r>
            <a:r>
              <a:rPr lang="en-US" altLang="zh-CN" dirty="0" smtClean="0"/>
              <a:t>u</a:t>
            </a:r>
            <a:r>
              <a:rPr lang="zh-CN" altLang="en-US" baseline="-25000" dirty="0" smtClean="0"/>
              <a:t> </a:t>
            </a:r>
            <a:r>
              <a:rPr lang="el-GR" altLang="zh-CN" baseline="-25000" dirty="0"/>
              <a:t>Ω </a:t>
            </a:r>
            <a:r>
              <a:rPr lang="zh-CN" altLang="en-US" dirty="0"/>
              <a:t>加 到非线性通道，即 </a:t>
            </a:r>
            <a:r>
              <a:rPr lang="en-US" altLang="zh-CN" dirty="0" smtClean="0"/>
              <a:t>u</a:t>
            </a:r>
            <a:r>
              <a:rPr lang="en-US" altLang="zh-CN" baseline="-25000" dirty="0" smtClean="0"/>
              <a:t>A</a:t>
            </a:r>
            <a:r>
              <a:rPr lang="zh-CN" altLang="en-US" dirty="0" smtClean="0"/>
              <a:t>＝ </a:t>
            </a:r>
            <a:r>
              <a:rPr lang="en-US" altLang="zh-CN" dirty="0" smtClean="0"/>
              <a:t>u</a:t>
            </a:r>
            <a:r>
              <a:rPr lang="el-GR" altLang="zh-CN" baseline="-25000" dirty="0" smtClean="0"/>
              <a:t>Ω</a:t>
            </a:r>
            <a:r>
              <a:rPr lang="el-GR" altLang="zh-CN" dirty="0" smtClean="0"/>
              <a:t> </a:t>
            </a:r>
            <a:r>
              <a:rPr lang="zh-CN" altLang="el-GR" dirty="0"/>
              <a:t>，</a:t>
            </a:r>
            <a:r>
              <a:rPr lang="zh-CN" altLang="en-US" dirty="0"/>
              <a:t>则双端输出电流 </a:t>
            </a:r>
            <a:r>
              <a:rPr lang="en-US" altLang="zh-CN" dirty="0" smtClean="0"/>
              <a:t>i</a:t>
            </a:r>
            <a:r>
              <a:rPr lang="en-US" altLang="zh-CN" baseline="-25000" dirty="0" smtClean="0"/>
              <a:t>o</a:t>
            </a:r>
            <a:r>
              <a:rPr lang="en-US" altLang="zh-CN" dirty="0" smtClean="0"/>
              <a:t>(t)</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zh-CN" altLang="en-US" dirty="0"/>
              <a:t>式中</a:t>
            </a:r>
            <a:r>
              <a:rPr lang="zh-CN" altLang="en-US" dirty="0" smtClean="0"/>
              <a:t>，                                                                             </a:t>
            </a:r>
            <a:r>
              <a:rPr lang="zh-CN" altLang="en-US" dirty="0"/>
              <a:t>。经滤波后的输出电</a:t>
            </a:r>
            <a:r>
              <a:rPr lang="zh-CN" altLang="en-US" dirty="0" smtClean="0"/>
              <a:t>压</a:t>
            </a:r>
            <a:r>
              <a:rPr lang="en-US" altLang="zh-CN" dirty="0" smtClean="0"/>
              <a:t>u</a:t>
            </a:r>
            <a:r>
              <a:rPr lang="en-US" altLang="zh-CN" baseline="-25000" dirty="0" smtClean="0"/>
              <a:t>o</a:t>
            </a:r>
            <a:r>
              <a:rPr lang="en-US" altLang="zh-CN" dirty="0" smtClean="0"/>
              <a:t>(t)</a:t>
            </a:r>
            <a:r>
              <a:rPr lang="zh-CN" altLang="en-US" dirty="0"/>
              <a:t>为</a:t>
            </a:r>
            <a:r>
              <a:rPr lang="zh-CN" altLang="en-US" dirty="0" smtClean="0"/>
              <a:t/>
            </a:r>
            <a:br>
              <a:rPr lang="zh-CN" altLang="en-US" dirty="0" smtClean="0"/>
            </a:br>
            <a:r>
              <a:rPr lang="zh-CN" altLang="en-US" dirty="0"/>
              <a:t/>
            </a:r>
            <a:br>
              <a:rPr lang="zh-CN" altLang="en-US"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886464" y="2895991"/>
            <a:ext cx="7628886" cy="1223044"/>
          </a:xfrm>
          <a:prstGeom prst="rect">
            <a:avLst/>
          </a:prstGeom>
        </p:spPr>
      </p:pic>
      <p:pic>
        <p:nvPicPr>
          <p:cNvPr id="4" name="图片 3"/>
          <p:cNvPicPr>
            <a:picLocks noChangeAspect="1"/>
          </p:cNvPicPr>
          <p:nvPr/>
        </p:nvPicPr>
        <p:blipFill>
          <a:blip r:embed="rId3"/>
          <a:stretch>
            <a:fillRect/>
          </a:stretch>
        </p:blipFill>
        <p:spPr>
          <a:xfrm>
            <a:off x="1574141" y="4384536"/>
            <a:ext cx="5596375" cy="419111"/>
          </a:xfrm>
          <a:prstGeom prst="rect">
            <a:avLst/>
          </a:prstGeom>
        </p:spPr>
      </p:pic>
      <p:pic>
        <p:nvPicPr>
          <p:cNvPr id="5" name="图片 4"/>
          <p:cNvPicPr>
            <a:picLocks noChangeAspect="1"/>
          </p:cNvPicPr>
          <p:nvPr/>
        </p:nvPicPr>
        <p:blipFill>
          <a:blip r:embed="rId4"/>
          <a:stretch>
            <a:fillRect/>
          </a:stretch>
        </p:blipFill>
        <p:spPr>
          <a:xfrm>
            <a:off x="443232" y="5310110"/>
            <a:ext cx="8515350" cy="395042"/>
          </a:xfrm>
          <a:prstGeom prst="rect">
            <a:avLst/>
          </a:prstGeom>
        </p:spPr>
      </p:pic>
      <p:sp>
        <p:nvSpPr>
          <p:cNvPr id="6" name="矩形 5"/>
          <p:cNvSpPr/>
          <p:nvPr/>
        </p:nvSpPr>
        <p:spPr>
          <a:xfrm>
            <a:off x="7583685" y="4020953"/>
            <a:ext cx="931665" cy="461665"/>
          </a:xfrm>
          <a:prstGeom prst="rect">
            <a:avLst/>
          </a:prstGeom>
        </p:spPr>
        <p:txBody>
          <a:bodyPr wrap="none">
            <a:spAutoFit/>
          </a:bodyPr>
          <a:lstStyle/>
          <a:p>
            <a:r>
              <a:rPr lang="en-US" altLang="zh-CN" sz="2400" dirty="0" smtClean="0"/>
              <a:t>(6-32)</a:t>
            </a:r>
            <a:endParaRPr lang="zh-CN" altLang="en-US" sz="2400" dirty="0"/>
          </a:p>
        </p:txBody>
      </p:sp>
      <p:sp>
        <p:nvSpPr>
          <p:cNvPr id="7" name="矩形 6"/>
          <p:cNvSpPr/>
          <p:nvPr/>
        </p:nvSpPr>
        <p:spPr>
          <a:xfrm>
            <a:off x="7583685" y="5671286"/>
            <a:ext cx="931665" cy="461665"/>
          </a:xfrm>
          <a:prstGeom prst="rect">
            <a:avLst/>
          </a:prstGeom>
        </p:spPr>
        <p:txBody>
          <a:bodyPr wrap="none">
            <a:spAutoFit/>
          </a:bodyPr>
          <a:lstStyle/>
          <a:p>
            <a:r>
              <a:rPr lang="en-US" altLang="zh-CN" sz="2400" dirty="0" smtClean="0"/>
              <a:t>(6-33)</a:t>
            </a:r>
            <a:endParaRPr lang="zh-CN" altLang="en-US" sz="2400" dirty="0"/>
          </a:p>
        </p:txBody>
      </p:sp>
    </p:spTree>
    <p:extLst>
      <p:ext uri="{BB962C8B-B14F-4D97-AF65-F5344CB8AC3E}">
        <p14:creationId xmlns:p14="http://schemas.microsoft.com/office/powerpoint/2010/main" val="30345313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式</a:t>
                </a:r>
                <a:r>
                  <a:rPr lang="zh-CN" altLang="en-US" dirty="0"/>
                  <a:t>（ </a:t>
                </a:r>
                <a:r>
                  <a:rPr lang="en-US" altLang="zh-CN" dirty="0" smtClean="0"/>
                  <a:t>6-33</a:t>
                </a:r>
                <a:r>
                  <a:rPr lang="zh-CN" altLang="en-US" dirty="0" smtClean="0"/>
                  <a:t>）</a:t>
                </a:r>
                <a:r>
                  <a:rPr lang="zh-CN" altLang="en-US" dirty="0"/>
                  <a:t>表明， </a:t>
                </a:r>
                <a:r>
                  <a:rPr lang="en-US" altLang="zh-CN" dirty="0" smtClean="0"/>
                  <a:t>u</a:t>
                </a:r>
                <a:r>
                  <a:rPr lang="el-GR" altLang="zh-CN" baseline="-25000" dirty="0" smtClean="0"/>
                  <a:t>Ω</a:t>
                </a:r>
                <a:r>
                  <a:rPr lang="zh-CN" altLang="el-GR" dirty="0" smtClean="0"/>
                  <a:t>、 </a:t>
                </a:r>
                <a:r>
                  <a:rPr lang="en-US" altLang="zh-CN" dirty="0" smtClean="0"/>
                  <a:t>u</a:t>
                </a:r>
                <a:r>
                  <a:rPr lang="en-US" altLang="zh-CN" baseline="-25000" dirty="0" smtClean="0"/>
                  <a:t>c</a:t>
                </a:r>
                <a:r>
                  <a:rPr lang="zh-CN" altLang="en-US" dirty="0" smtClean="0"/>
                  <a:t>采</a:t>
                </a:r>
                <a:r>
                  <a:rPr lang="zh-CN" altLang="en-US" dirty="0"/>
                  <a:t>用与产生振幅调制信号的相反方式加入电路，可以得到双</a:t>
                </a:r>
                <a:r>
                  <a:rPr lang="zh-CN" altLang="en-US" dirty="0" smtClean="0"/>
                  <a:t>边带</a:t>
                </a:r>
                <a:r>
                  <a:rPr lang="zh-CN" altLang="en-US" dirty="0"/>
                  <a:t>信号。但由</a:t>
                </a:r>
                <a:r>
                  <a:rPr lang="zh-CN" altLang="en-US" dirty="0" smtClean="0"/>
                  <a:t>于</a:t>
                </a:r>
                <a:r>
                  <a:rPr lang="en-US" altLang="zh-CN" dirty="0" smtClean="0"/>
                  <a:t>u</a:t>
                </a:r>
                <a:r>
                  <a:rPr lang="el-GR" altLang="zh-CN" baseline="-25000" dirty="0" smtClean="0"/>
                  <a:t>Ω</a:t>
                </a:r>
                <a:r>
                  <a:rPr lang="zh-CN" altLang="en-US" dirty="0" smtClean="0"/>
                  <a:t>加</a:t>
                </a:r>
                <a:r>
                  <a:rPr lang="zh-CN" altLang="en-US" dirty="0"/>
                  <a:t>在非线性通道，故出现</a:t>
                </a:r>
                <a:r>
                  <a:rPr lang="zh-CN" altLang="en-US" dirty="0" smtClean="0"/>
                  <a:t>了</a:t>
                </a:r>
                <a:r>
                  <a:rPr lang="en-US" altLang="zh-CN" i="1" dirty="0"/>
                  <a:t>f</a:t>
                </a:r>
                <a:r>
                  <a:rPr lang="en-US" altLang="zh-CN" baseline="-25000" dirty="0"/>
                  <a:t>c</a:t>
                </a:r>
                <a:r>
                  <a:rPr lang="en-US" altLang="zh-CN" dirty="0"/>
                  <a:t>± nF</a:t>
                </a:r>
                <a:r>
                  <a:rPr lang="zh-CN" altLang="en-US" dirty="0"/>
                  <a:t> （ </a:t>
                </a:r>
                <a:r>
                  <a:rPr lang="en-US" altLang="zh-CN" dirty="0"/>
                  <a:t>n</a:t>
                </a:r>
                <a:r>
                  <a:rPr lang="zh-CN" altLang="en-US" dirty="0"/>
                  <a:t> ＝３，５，</a:t>
                </a:r>
                <a:r>
                  <a:rPr lang="en-US" altLang="zh-CN" dirty="0"/>
                  <a:t>…</a:t>
                </a:r>
                <a:r>
                  <a:rPr lang="zh-CN" altLang="en-US" dirty="0"/>
                  <a:t>）分量，它们是不易</a:t>
                </a:r>
                <a:r>
                  <a:rPr lang="zh-CN" altLang="en-US" dirty="0" smtClean="0"/>
                  <a:t>滤除</a:t>
                </a:r>
                <a:r>
                  <a:rPr lang="zh-CN" altLang="en-US" dirty="0"/>
                  <a:t>的，这就是说，这种注入方式会产生包络失真。只有当</a:t>
                </a:r>
                <a:r>
                  <a:rPr lang="en-US" altLang="zh-CN" dirty="0"/>
                  <a:t>u</a:t>
                </a:r>
                <a:r>
                  <a:rPr lang="el-GR" altLang="zh-CN" baseline="-25000" dirty="0"/>
                  <a:t>Ω</a:t>
                </a:r>
                <a:r>
                  <a:rPr lang="el-GR" altLang="zh-CN" dirty="0"/>
                  <a:t> </a:t>
                </a:r>
                <a:r>
                  <a:rPr lang="zh-CN" altLang="en-US" dirty="0"/>
                  <a:t>较小时，使 </a:t>
                </a:r>
                <a:r>
                  <a:rPr lang="el-GR" altLang="zh-CN" dirty="0"/>
                  <a:t>β</a:t>
                </a:r>
                <a:r>
                  <a:rPr lang="en-US" altLang="zh-CN" baseline="-25000" dirty="0"/>
                  <a:t>3</a:t>
                </a:r>
                <a:r>
                  <a:rPr lang="en-US" altLang="zh-CN" dirty="0"/>
                  <a:t>(</a:t>
                </a:r>
                <a:r>
                  <a:rPr lang="zh-CN" altLang="el-GR" dirty="0"/>
                  <a:t> </a:t>
                </a:r>
                <a:r>
                  <a:rPr lang="en-US" altLang="zh-CN" dirty="0"/>
                  <a:t>x</a:t>
                </a:r>
                <a:r>
                  <a:rPr lang="zh-CN" altLang="en-US" dirty="0"/>
                  <a:t> </a:t>
                </a:r>
                <a:r>
                  <a:rPr lang="en-US" altLang="zh-CN" dirty="0"/>
                  <a:t>)</a:t>
                </a:r>
                <a14:m>
                  <m:oMath xmlns:m="http://schemas.openxmlformats.org/officeDocument/2006/math">
                    <m:r>
                      <a:rPr lang="zh-CN" altLang="en-US" i="1">
                        <a:latin typeface="Cambria Math" panose="02040503050406030204" pitchFamily="18" charset="0"/>
                      </a:rPr>
                      <m:t>≪</m:t>
                    </m:r>
                  </m:oMath>
                </a14:m>
                <a:r>
                  <a:rPr lang="zh-CN" altLang="en-US" dirty="0"/>
                  <a:t> </a:t>
                </a:r>
                <a:r>
                  <a:rPr lang="el-GR" altLang="zh-CN" dirty="0"/>
                  <a:t>β</a:t>
                </a:r>
                <a:r>
                  <a:rPr lang="en-US" altLang="zh-CN" baseline="-25000" dirty="0"/>
                  <a:t>1</a:t>
                </a:r>
                <a:r>
                  <a:rPr lang="en-US" altLang="zh-CN" dirty="0"/>
                  <a:t>(</a:t>
                </a:r>
                <a:r>
                  <a:rPr lang="zh-CN" altLang="el-GR" dirty="0"/>
                  <a:t> </a:t>
                </a:r>
                <a:r>
                  <a:rPr lang="en-US" altLang="zh-CN" dirty="0"/>
                  <a:t>x)</a:t>
                </a:r>
                <a:r>
                  <a:rPr lang="zh-CN" altLang="en-US" dirty="0"/>
                  <a:t>，才 能得到接近理想的双边带信号。图</a:t>
                </a:r>
                <a:r>
                  <a:rPr lang="en-US" altLang="zh-CN" dirty="0"/>
                  <a:t>6-28</a:t>
                </a:r>
                <a:r>
                  <a:rPr lang="zh-CN" altLang="en-US" dirty="0"/>
                  <a:t>为差分对双边带调制器的波形图。传输特性以 </a:t>
                </a:r>
                <a:r>
                  <a:rPr lang="en-US" altLang="zh-CN" i="1" dirty="0"/>
                  <a:t>f</a:t>
                </a:r>
                <a:r>
                  <a:rPr lang="en-US" altLang="zh-CN" baseline="-25000" dirty="0"/>
                  <a:t>c</a:t>
                </a:r>
                <a:r>
                  <a:rPr lang="zh-CN" altLang="en-US" dirty="0"/>
                  <a:t>的频率在 </a:t>
                </a:r>
                <a:r>
                  <a:rPr lang="en-US" altLang="zh-CN" dirty="0"/>
                  <a:t>u</a:t>
                </a:r>
                <a:r>
                  <a:rPr lang="en-US" altLang="zh-CN" baseline="-25000" dirty="0"/>
                  <a:t>c</a:t>
                </a:r>
                <a:r>
                  <a:rPr lang="zh-CN" altLang="en-US" dirty="0"/>
                  <a:t>＝</a:t>
                </a:r>
                <a:r>
                  <a:rPr lang="en-US" altLang="zh-CN" dirty="0"/>
                  <a:t>0</a:t>
                </a:r>
                <a:r>
                  <a:rPr lang="zh-CN" altLang="en-US" dirty="0"/>
                  <a:t>那条曲线上下摆动。图中所示为 </a:t>
                </a:r>
                <a:r>
                  <a:rPr lang="en-US" altLang="zh-CN" dirty="0"/>
                  <a:t>U</a:t>
                </a:r>
                <a:r>
                  <a:rPr lang="el-GR" altLang="zh-CN" baseline="-25000" dirty="0"/>
                  <a:t>Ω </a:t>
                </a:r>
                <a:r>
                  <a:rPr lang="zh-CN" altLang="en-US" dirty="0"/>
                  <a:t>值较小的情况，图</a:t>
                </a:r>
                <a:r>
                  <a:rPr lang="en-US" altLang="zh-CN" dirty="0"/>
                  <a:t>6-28</a:t>
                </a:r>
                <a:r>
                  <a:rPr lang="zh-CN" altLang="en-US" dirty="0"/>
                  <a:t>（ </a:t>
                </a:r>
                <a:r>
                  <a:rPr lang="en-US" altLang="zh-CN" dirty="0"/>
                  <a:t>c</a:t>
                </a:r>
                <a:r>
                  <a:rPr lang="zh-CN" altLang="en-US" dirty="0"/>
                  <a:t>）为滤除 </a:t>
                </a:r>
                <a:r>
                  <a:rPr lang="en-US" altLang="zh-CN" dirty="0"/>
                  <a:t>F</a:t>
                </a:r>
                <a:r>
                  <a:rPr lang="zh-CN" altLang="en-US" dirty="0"/>
                  <a:t>后的双边带信号波形。</a:t>
                </a:r>
                <a:br>
                  <a:rPr lang="zh-CN" altLang="en-US" dirty="0"/>
                </a:br>
                <a:r>
                  <a:rPr lang="zh-CN" altLang="en-US" dirty="0"/>
                  <a:t/>
                </a:r>
                <a:br>
                  <a:rPr lang="zh-CN" altLang="en-US"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10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2217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7547" y="1181364"/>
            <a:ext cx="6808905" cy="4231884"/>
          </a:xfrm>
          <a:prstGeom prst="rect">
            <a:avLst/>
          </a:prstGeom>
        </p:spPr>
      </p:pic>
      <p:sp>
        <p:nvSpPr>
          <p:cNvPr id="4" name="矩形 3"/>
          <p:cNvSpPr/>
          <p:nvPr/>
        </p:nvSpPr>
        <p:spPr>
          <a:xfrm>
            <a:off x="2257904" y="5749950"/>
            <a:ext cx="4628190" cy="461665"/>
          </a:xfrm>
          <a:prstGeom prst="rect">
            <a:avLst/>
          </a:prstGeom>
        </p:spPr>
        <p:txBody>
          <a:bodyPr wrap="none">
            <a:spAutoFit/>
          </a:bodyPr>
          <a:lstStyle/>
          <a:p>
            <a:pPr algn="ctr"/>
            <a:r>
              <a:rPr lang="zh-CN" altLang="en-US" sz="2400" dirty="0" smtClean="0"/>
              <a:t>图</a:t>
            </a:r>
            <a:r>
              <a:rPr lang="en-US" altLang="zh-CN" sz="2400" dirty="0" smtClean="0"/>
              <a:t>6-28</a:t>
            </a:r>
            <a:r>
              <a:rPr lang="zh-CN" altLang="en-US" sz="2400" dirty="0"/>
              <a:t>　差分</a:t>
            </a:r>
            <a:r>
              <a:rPr lang="zh-CN" altLang="en-US" sz="2400" dirty="0" smtClean="0"/>
              <a:t>对</a:t>
            </a:r>
            <a:r>
              <a:rPr lang="en-US" altLang="zh-CN" sz="2400" dirty="0" smtClean="0"/>
              <a:t>DSB</a:t>
            </a:r>
            <a:r>
              <a:rPr lang="zh-CN" altLang="en-US" sz="2400" dirty="0" smtClean="0"/>
              <a:t>调</a:t>
            </a:r>
            <a:r>
              <a:rPr lang="zh-CN" altLang="en-US" sz="2400" dirty="0"/>
              <a:t>制器的波形</a:t>
            </a:r>
          </a:p>
        </p:txBody>
      </p:sp>
    </p:spTree>
    <p:extLst>
      <p:ext uri="{BB962C8B-B14F-4D97-AF65-F5344CB8AC3E}">
        <p14:creationId xmlns:p14="http://schemas.microsoft.com/office/powerpoint/2010/main" val="4228184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由</a:t>
            </a:r>
            <a:r>
              <a:rPr lang="zh-CN" altLang="en-US" dirty="0"/>
              <a:t>信号分析可知，双边带信号的产生可</a:t>
            </a:r>
            <a:r>
              <a:rPr lang="zh-CN" altLang="en-US" dirty="0" smtClean="0"/>
              <a:t>将</a:t>
            </a:r>
            <a:r>
              <a:rPr lang="en-US" altLang="zh-CN" dirty="0"/>
              <a:t>u</a:t>
            </a:r>
            <a:r>
              <a:rPr lang="el-GR" altLang="zh-CN" baseline="-25000" dirty="0" smtClean="0"/>
              <a:t>Ω</a:t>
            </a:r>
            <a:r>
              <a:rPr lang="zh-CN" altLang="en-US" dirty="0"/>
              <a:t>和 </a:t>
            </a:r>
            <a:r>
              <a:rPr lang="en-US" altLang="zh-CN" dirty="0"/>
              <a:t>u</a:t>
            </a:r>
            <a:r>
              <a:rPr lang="en-US" altLang="zh-CN" baseline="-25000" dirty="0"/>
              <a:t>c</a:t>
            </a:r>
            <a:r>
              <a:rPr lang="zh-CN" altLang="en-US" dirty="0"/>
              <a:t>直接相乘即可。单差分调制器虽然 可以得到双边带信号，具有乘法器功能，但它并不是一个理想乘法器。首先，信号的注入 必须是 </a:t>
            </a:r>
            <a:r>
              <a:rPr lang="en-US" altLang="zh-CN" dirty="0"/>
              <a:t>u</a:t>
            </a:r>
            <a:r>
              <a:rPr lang="en-US" altLang="zh-CN" baseline="-25000" dirty="0"/>
              <a:t>A</a:t>
            </a:r>
            <a:r>
              <a:rPr lang="zh-CN" altLang="en-US" dirty="0"/>
              <a:t>＝ </a:t>
            </a:r>
            <a:r>
              <a:rPr lang="en-US" altLang="zh-CN" dirty="0"/>
              <a:t>u</a:t>
            </a:r>
            <a:r>
              <a:rPr lang="el-GR" altLang="zh-CN" baseline="-25000" dirty="0" smtClean="0"/>
              <a:t>Ω</a:t>
            </a:r>
            <a:r>
              <a:rPr lang="zh-CN" altLang="el-GR" dirty="0"/>
              <a:t> ， </a:t>
            </a:r>
            <a:r>
              <a:rPr lang="en-US" altLang="zh-CN" dirty="0"/>
              <a:t>u</a:t>
            </a:r>
            <a:r>
              <a:rPr lang="en-US" altLang="zh-CN" baseline="-25000" dirty="0"/>
              <a:t>B</a:t>
            </a:r>
            <a:r>
              <a:rPr lang="zh-CN" altLang="en-US" dirty="0"/>
              <a:t> ＝ </a:t>
            </a:r>
            <a:r>
              <a:rPr lang="en-US" altLang="zh-CN" dirty="0"/>
              <a:t>u</a:t>
            </a:r>
            <a:r>
              <a:rPr lang="en-US" altLang="zh-CN" baseline="-25000" dirty="0"/>
              <a:t>C</a:t>
            </a:r>
            <a:r>
              <a:rPr lang="zh-CN" altLang="en-US" dirty="0"/>
              <a:t>，且对 </a:t>
            </a:r>
            <a:r>
              <a:rPr lang="en-US" altLang="zh-CN" dirty="0"/>
              <a:t>u</a:t>
            </a:r>
            <a:r>
              <a:rPr lang="el-GR" altLang="zh-CN" baseline="-25000" dirty="0"/>
              <a:t>Ω</a:t>
            </a:r>
            <a:r>
              <a:rPr lang="zh-CN" altLang="en-US" dirty="0"/>
              <a:t>的幅度提出了要求， </a:t>
            </a:r>
            <a:r>
              <a:rPr lang="en-US" altLang="zh-CN" dirty="0"/>
              <a:t>U</a:t>
            </a:r>
            <a:r>
              <a:rPr lang="el-GR" altLang="zh-CN" baseline="-25000" dirty="0"/>
              <a:t>Ω</a:t>
            </a:r>
            <a:r>
              <a:rPr lang="el-GR" altLang="zh-CN" dirty="0"/>
              <a:t> </a:t>
            </a:r>
            <a:r>
              <a:rPr lang="zh-CN" altLang="en-US" dirty="0"/>
              <a:t>值应小（例如，</a:t>
            </a:r>
            <a:r>
              <a:rPr lang="en-US" altLang="zh-CN" dirty="0"/>
              <a:t> U</a:t>
            </a:r>
            <a:r>
              <a:rPr lang="el-GR" altLang="zh-CN" baseline="-25000" dirty="0"/>
              <a:t>Ω </a:t>
            </a:r>
            <a:r>
              <a:rPr lang="zh-CN" altLang="el-GR" dirty="0"/>
              <a:t>＜</a:t>
            </a:r>
            <a:r>
              <a:rPr lang="en-US" altLang="zh-CN" dirty="0"/>
              <a:t>26mV</a:t>
            </a:r>
            <a:r>
              <a:rPr lang="zh-CN" altLang="en-US" dirty="0"/>
              <a:t>），这 限制了输入信号的动态范围；其次，要得到双边带信号，必须加滤波器以滤除不必要的分 量；必须双端差动输出（单端输出只能得到振幅调制信号）；最后，当输入信号为零时，输出 并不为零</a:t>
            </a:r>
            <a:r>
              <a:rPr lang="zh-CN" altLang="en-US" dirty="0" smtClean="0"/>
              <a:t>，</a:t>
            </a:r>
            <a:r>
              <a:rPr lang="zh-CN" altLang="en-US" dirty="0"/>
              <a:t>如 </a:t>
            </a:r>
            <a:r>
              <a:rPr lang="en-US" altLang="zh-CN" dirty="0"/>
              <a:t>u</a:t>
            </a:r>
            <a:r>
              <a:rPr lang="en-US" altLang="zh-CN" baseline="-25000" dirty="0"/>
              <a:t>B</a:t>
            </a:r>
            <a:r>
              <a:rPr lang="zh-CN" altLang="en-US" dirty="0"/>
              <a:t> ＝</a:t>
            </a:r>
            <a:r>
              <a:rPr lang="en-US" altLang="zh-CN" dirty="0"/>
              <a:t>0</a:t>
            </a:r>
            <a:r>
              <a:rPr lang="zh-CN" altLang="en-US" dirty="0"/>
              <a:t>，则电路为一直流放大器，仍然有输出。采用双差分调制器，可以近</a:t>
            </a:r>
            <a:r>
              <a:rPr lang="zh-CN" altLang="en-US" dirty="0" smtClean="0"/>
              <a:t>似为</a:t>
            </a:r>
            <a:r>
              <a:rPr lang="zh-CN" altLang="en-US" dirty="0"/>
              <a:t>一理想乘法器。前已得到双差分对电路的差动输出电流为</a:t>
            </a:r>
            <a:br>
              <a:rPr lang="zh-CN" altLang="en-US" dirty="0"/>
            </a:br>
            <a:r>
              <a:rPr lang="el-GR" altLang="zh-CN" dirty="0"/>
              <a:t/>
            </a:r>
            <a:br>
              <a:rPr lang="el-GR" altLang="zh-CN" dirty="0"/>
            </a:br>
            <a:endParaRPr lang="zh-CN" altLang="en-US" dirty="0"/>
          </a:p>
        </p:txBody>
      </p:sp>
    </p:spTree>
    <p:extLst>
      <p:ext uri="{BB962C8B-B14F-4D97-AF65-F5344CB8AC3E}">
        <p14:creationId xmlns:p14="http://schemas.microsoft.com/office/powerpoint/2010/main" val="2624642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r>
            <a:br>
              <a:rPr lang="en-US" altLang="zh-CN" dirty="0" smtClean="0"/>
            </a:br>
            <a:r>
              <a:rPr lang="en-US" altLang="zh-CN" dirty="0" smtClean="0"/>
              <a:t>           </a:t>
            </a:r>
            <a:br>
              <a:rPr lang="en-US" altLang="zh-CN" dirty="0" smtClean="0"/>
            </a:br>
            <a:r>
              <a:rPr lang="en-US" altLang="zh-CN" dirty="0" smtClean="0"/>
              <a:t>         </a:t>
            </a:r>
            <a:r>
              <a:rPr lang="zh-CN" altLang="en-US" dirty="0" smtClean="0"/>
              <a:t>若</a:t>
            </a:r>
            <a:r>
              <a:rPr lang="en-US" altLang="zh-CN" dirty="0"/>
              <a:t>U</a:t>
            </a:r>
            <a:r>
              <a:rPr lang="el-GR" altLang="zh-CN" baseline="-25000" dirty="0" smtClean="0"/>
              <a:t>Ω</a:t>
            </a:r>
            <a:r>
              <a:rPr lang="zh-CN" altLang="el-GR" dirty="0"/>
              <a:t>、 </a:t>
            </a:r>
            <a:r>
              <a:rPr lang="en-US" altLang="zh-CN" dirty="0"/>
              <a:t>U</a:t>
            </a:r>
            <a:r>
              <a:rPr lang="en-US" altLang="zh-CN" baseline="-25000" dirty="0"/>
              <a:t>c</a:t>
            </a:r>
            <a:r>
              <a:rPr lang="zh-CN" altLang="en-US" dirty="0"/>
              <a:t>均很小，上式可近似</a:t>
            </a:r>
            <a:r>
              <a:rPr lang="zh-CN" altLang="en-US" dirty="0" smtClean="0"/>
              <a:t>为</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不</a:t>
            </a:r>
            <a:r>
              <a:rPr lang="zh-CN" altLang="en-US" dirty="0"/>
              <a:t>加滤波器就可得到双边带信号。由上面的分析可以看出，双差分对调制器克服了单 差分对调制器上述大部分的缺点。例如，与信号加入方式无关，不需加滤波器，单端输出 仍然可以获得双边带信号。唯一的要求是输入信号的幅度应受限制。 </a:t>
            </a:r>
            <a:br>
              <a:rPr lang="zh-CN" altLang="en-US" dirty="0"/>
            </a:br>
            <a:r>
              <a:rPr lang="zh-CN" altLang="en-US" dirty="0"/>
              <a:t/>
            </a:r>
            <a:br>
              <a:rPr lang="zh-CN" altLang="en-US" dirty="0"/>
            </a:br>
            <a:r>
              <a:rPr lang="el-GR" altLang="zh-CN" dirty="0"/>
              <a:t/>
            </a:r>
            <a:br>
              <a:rPr lang="el-GR" altLang="zh-CN" dirty="0"/>
            </a:br>
            <a:endParaRPr lang="zh-CN" altLang="en-US" dirty="0"/>
          </a:p>
        </p:txBody>
      </p:sp>
      <p:pic>
        <p:nvPicPr>
          <p:cNvPr id="2" name="图片 1"/>
          <p:cNvPicPr>
            <a:picLocks noChangeAspect="1"/>
          </p:cNvPicPr>
          <p:nvPr/>
        </p:nvPicPr>
        <p:blipFill>
          <a:blip r:embed="rId2"/>
          <a:stretch>
            <a:fillRect/>
          </a:stretch>
        </p:blipFill>
        <p:spPr>
          <a:xfrm>
            <a:off x="2149755" y="1087000"/>
            <a:ext cx="4844490" cy="732780"/>
          </a:xfrm>
          <a:prstGeom prst="rect">
            <a:avLst/>
          </a:prstGeom>
        </p:spPr>
      </p:pic>
      <p:pic>
        <p:nvPicPr>
          <p:cNvPr id="4" name="图片 3"/>
          <p:cNvPicPr>
            <a:picLocks noChangeAspect="1"/>
          </p:cNvPicPr>
          <p:nvPr/>
        </p:nvPicPr>
        <p:blipFill>
          <a:blip r:embed="rId3"/>
          <a:stretch>
            <a:fillRect/>
          </a:stretch>
        </p:blipFill>
        <p:spPr>
          <a:xfrm>
            <a:off x="3217128" y="2641076"/>
            <a:ext cx="2508572" cy="614846"/>
          </a:xfrm>
          <a:prstGeom prst="rect">
            <a:avLst/>
          </a:prstGeom>
        </p:spPr>
      </p:pic>
      <p:sp>
        <p:nvSpPr>
          <p:cNvPr id="5" name="矩形 4"/>
          <p:cNvSpPr/>
          <p:nvPr/>
        </p:nvSpPr>
        <p:spPr>
          <a:xfrm>
            <a:off x="7196668" y="1222557"/>
            <a:ext cx="931665" cy="461665"/>
          </a:xfrm>
          <a:prstGeom prst="rect">
            <a:avLst/>
          </a:prstGeom>
        </p:spPr>
        <p:txBody>
          <a:bodyPr wrap="none">
            <a:spAutoFit/>
          </a:bodyPr>
          <a:lstStyle/>
          <a:p>
            <a:r>
              <a:rPr lang="en-US" altLang="zh-CN" sz="2400" dirty="0" smtClean="0"/>
              <a:t>(6-34)</a:t>
            </a:r>
            <a:endParaRPr lang="zh-CN" altLang="en-US" sz="2400" dirty="0"/>
          </a:p>
        </p:txBody>
      </p:sp>
      <p:sp>
        <p:nvSpPr>
          <p:cNvPr id="6" name="矩形 5"/>
          <p:cNvSpPr/>
          <p:nvPr/>
        </p:nvSpPr>
        <p:spPr>
          <a:xfrm>
            <a:off x="7196668" y="2717666"/>
            <a:ext cx="931665" cy="461665"/>
          </a:xfrm>
          <a:prstGeom prst="rect">
            <a:avLst/>
          </a:prstGeom>
        </p:spPr>
        <p:txBody>
          <a:bodyPr wrap="none">
            <a:spAutoFit/>
          </a:bodyPr>
          <a:lstStyle/>
          <a:p>
            <a:r>
              <a:rPr lang="en-US" altLang="zh-CN" sz="2400" dirty="0" smtClean="0"/>
              <a:t>(6-35)</a:t>
            </a:r>
            <a:endParaRPr lang="zh-CN" altLang="en-US" sz="2400" dirty="0"/>
          </a:p>
        </p:txBody>
      </p:sp>
    </p:spTree>
    <p:extLst>
      <p:ext uri="{BB962C8B-B14F-4D97-AF65-F5344CB8AC3E}">
        <p14:creationId xmlns:p14="http://schemas.microsoft.com/office/powerpoint/2010/main" val="27554187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图</a:t>
            </a:r>
            <a:r>
              <a:rPr lang="en-US" altLang="zh-CN" dirty="0" smtClean="0"/>
              <a:t>6-29</a:t>
            </a:r>
            <a:r>
              <a:rPr lang="zh-CN" altLang="en-US" dirty="0" smtClean="0"/>
              <a:t>是</a:t>
            </a:r>
            <a:r>
              <a:rPr lang="zh-CN" altLang="en-US" dirty="0"/>
              <a:t>用于彩色电视发送机中的双差分对调制器的实际电路。图中</a:t>
            </a:r>
            <a:r>
              <a:rPr lang="zh-CN" altLang="en-US" dirty="0" smtClean="0"/>
              <a:t>，</a:t>
            </a:r>
            <a:r>
              <a:rPr lang="en-US" altLang="zh-CN" dirty="0" smtClean="0"/>
              <a:t>V</a:t>
            </a:r>
            <a:r>
              <a:rPr lang="en-US" altLang="zh-CN" baseline="-25000" dirty="0" smtClean="0"/>
              <a:t>7</a:t>
            </a:r>
            <a:r>
              <a:rPr lang="zh-CN" altLang="en-US" dirty="0" smtClean="0"/>
              <a:t>、</a:t>
            </a:r>
            <a:r>
              <a:rPr lang="en-US" altLang="zh-CN" dirty="0"/>
              <a:t> </a:t>
            </a:r>
            <a:r>
              <a:rPr lang="en-US" altLang="zh-CN" dirty="0" smtClean="0"/>
              <a:t>V</a:t>
            </a:r>
            <a:r>
              <a:rPr lang="en-US" altLang="zh-CN" baseline="-25000" dirty="0" smtClean="0"/>
              <a:t>8</a:t>
            </a:r>
            <a:r>
              <a:rPr lang="zh-CN" altLang="en-US" dirty="0" smtClean="0"/>
              <a:t> </a:t>
            </a:r>
            <a:r>
              <a:rPr lang="zh-CN" altLang="en-US" dirty="0"/>
              <a:t>组成恒 流源电路</a:t>
            </a:r>
            <a:r>
              <a:rPr lang="zh-CN" altLang="en-US" dirty="0" smtClean="0"/>
              <a:t>。</a:t>
            </a:r>
            <a:r>
              <a:rPr lang="en-US" altLang="zh-CN" dirty="0"/>
              <a:t> </a:t>
            </a:r>
            <a:r>
              <a:rPr lang="en-US" altLang="zh-CN" dirty="0" smtClean="0"/>
              <a:t>V</a:t>
            </a:r>
            <a:r>
              <a:rPr lang="en-US" altLang="zh-CN" baseline="-25000" dirty="0"/>
              <a:t>5</a:t>
            </a:r>
            <a:r>
              <a:rPr lang="zh-CN" altLang="en-US" dirty="0" smtClean="0"/>
              <a:t>、</a:t>
            </a:r>
            <a:r>
              <a:rPr lang="en-US" altLang="zh-CN" dirty="0"/>
              <a:t> </a:t>
            </a:r>
            <a:r>
              <a:rPr lang="en-US" altLang="zh-CN" dirty="0" smtClean="0"/>
              <a:t>V</a:t>
            </a:r>
            <a:r>
              <a:rPr lang="en-US" altLang="zh-CN" baseline="-25000" dirty="0"/>
              <a:t>6</a:t>
            </a:r>
            <a:r>
              <a:rPr lang="zh-CN" altLang="en-US" dirty="0" smtClean="0"/>
              <a:t> </a:t>
            </a:r>
            <a:r>
              <a:rPr lang="zh-CN" altLang="en-US" dirty="0"/>
              <a:t>由复合管组成。 </a:t>
            </a:r>
            <a:r>
              <a:rPr lang="en-US" altLang="zh-CN" dirty="0" smtClean="0"/>
              <a:t>R</a:t>
            </a:r>
            <a:r>
              <a:rPr lang="en-US" altLang="zh-CN" baseline="-25000" dirty="0" smtClean="0"/>
              <a:t>P4</a:t>
            </a:r>
            <a:r>
              <a:rPr lang="zh-CN" altLang="en-US" dirty="0" smtClean="0"/>
              <a:t>用</a:t>
            </a:r>
            <a:r>
              <a:rPr lang="zh-CN" altLang="en-US" dirty="0"/>
              <a:t>来调整差分电路的平衡性，使静态电流 </a:t>
            </a:r>
            <a:r>
              <a:rPr lang="en-US" altLang="zh-CN" dirty="0" smtClean="0"/>
              <a:t>I</a:t>
            </a:r>
            <a:r>
              <a:rPr lang="en-US" altLang="zh-CN" baseline="-25000" dirty="0" smtClean="0"/>
              <a:t>5</a:t>
            </a:r>
            <a:r>
              <a:rPr lang="zh-CN" altLang="en-US" dirty="0" smtClean="0"/>
              <a:t>＝ </a:t>
            </a:r>
            <a:r>
              <a:rPr lang="en-US" altLang="zh-CN" dirty="0" smtClean="0"/>
              <a:t>I</a:t>
            </a:r>
            <a:r>
              <a:rPr lang="en-US" altLang="zh-CN" baseline="-25000" dirty="0" smtClean="0"/>
              <a:t>6</a:t>
            </a:r>
            <a:r>
              <a:rPr lang="zh-CN" altLang="en-US" dirty="0" smtClean="0"/>
              <a:t>，</a:t>
            </a:r>
            <a:r>
              <a:rPr lang="zh-CN" altLang="en-US" dirty="0"/>
              <a:t>否则 即使色差信号（调制信号）为零，还有副载频输出，会造成副载频泄漏。同理， </a:t>
            </a:r>
            <a:r>
              <a:rPr lang="en-US" altLang="zh-CN" dirty="0" smtClean="0"/>
              <a:t>R</a:t>
            </a:r>
            <a:r>
              <a:rPr lang="en-US" altLang="zh-CN" baseline="-25000" dirty="0" smtClean="0"/>
              <a:t>P2</a:t>
            </a:r>
            <a:r>
              <a:rPr lang="zh-CN" altLang="en-US" dirty="0" smtClean="0"/>
              <a:t> </a:t>
            </a:r>
            <a:r>
              <a:rPr lang="zh-CN" altLang="en-US" dirty="0"/>
              <a:t>用来调整 </a:t>
            </a:r>
            <a:r>
              <a:rPr lang="en-US" altLang="zh-CN" dirty="0" smtClean="0"/>
              <a:t>V1</a:t>
            </a:r>
            <a:r>
              <a:rPr lang="zh-CN" altLang="en-US" dirty="0" smtClean="0"/>
              <a:t>～</a:t>
            </a:r>
            <a:r>
              <a:rPr lang="en-US" altLang="zh-CN" dirty="0" smtClean="0"/>
              <a:t>V4</a:t>
            </a:r>
            <a:r>
              <a:rPr lang="zh-CN" altLang="en-US" dirty="0" smtClean="0"/>
              <a:t>管</a:t>
            </a:r>
            <a:r>
              <a:rPr lang="zh-CN" altLang="en-US" dirty="0"/>
              <a:t>的对称性，如不对称，即使副载频为零，仍有色差信号输出，称为视频泄漏。</a:t>
            </a:r>
            <a:br>
              <a:rPr lang="zh-CN" altLang="en-US" dirty="0"/>
            </a:br>
            <a:endParaRPr lang="zh-CN" altLang="en-US" dirty="0"/>
          </a:p>
        </p:txBody>
      </p:sp>
    </p:spTree>
    <p:extLst>
      <p:ext uri="{BB962C8B-B14F-4D97-AF65-F5344CB8AC3E}">
        <p14:creationId xmlns:p14="http://schemas.microsoft.com/office/powerpoint/2010/main" val="3252502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由</a:t>
            </a:r>
            <a:r>
              <a:rPr lang="zh-CN" altLang="en-US" dirty="0"/>
              <a:t>式（ </a:t>
            </a:r>
            <a:r>
              <a:rPr lang="en-US" altLang="zh-CN" dirty="0" smtClean="0"/>
              <a:t>6-5</a:t>
            </a:r>
            <a:r>
              <a:rPr lang="zh-CN" altLang="en-US" dirty="0" smtClean="0"/>
              <a:t>）</a:t>
            </a:r>
            <a:r>
              <a:rPr lang="zh-CN" altLang="en-US" dirty="0"/>
              <a:t>可以看出，要完成振幅调制，可用</a:t>
            </a:r>
            <a:r>
              <a:rPr lang="zh-CN" altLang="en-US" dirty="0" smtClean="0"/>
              <a:t>图</a:t>
            </a:r>
            <a:r>
              <a:rPr lang="en-US" altLang="zh-CN" dirty="0" smtClean="0"/>
              <a:t>6-3</a:t>
            </a:r>
            <a:r>
              <a:rPr lang="zh-CN" altLang="en-US" dirty="0" smtClean="0"/>
              <a:t>的</a:t>
            </a:r>
            <a:r>
              <a:rPr lang="zh-CN" altLang="en-US" dirty="0"/>
              <a:t>原理框图来完成，其关键在于 实现调制信号和载波的相乘。</a:t>
            </a:r>
            <a:br>
              <a:rPr lang="zh-CN" altLang="en-US" dirty="0"/>
            </a:b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8" y="3040788"/>
            <a:ext cx="7718522" cy="1701900"/>
          </a:xfrm>
          <a:prstGeom prst="rect">
            <a:avLst/>
          </a:prstGeom>
        </p:spPr>
      </p:pic>
      <p:sp>
        <p:nvSpPr>
          <p:cNvPr id="4" name="矩形 3"/>
          <p:cNvSpPr/>
          <p:nvPr/>
        </p:nvSpPr>
        <p:spPr>
          <a:xfrm>
            <a:off x="2122451" y="5246319"/>
            <a:ext cx="4899098" cy="461665"/>
          </a:xfrm>
          <a:prstGeom prst="rect">
            <a:avLst/>
          </a:prstGeom>
        </p:spPr>
        <p:txBody>
          <a:bodyPr wrap="none">
            <a:spAutoFit/>
          </a:bodyPr>
          <a:lstStyle/>
          <a:p>
            <a:pPr algn="ctr"/>
            <a:r>
              <a:rPr lang="zh-CN" altLang="en-US" sz="2400" dirty="0" smtClean="0"/>
              <a:t>图</a:t>
            </a:r>
            <a:r>
              <a:rPr lang="en-US" altLang="zh-CN" sz="2400" dirty="0" smtClean="0"/>
              <a:t>6-3</a:t>
            </a:r>
            <a:r>
              <a:rPr lang="zh-CN" altLang="en-US" sz="2400" dirty="0" smtClean="0"/>
              <a:t>　振幅调制信号的产生原理图</a:t>
            </a:r>
            <a:endParaRPr lang="zh-CN" altLang="en-US" sz="2400" dirty="0"/>
          </a:p>
        </p:txBody>
      </p:sp>
    </p:spTree>
    <p:extLst>
      <p:ext uri="{BB962C8B-B14F-4D97-AF65-F5344CB8AC3E}">
        <p14:creationId xmlns:p14="http://schemas.microsoft.com/office/powerpoint/2010/main" val="1667331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1003" y="913140"/>
            <a:ext cx="3761994" cy="5111704"/>
          </a:xfrm>
          <a:prstGeom prst="rect">
            <a:avLst/>
          </a:prstGeom>
        </p:spPr>
      </p:pic>
      <p:sp>
        <p:nvSpPr>
          <p:cNvPr id="4" name="矩形 3"/>
          <p:cNvSpPr/>
          <p:nvPr/>
        </p:nvSpPr>
        <p:spPr>
          <a:xfrm>
            <a:off x="2318017" y="6110188"/>
            <a:ext cx="4507965" cy="461665"/>
          </a:xfrm>
          <a:prstGeom prst="rect">
            <a:avLst/>
          </a:prstGeom>
        </p:spPr>
        <p:txBody>
          <a:bodyPr wrap="none">
            <a:spAutoFit/>
          </a:bodyPr>
          <a:lstStyle/>
          <a:p>
            <a:pPr algn="ctr"/>
            <a:r>
              <a:rPr lang="zh-CN" altLang="en-US" sz="2400" dirty="0" smtClean="0"/>
              <a:t>图</a:t>
            </a:r>
            <a:r>
              <a:rPr lang="en-US" altLang="zh-CN" sz="2400" dirty="0" smtClean="0"/>
              <a:t>6-29</a:t>
            </a:r>
            <a:r>
              <a:rPr lang="zh-CN" altLang="en-US" sz="2400" dirty="0"/>
              <a:t>　双差分调制器实际线路 </a:t>
            </a:r>
          </a:p>
        </p:txBody>
      </p:sp>
    </p:spTree>
    <p:extLst>
      <p:ext uri="{BB962C8B-B14F-4D97-AF65-F5344CB8AC3E}">
        <p14:creationId xmlns:p14="http://schemas.microsoft.com/office/powerpoint/2010/main" val="180398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       </a:t>
            </a:r>
            <a:r>
              <a:rPr lang="zh-CN" altLang="en-US" b="1" dirty="0" smtClean="0"/>
              <a:t>３</a:t>
            </a:r>
            <a:r>
              <a:rPr lang="zh-CN" altLang="en-US" b="1" dirty="0"/>
              <a:t>．单边带调制电</a:t>
            </a:r>
            <a:r>
              <a:rPr lang="zh-CN" altLang="en-US" b="1" dirty="0" smtClean="0"/>
              <a:t>路</a:t>
            </a:r>
            <a:r>
              <a:rPr lang="en-US" altLang="zh-CN" dirty="0" smtClean="0"/>
              <a:t/>
            </a:r>
            <a:br>
              <a:rPr lang="en-US" altLang="zh-CN" dirty="0" smtClean="0"/>
            </a:br>
            <a:r>
              <a:rPr lang="en-US" altLang="zh-CN" dirty="0" smtClean="0"/>
              <a:t>       </a:t>
            </a:r>
            <a:r>
              <a:rPr lang="zh-CN" altLang="en-US" dirty="0" smtClean="0"/>
              <a:t>１</a:t>
            </a:r>
            <a:r>
              <a:rPr lang="zh-CN" altLang="en-US" dirty="0"/>
              <a:t>）滤波</a:t>
            </a:r>
            <a:r>
              <a:rPr lang="zh-CN" altLang="en-US" dirty="0" smtClean="0"/>
              <a:t>法</a:t>
            </a:r>
            <a:r>
              <a:rPr lang="en-US" altLang="zh-CN" dirty="0" smtClean="0"/>
              <a:t/>
            </a:r>
            <a:br>
              <a:rPr lang="en-US" altLang="zh-CN" dirty="0" smtClean="0"/>
            </a:br>
            <a:r>
              <a:rPr lang="en-US" altLang="zh-CN" dirty="0" smtClean="0"/>
              <a:t>        </a:t>
            </a:r>
            <a:r>
              <a:rPr lang="zh-CN" altLang="en-US" dirty="0" smtClean="0"/>
              <a:t>图</a:t>
            </a:r>
            <a:r>
              <a:rPr lang="en-US" altLang="zh-CN" dirty="0" smtClean="0"/>
              <a:t>6-30</a:t>
            </a:r>
            <a:r>
              <a:rPr lang="zh-CN" altLang="en-US" dirty="0" smtClean="0"/>
              <a:t>是</a:t>
            </a:r>
            <a:r>
              <a:rPr lang="zh-CN" altLang="en-US" dirty="0"/>
              <a:t>采用滤波法产生单边带的发射机框图。调制器（平衡或环形调制器）产生的 双边带信号，通过后面的边带滤波器，就可得到所需的单边带（上边带或下边带）信号。滤 波法单边带信号产生器是目前广泛采用的单边带信号产生的方法。滤波法的关键是边带滤 波器的制作。</a:t>
            </a:r>
            <a:r>
              <a:rPr lang="zh-CN" altLang="en-US" dirty="0" smtClean="0"/>
              <a:t>因</a:t>
            </a:r>
            <a:r>
              <a:rPr lang="zh-CN" altLang="en-US" dirty="0"/>
              <a:t/>
            </a:r>
            <a:br>
              <a:rPr lang="zh-CN" altLang="en-US" dirty="0"/>
            </a:br>
            <a:endParaRPr lang="zh-CN" altLang="en-US" dirty="0"/>
          </a:p>
        </p:txBody>
      </p:sp>
    </p:spTree>
    <p:extLst>
      <p:ext uri="{BB962C8B-B14F-4D97-AF65-F5344CB8AC3E}">
        <p14:creationId xmlns:p14="http://schemas.microsoft.com/office/powerpoint/2010/main" val="2030625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为要产生满足要求的单边带信号，对边带滤波器的要求很高。这里主要是 要求边带滤波器的通带、阻带间有陡峭的过渡衰减特性。设语音信号的最低频率</a:t>
            </a:r>
            <a:r>
              <a:rPr lang="zh-CN" altLang="en-US" dirty="0" smtClean="0"/>
              <a:t>为</a:t>
            </a:r>
            <a:r>
              <a:rPr lang="en-US" altLang="zh-CN" dirty="0" smtClean="0"/>
              <a:t>300Hz</a:t>
            </a:r>
            <a:r>
              <a:rPr lang="zh-CN" altLang="en-US" dirty="0" smtClean="0"/>
              <a:t>，</a:t>
            </a:r>
            <a:r>
              <a:rPr lang="zh-CN" altLang="en-US" dirty="0"/>
              <a:t>调制器产生的上边带和下边带之差</a:t>
            </a:r>
            <a:r>
              <a:rPr lang="zh-CN" altLang="en-US" dirty="0" smtClean="0"/>
              <a:t>为</a:t>
            </a:r>
            <a:r>
              <a:rPr lang="en-US" altLang="zh-CN" dirty="0" smtClean="0"/>
              <a:t>600Hz</a:t>
            </a:r>
            <a:r>
              <a:rPr lang="zh-CN" altLang="en-US" dirty="0" smtClean="0"/>
              <a:t>，</a:t>
            </a:r>
            <a:r>
              <a:rPr lang="zh-CN" altLang="en-US" dirty="0"/>
              <a:t>若要求对无用边带的抑制度</a:t>
            </a:r>
            <a:r>
              <a:rPr lang="zh-CN" altLang="en-US" dirty="0" smtClean="0"/>
              <a:t>为</a:t>
            </a:r>
            <a:r>
              <a:rPr lang="en-US" altLang="zh-CN" dirty="0" smtClean="0"/>
              <a:t>40dB</a:t>
            </a:r>
            <a:r>
              <a:rPr lang="zh-CN" altLang="en-US" dirty="0" smtClean="0"/>
              <a:t>， </a:t>
            </a:r>
            <a:r>
              <a:rPr lang="zh-CN" altLang="en-US" dirty="0"/>
              <a:t>则要求滤波器</a:t>
            </a:r>
            <a:r>
              <a:rPr lang="zh-CN" altLang="en-US" dirty="0" smtClean="0"/>
              <a:t>在</a:t>
            </a:r>
            <a:r>
              <a:rPr lang="en-US" altLang="zh-CN" dirty="0"/>
              <a:t>600Hz</a:t>
            </a:r>
            <a:r>
              <a:rPr lang="zh-CN" altLang="en-US" dirty="0" smtClean="0"/>
              <a:t>过</a:t>
            </a:r>
            <a:r>
              <a:rPr lang="zh-CN" altLang="en-US" dirty="0"/>
              <a:t>渡带内衰减变</a:t>
            </a:r>
            <a:r>
              <a:rPr lang="zh-CN" altLang="en-US" dirty="0" smtClean="0"/>
              <a:t>化</a:t>
            </a:r>
            <a:r>
              <a:rPr lang="en-US" altLang="zh-CN" dirty="0"/>
              <a:t>40dB</a:t>
            </a:r>
            <a:r>
              <a:rPr lang="zh-CN" altLang="en-US" dirty="0" smtClean="0"/>
              <a:t>以</a:t>
            </a:r>
            <a:r>
              <a:rPr lang="zh-CN" altLang="en-US" dirty="0"/>
              <a:t>上。</a:t>
            </a:r>
            <a:r>
              <a:rPr lang="zh-CN" altLang="en-US" dirty="0" smtClean="0"/>
              <a:t>图</a:t>
            </a:r>
            <a:r>
              <a:rPr lang="en-US" altLang="zh-CN" dirty="0" smtClean="0"/>
              <a:t>6-31</a:t>
            </a:r>
            <a:r>
              <a:rPr lang="zh-CN" altLang="en-US" dirty="0" smtClean="0"/>
              <a:t>就</a:t>
            </a:r>
            <a:r>
              <a:rPr lang="zh-CN" altLang="en-US" dirty="0"/>
              <a:t>是要求的理想边带滤波器的衰减频率特性。除了过渡特性外，还要求通带内衰减要小，衰减变化要小。</a:t>
            </a:r>
            <a:br>
              <a:rPr lang="zh-CN" altLang="en-US" dirty="0"/>
            </a:br>
            <a:endParaRPr lang="zh-CN" altLang="en-US" dirty="0"/>
          </a:p>
        </p:txBody>
      </p:sp>
    </p:spTree>
    <p:extLst>
      <p:ext uri="{BB962C8B-B14F-4D97-AF65-F5344CB8AC3E}">
        <p14:creationId xmlns:p14="http://schemas.microsoft.com/office/powerpoint/2010/main" val="36485085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520" y="1735836"/>
            <a:ext cx="7708960" cy="2714244"/>
          </a:xfrm>
          <a:prstGeom prst="rect">
            <a:avLst/>
          </a:prstGeom>
        </p:spPr>
      </p:pic>
      <p:sp>
        <p:nvSpPr>
          <p:cNvPr id="4" name="矩形 3"/>
          <p:cNvSpPr/>
          <p:nvPr/>
        </p:nvSpPr>
        <p:spPr>
          <a:xfrm>
            <a:off x="2128061" y="4956599"/>
            <a:ext cx="4887877" cy="461665"/>
          </a:xfrm>
          <a:prstGeom prst="rect">
            <a:avLst/>
          </a:prstGeom>
        </p:spPr>
        <p:txBody>
          <a:bodyPr wrap="none">
            <a:spAutoFit/>
          </a:bodyPr>
          <a:lstStyle/>
          <a:p>
            <a:pPr algn="ctr"/>
            <a:r>
              <a:rPr lang="zh-CN" altLang="en-US" sz="2400" dirty="0" smtClean="0"/>
              <a:t>图</a:t>
            </a:r>
            <a:r>
              <a:rPr lang="en-US" altLang="zh-CN" sz="2400" dirty="0" smtClean="0"/>
              <a:t>6-30</a:t>
            </a:r>
            <a:r>
              <a:rPr lang="zh-CN" altLang="en-US" sz="2400" dirty="0"/>
              <a:t>　滤波法产</a:t>
            </a:r>
            <a:r>
              <a:rPr lang="zh-CN" altLang="en-US" sz="2400" dirty="0" smtClean="0"/>
              <a:t>生</a:t>
            </a:r>
            <a:r>
              <a:rPr lang="en-US" altLang="zh-CN" sz="2400" dirty="0" smtClean="0"/>
              <a:t>SSB</a:t>
            </a:r>
            <a:r>
              <a:rPr lang="zh-CN" altLang="en-US" sz="2400" dirty="0" smtClean="0"/>
              <a:t>信</a:t>
            </a:r>
            <a:r>
              <a:rPr lang="zh-CN" altLang="en-US" sz="2400" dirty="0"/>
              <a:t>号的框图</a:t>
            </a:r>
          </a:p>
        </p:txBody>
      </p:sp>
    </p:spTree>
    <p:extLst>
      <p:ext uri="{BB962C8B-B14F-4D97-AF65-F5344CB8AC3E}">
        <p14:creationId xmlns:p14="http://schemas.microsoft.com/office/powerpoint/2010/main" val="27460765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4903" y="1584960"/>
            <a:ext cx="7234193" cy="3474720"/>
          </a:xfrm>
          <a:prstGeom prst="rect">
            <a:avLst/>
          </a:prstGeom>
        </p:spPr>
      </p:pic>
      <p:sp>
        <p:nvSpPr>
          <p:cNvPr id="4" name="矩形 3"/>
          <p:cNvSpPr/>
          <p:nvPr/>
        </p:nvSpPr>
        <p:spPr>
          <a:xfrm>
            <a:off x="2044704" y="5554613"/>
            <a:ext cx="5054589" cy="461665"/>
          </a:xfrm>
          <a:prstGeom prst="rect">
            <a:avLst/>
          </a:prstGeom>
        </p:spPr>
        <p:txBody>
          <a:bodyPr wrap="none">
            <a:spAutoFit/>
          </a:bodyPr>
          <a:lstStyle/>
          <a:p>
            <a:pPr algn="ctr"/>
            <a:r>
              <a:rPr lang="zh-CN" altLang="en-US" sz="2400" dirty="0" smtClean="0"/>
              <a:t>图</a:t>
            </a:r>
            <a:r>
              <a:rPr lang="en-US" altLang="zh-CN" sz="2400" dirty="0" smtClean="0"/>
              <a:t>6-31</a:t>
            </a:r>
            <a:r>
              <a:rPr lang="zh-CN" altLang="en-US" sz="2400" dirty="0"/>
              <a:t>　理想边带滤波器的衰减特性</a:t>
            </a:r>
          </a:p>
        </p:txBody>
      </p:sp>
    </p:spTree>
    <p:extLst>
      <p:ext uri="{BB962C8B-B14F-4D97-AF65-F5344CB8AC3E}">
        <p14:creationId xmlns:p14="http://schemas.microsoft.com/office/powerpoint/2010/main" val="1512606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通</a:t>
            </a:r>
            <a:r>
              <a:rPr lang="zh-CN" altLang="en-US" dirty="0"/>
              <a:t>常的带通滤波器是</a:t>
            </a:r>
            <a:r>
              <a:rPr lang="zh-CN" altLang="en-US" dirty="0" smtClean="0"/>
              <a:t>由</a:t>
            </a:r>
            <a:r>
              <a:rPr lang="en-US" altLang="zh-CN" dirty="0"/>
              <a:t>L</a:t>
            </a:r>
            <a:r>
              <a:rPr lang="zh-CN" altLang="en-US" dirty="0"/>
              <a:t>、</a:t>
            </a:r>
            <a:r>
              <a:rPr lang="en-US" altLang="zh-CN" dirty="0" smtClean="0"/>
              <a:t>C</a:t>
            </a:r>
            <a:r>
              <a:rPr lang="zh-CN" altLang="en-US" dirty="0"/>
              <a:t>元件或等效 </a:t>
            </a:r>
            <a:r>
              <a:rPr lang="en-US" altLang="zh-CN" dirty="0"/>
              <a:t>L</a:t>
            </a:r>
            <a:r>
              <a:rPr lang="zh-CN" altLang="en-US" dirty="0"/>
              <a:t>、</a:t>
            </a:r>
            <a:r>
              <a:rPr lang="en-US" altLang="zh-CN" dirty="0"/>
              <a:t>C</a:t>
            </a:r>
            <a:r>
              <a:rPr lang="zh-CN" altLang="en-US" dirty="0"/>
              <a:t>元件（如石英晶体）构成。从振荡回路</a:t>
            </a:r>
            <a:r>
              <a:rPr lang="zh-CN" altLang="en-US" dirty="0" smtClean="0"/>
              <a:t>的</a:t>
            </a:r>
            <a:r>
              <a:rPr lang="zh-CN" altLang="en-US" dirty="0"/>
              <a:t>基本概念可知</a:t>
            </a:r>
            <a:r>
              <a:rPr lang="zh-CN" altLang="en-US" dirty="0" smtClean="0"/>
              <a:t>，带</a:t>
            </a:r>
            <a:r>
              <a:rPr lang="zh-CN" altLang="en-US" dirty="0"/>
              <a:t>通滤波器的相对带宽</a:t>
            </a:r>
            <a:r>
              <a:rPr lang="el-GR" altLang="zh-CN" dirty="0"/>
              <a:t>Δ </a:t>
            </a:r>
            <a:r>
              <a:rPr lang="en-US" altLang="zh-CN" i="1" dirty="0" smtClean="0"/>
              <a:t>f</a:t>
            </a:r>
            <a:r>
              <a:rPr lang="en-US" altLang="zh-CN" dirty="0" smtClean="0"/>
              <a:t>/</a:t>
            </a:r>
            <a:r>
              <a:rPr lang="en-US" altLang="zh-CN" i="1" dirty="0" smtClean="0"/>
              <a:t>f</a:t>
            </a:r>
            <a:r>
              <a:rPr lang="en-US" altLang="zh-CN" baseline="-25000" dirty="0" smtClean="0"/>
              <a:t>0</a:t>
            </a:r>
            <a:r>
              <a:rPr lang="zh-CN" altLang="en-US" dirty="0" smtClean="0"/>
              <a:t>随</a:t>
            </a:r>
            <a:r>
              <a:rPr lang="zh-CN" altLang="en-US" dirty="0"/>
              <a:t>元件品质因</a:t>
            </a:r>
            <a:r>
              <a:rPr lang="zh-CN" altLang="en-US" dirty="0" smtClean="0"/>
              <a:t>数</a:t>
            </a:r>
            <a:r>
              <a:rPr lang="en-US" altLang="zh-CN" dirty="0" smtClean="0"/>
              <a:t>Q</a:t>
            </a:r>
            <a:r>
              <a:rPr lang="zh-CN" altLang="en-US" dirty="0" smtClean="0"/>
              <a:t>的</a:t>
            </a:r>
            <a:r>
              <a:rPr lang="zh-CN" altLang="en-US" dirty="0"/>
              <a:t>增加而减小。因为实际 的品质因素不能任意大，当带宽一定时（</a:t>
            </a:r>
            <a:r>
              <a:rPr lang="zh-CN" altLang="en-US" dirty="0" smtClean="0"/>
              <a:t>如</a:t>
            </a:r>
            <a:r>
              <a:rPr lang="en-US" altLang="zh-CN" dirty="0" smtClean="0"/>
              <a:t>3000Hz</a:t>
            </a:r>
            <a:r>
              <a:rPr lang="zh-CN" altLang="en-US" dirty="0" smtClean="0"/>
              <a:t>）</a:t>
            </a:r>
            <a:r>
              <a:rPr lang="zh-CN" altLang="en-US" dirty="0"/>
              <a:t>，滤波器的中心频率 </a:t>
            </a:r>
            <a:r>
              <a:rPr lang="en-US" altLang="zh-CN" i="1" dirty="0"/>
              <a:t>f</a:t>
            </a:r>
            <a:r>
              <a:rPr lang="en-US" altLang="zh-CN" baseline="-25000" dirty="0"/>
              <a:t>0</a:t>
            </a:r>
            <a:r>
              <a:rPr lang="zh-CN" altLang="en-US" dirty="0" smtClean="0"/>
              <a:t> </a:t>
            </a:r>
            <a:r>
              <a:rPr lang="zh-CN" altLang="en-US" dirty="0"/>
              <a:t>就不能很高。 因此，用滤波法产生单边带信号，通常不是直接在工作频率上调制和滤波，而是先在低于 工作频率的某一固定频率上进行，然后如</a:t>
            </a:r>
            <a:r>
              <a:rPr lang="zh-CN" altLang="en-US" dirty="0" smtClean="0"/>
              <a:t>图</a:t>
            </a:r>
            <a:r>
              <a:rPr lang="en-US" altLang="zh-CN" dirty="0" smtClean="0"/>
              <a:t>6-30</a:t>
            </a:r>
            <a:r>
              <a:rPr lang="zh-CN" altLang="en-US" dirty="0" smtClean="0"/>
              <a:t>那</a:t>
            </a:r>
            <a:r>
              <a:rPr lang="zh-CN" altLang="en-US" dirty="0"/>
              <a:t>样，通过几次混频及放大，将单边带信 号搬移到工作频率上去。</a:t>
            </a:r>
          </a:p>
        </p:txBody>
      </p:sp>
    </p:spTree>
    <p:extLst>
      <p:ext uri="{BB962C8B-B14F-4D97-AF65-F5344CB8AC3E}">
        <p14:creationId xmlns:p14="http://schemas.microsoft.com/office/powerpoint/2010/main" val="3060923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目</a:t>
            </a:r>
            <a:r>
              <a:rPr lang="zh-CN" altLang="en-US" dirty="0"/>
              <a:t>前常用的边带滤波器有机械滤波器、晶体滤波器和陶瓷滤波器等。它们的特点</a:t>
            </a:r>
            <a:r>
              <a:rPr lang="zh-CN" altLang="en-US" dirty="0" smtClean="0"/>
              <a:t>是</a:t>
            </a:r>
            <a:r>
              <a:rPr lang="en-US" altLang="zh-CN" dirty="0" smtClean="0"/>
              <a:t>Q</a:t>
            </a:r>
            <a:r>
              <a:rPr lang="zh-CN" altLang="en-US" dirty="0" smtClean="0"/>
              <a:t>值</a:t>
            </a:r>
            <a:r>
              <a:rPr lang="zh-CN" altLang="en-US" dirty="0"/>
              <a:t>高、频率特性好、性能稳定。机械滤波器的工作频率一般</a:t>
            </a:r>
            <a:r>
              <a:rPr lang="zh-CN" altLang="en-US" dirty="0" smtClean="0"/>
              <a:t>为</a:t>
            </a:r>
            <a:r>
              <a:rPr lang="en-US" altLang="zh-CN" dirty="0" smtClean="0"/>
              <a:t>100~500kHz</a:t>
            </a:r>
            <a:r>
              <a:rPr lang="zh-CN" altLang="en-US" dirty="0" smtClean="0"/>
              <a:t>，</a:t>
            </a:r>
            <a:r>
              <a:rPr lang="zh-CN" altLang="en-US" dirty="0"/>
              <a:t>晶体边带</a:t>
            </a:r>
            <a:r>
              <a:rPr lang="zh-CN" altLang="en-US" dirty="0" smtClean="0"/>
              <a:t>滤波</a:t>
            </a:r>
            <a:r>
              <a:rPr lang="zh-CN" altLang="en-US" dirty="0"/>
              <a:t>器的工作频率为一、二兆赫至几百千赫</a:t>
            </a:r>
            <a:r>
              <a:rPr lang="zh-CN" altLang="en-US" dirty="0" smtClean="0"/>
              <a:t>。</a:t>
            </a:r>
            <a:r>
              <a:rPr lang="en-US" altLang="zh-CN" dirty="0" smtClean="0"/>
              <a:t/>
            </a:r>
            <a:br>
              <a:rPr lang="en-US" altLang="zh-CN" dirty="0" smtClean="0"/>
            </a:br>
            <a:r>
              <a:rPr lang="en-US" altLang="zh-CN" dirty="0" smtClean="0"/>
              <a:t>       </a:t>
            </a:r>
            <a:r>
              <a:rPr lang="zh-CN" altLang="en-US" dirty="0" smtClean="0"/>
              <a:t>２</a:t>
            </a:r>
            <a:r>
              <a:rPr lang="zh-CN" altLang="en-US" dirty="0"/>
              <a:t>）移相法 </a:t>
            </a:r>
            <a:r>
              <a:rPr lang="en-US" altLang="zh-CN" dirty="0" smtClean="0"/>
              <a:t/>
            </a:r>
            <a:br>
              <a:rPr lang="en-US" altLang="zh-CN" dirty="0" smtClean="0"/>
            </a:br>
            <a:r>
              <a:rPr lang="en-US" altLang="zh-CN" dirty="0"/>
              <a:t> </a:t>
            </a:r>
            <a:r>
              <a:rPr lang="en-US" altLang="zh-CN" dirty="0" smtClean="0"/>
              <a:t>       </a:t>
            </a:r>
            <a:r>
              <a:rPr lang="zh-CN" altLang="en-US" dirty="0" smtClean="0"/>
              <a:t>移</a:t>
            </a:r>
            <a:r>
              <a:rPr lang="zh-CN" altLang="en-US" dirty="0"/>
              <a:t>相法是利用移相网络对载波和调制信号进行适当的相移，以便在相加过程中将其中 的一个边带抵消而获得单边带信号。在单边带信号分析中已经得到了式（ </a:t>
            </a:r>
            <a:r>
              <a:rPr lang="en-US" altLang="zh-CN" dirty="0" smtClean="0"/>
              <a:t>6-20</a:t>
            </a:r>
            <a:r>
              <a:rPr lang="zh-CN" altLang="en-US" dirty="0" smtClean="0"/>
              <a:t>）</a:t>
            </a:r>
            <a:r>
              <a:rPr lang="zh-CN" altLang="en-US" dirty="0"/>
              <a:t>，重</a:t>
            </a:r>
            <a:r>
              <a:rPr lang="zh-CN" altLang="en-US" dirty="0" smtClean="0"/>
              <a:t>写如</a:t>
            </a:r>
            <a:r>
              <a:rPr lang="zh-CN" altLang="en-US" dirty="0"/>
              <a:t>下：</a:t>
            </a:r>
            <a:br>
              <a:rPr lang="zh-CN" altLang="en-US" dirty="0"/>
            </a:br>
            <a:r>
              <a:rPr lang="zh-CN" altLang="en-US" dirty="0"/>
              <a:t> </a:t>
            </a:r>
          </a:p>
        </p:txBody>
      </p:sp>
      <p:pic>
        <p:nvPicPr>
          <p:cNvPr id="2" name="图片 1"/>
          <p:cNvPicPr>
            <a:picLocks noChangeAspect="1"/>
          </p:cNvPicPr>
          <p:nvPr/>
        </p:nvPicPr>
        <p:blipFill>
          <a:blip r:embed="rId2"/>
          <a:stretch>
            <a:fillRect/>
          </a:stretch>
        </p:blipFill>
        <p:spPr>
          <a:xfrm>
            <a:off x="1595186" y="5367517"/>
            <a:ext cx="5953628" cy="516303"/>
          </a:xfrm>
          <a:prstGeom prst="rect">
            <a:avLst/>
          </a:prstGeom>
        </p:spPr>
      </p:pic>
    </p:spTree>
    <p:extLst>
      <p:ext uri="{BB962C8B-B14F-4D97-AF65-F5344CB8AC3E}">
        <p14:creationId xmlns:p14="http://schemas.microsoft.com/office/powerpoint/2010/main" val="42593593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        它由两个分量组成。同相分量</a:t>
                </a:r>
                <a:r>
                  <a:rPr lang="en-US" altLang="zh-CN" i="1" dirty="0"/>
                  <a:t>f</a:t>
                </a:r>
                <a:r>
                  <a:rPr lang="en-US" altLang="zh-CN" dirty="0"/>
                  <a:t>(t)cos</a:t>
                </a:r>
                <a:r>
                  <a:rPr lang="el-GR" altLang="zh-CN" dirty="0"/>
                  <a:t>ω</a:t>
                </a:r>
                <a:r>
                  <a:rPr lang="en-US" altLang="zh-CN" baseline="-25000" dirty="0"/>
                  <a:t>c</a:t>
                </a:r>
                <a:r>
                  <a:rPr lang="en-US" altLang="zh-CN" dirty="0"/>
                  <a:t>t</a:t>
                </a:r>
                <a:r>
                  <a:rPr lang="zh-CN" altLang="en-US" dirty="0"/>
                  <a:t>和正交分量 </a:t>
                </a:r>
                <a14:m>
                  <m:oMath xmlns:m="http://schemas.openxmlformats.org/officeDocument/2006/math">
                    <m:acc>
                      <m:accPr>
                        <m:chr m:val="̂"/>
                        <m:ctrlPr>
                          <a:rPr lang="zh-CN" altLang="en-US" i="1">
                            <a:latin typeface="Cambria Math"/>
                          </a:rPr>
                        </m:ctrlPr>
                      </m:accPr>
                      <m:e>
                        <m:r>
                          <a:rPr lang="en-US" altLang="zh-CN" i="1">
                            <a:latin typeface="Cambria Math" panose="02040503050406030204" pitchFamily="18" charset="0"/>
                          </a:rPr>
                          <m:t>𝑓</m:t>
                        </m:r>
                      </m:e>
                    </m:acc>
                  </m:oMath>
                </a14:m>
                <a:r>
                  <a:rPr lang="en-US" altLang="zh-CN" dirty="0"/>
                  <a:t>(t)sin</a:t>
                </a:r>
                <a:r>
                  <a:rPr lang="el-GR" altLang="zh-CN" dirty="0"/>
                  <a:t> ω</a:t>
                </a:r>
                <a:r>
                  <a:rPr lang="en-US" altLang="zh-CN" baseline="-25000" dirty="0"/>
                  <a:t>c</a:t>
                </a:r>
                <a:r>
                  <a:rPr lang="en-US" altLang="zh-CN" dirty="0"/>
                  <a:t>t</a:t>
                </a:r>
                <a:r>
                  <a:rPr lang="zh-CN" altLang="en-US" dirty="0"/>
                  <a:t>可以看成是两个 </a:t>
                </a:r>
                <a:r>
                  <a:rPr lang="en-US" altLang="zh-CN" dirty="0"/>
                  <a:t>DSB</a:t>
                </a:r>
                <a:r>
                  <a:rPr lang="zh-CN" altLang="en-US" dirty="0"/>
                  <a:t> 信号，将这两个信号相加，就可抵消掉一个边带。图</a:t>
                </a:r>
                <a:r>
                  <a:rPr lang="en-US" altLang="zh-CN" dirty="0"/>
                  <a:t>6-32</a:t>
                </a:r>
                <a:r>
                  <a:rPr lang="zh-CN" altLang="en-US" dirty="0"/>
                  <a:t>为移相法单边带调制器的原理框图。图中，两个调制器相同，但输入信号不同。调制器 Ｂ的输入信号是移相</a:t>
                </a:r>
                <a:r>
                  <a:rPr lang="el-GR" altLang="zh-CN" dirty="0"/>
                  <a:t>π</a:t>
                </a:r>
                <a:r>
                  <a:rPr lang="en-US" altLang="zh-CN" dirty="0"/>
                  <a:t>/2</a:t>
                </a:r>
                <a:r>
                  <a:rPr lang="zh-CN" altLang="en-US" dirty="0"/>
                  <a:t>的载频 及调制信号；调制器Ａ的输入没有相移。两个分量相加时为下边带信号；两个分量相减 时，为上边带信号。</a:t>
                </a:r>
                <a:r>
                  <a:rPr lang="zh-CN" altLang="en-US" dirty="0" smtClean="0"/>
                  <a:t/>
                </a:r>
                <a:br>
                  <a:rPr lang="zh-CN" altLang="en-US" dirty="0" smtClean="0"/>
                </a:br>
                <a:r>
                  <a:rPr lang="zh-CN" altLang="en-US" dirty="0"/>
                  <a:t/>
                </a:r>
                <a:br>
                  <a:rPr lang="zh-CN" altLang="en-US" dirty="0"/>
                </a:br>
                <a:r>
                  <a:rPr lang="zh-CN" altLang="en-US" dirty="0"/>
                  <a:t/>
                </a:r>
                <a:br>
                  <a:rPr lang="zh-CN" altLang="en-US" dirty="0"/>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l="-1159" t="-117" r="-11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12123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8959" y="998484"/>
            <a:ext cx="4746081" cy="4634220"/>
          </a:xfrm>
          <a:prstGeom prst="rect">
            <a:avLst/>
          </a:prstGeom>
        </p:spPr>
      </p:pic>
      <p:sp>
        <p:nvSpPr>
          <p:cNvPr id="4" name="矩形 3"/>
          <p:cNvSpPr/>
          <p:nvPr/>
        </p:nvSpPr>
        <p:spPr>
          <a:xfrm>
            <a:off x="2435837" y="5808573"/>
            <a:ext cx="4272323" cy="461665"/>
          </a:xfrm>
          <a:prstGeom prst="rect">
            <a:avLst/>
          </a:prstGeom>
        </p:spPr>
        <p:txBody>
          <a:bodyPr wrap="none">
            <a:spAutoFit/>
          </a:bodyPr>
          <a:lstStyle/>
          <a:p>
            <a:pPr algn="ctr"/>
            <a:r>
              <a:rPr lang="zh-CN" altLang="en-US" sz="2400" dirty="0" smtClean="0"/>
              <a:t>图</a:t>
            </a:r>
            <a:r>
              <a:rPr lang="en-US" altLang="zh-CN" sz="2400" dirty="0" smtClean="0"/>
              <a:t>6-32</a:t>
            </a:r>
            <a:r>
              <a:rPr lang="zh-CN" altLang="en-US" sz="2400" dirty="0"/>
              <a:t>　移相</a:t>
            </a:r>
            <a:r>
              <a:rPr lang="zh-CN" altLang="en-US" sz="2400" dirty="0" smtClean="0"/>
              <a:t>法</a:t>
            </a:r>
            <a:r>
              <a:rPr lang="en-US" altLang="zh-CN" sz="2400" dirty="0" smtClean="0"/>
              <a:t>SSB</a:t>
            </a:r>
            <a:r>
              <a:rPr lang="zh-CN" altLang="en-US" sz="2400" dirty="0" smtClean="0"/>
              <a:t>信</a:t>
            </a:r>
            <a:r>
              <a:rPr lang="zh-CN" altLang="en-US" sz="2400" dirty="0"/>
              <a:t>号调制器</a:t>
            </a:r>
          </a:p>
        </p:txBody>
      </p:sp>
    </p:spTree>
    <p:extLst>
      <p:ext uri="{BB962C8B-B14F-4D97-AF65-F5344CB8AC3E}">
        <p14:creationId xmlns:p14="http://schemas.microsoft.com/office/powerpoint/2010/main" val="15791094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移</a:t>
            </a:r>
            <a:r>
              <a:rPr lang="zh-CN" altLang="en-US" dirty="0"/>
              <a:t>相法的优点是省去了边带滤波器，但要把无用边带完全抑制掉，必须满足下列两个 条件：两个调制器输出的振幅应完全相同；移相网络必须对载频及调制信号均保证精确的 </a:t>
            </a:r>
            <a:r>
              <a:rPr lang="el-GR" altLang="zh-CN" dirty="0" smtClean="0"/>
              <a:t>π</a:t>
            </a:r>
            <a:r>
              <a:rPr lang="en-US" altLang="zh-CN" dirty="0" smtClean="0"/>
              <a:t>/2</a:t>
            </a:r>
            <a:r>
              <a:rPr lang="zh-CN" altLang="en-US" dirty="0" smtClean="0"/>
              <a:t>相</a:t>
            </a:r>
            <a:r>
              <a:rPr lang="zh-CN" altLang="en-US" dirty="0"/>
              <a:t>移。根据分析，若要求对无用边带抑</a:t>
            </a:r>
            <a:r>
              <a:rPr lang="zh-CN" altLang="en-US" dirty="0" smtClean="0"/>
              <a:t>制</a:t>
            </a:r>
            <a:r>
              <a:rPr lang="en-US" altLang="zh-CN" dirty="0" smtClean="0"/>
              <a:t>40dB</a:t>
            </a:r>
            <a:r>
              <a:rPr lang="zh-CN" altLang="en-US" dirty="0" smtClean="0"/>
              <a:t>，</a:t>
            </a:r>
            <a:r>
              <a:rPr lang="zh-CN" altLang="en-US" dirty="0"/>
              <a:t>则要求网络的相移误差</a:t>
            </a:r>
            <a:r>
              <a:rPr lang="zh-CN" altLang="en-US" dirty="0" smtClean="0"/>
              <a:t>在</a:t>
            </a:r>
            <a:r>
              <a:rPr lang="en-US" altLang="zh-CN" dirty="0" smtClean="0"/>
              <a:t>1</a:t>
            </a:r>
            <a:r>
              <a:rPr lang="zh-CN" altLang="en-US" dirty="0" smtClean="0"/>
              <a:t> </a:t>
            </a:r>
            <a:r>
              <a:rPr lang="en-US" altLang="zh-CN" dirty="0"/>
              <a:t>°</a:t>
            </a:r>
            <a:r>
              <a:rPr lang="zh-CN" altLang="en-US" dirty="0"/>
              <a:t>左右。这 时单频的载频电压是不难做到的，但对于调制信号，如话音</a:t>
            </a:r>
            <a:r>
              <a:rPr lang="zh-CN" altLang="en-US" dirty="0" smtClean="0"/>
              <a:t>信号</a:t>
            </a:r>
            <a:r>
              <a:rPr lang="en-US" altLang="zh-CN" dirty="0" smtClean="0"/>
              <a:t>300~ 3400Hz</a:t>
            </a:r>
            <a:r>
              <a:rPr lang="zh-CN" altLang="en-US" dirty="0" smtClean="0"/>
              <a:t>的</a:t>
            </a:r>
            <a:r>
              <a:rPr lang="zh-CN" altLang="en-US" dirty="0"/>
              <a:t>范围内 （波段系数大</a:t>
            </a:r>
            <a:r>
              <a:rPr lang="zh-CN" altLang="en-US" dirty="0" smtClean="0"/>
              <a:t>于</a:t>
            </a:r>
            <a:r>
              <a:rPr lang="en-US" altLang="zh-CN" dirty="0" smtClean="0"/>
              <a:t>11</a:t>
            </a:r>
            <a:r>
              <a:rPr lang="zh-CN" altLang="en-US" dirty="0" smtClean="0"/>
              <a:t>）</a:t>
            </a:r>
            <a:r>
              <a:rPr lang="zh-CN" altLang="en-US" dirty="0"/>
              <a:t>，要在每个频率上都达到这个要求是很困难的。因此，</a:t>
            </a:r>
            <a:r>
              <a:rPr lang="el-GR" altLang="zh-CN" dirty="0" smtClean="0"/>
              <a:t>π</a:t>
            </a:r>
            <a:r>
              <a:rPr lang="en-US" altLang="zh-CN" dirty="0" smtClean="0"/>
              <a:t>/2</a:t>
            </a:r>
            <a:r>
              <a:rPr lang="zh-CN" altLang="en-US" dirty="0" smtClean="0"/>
              <a:t>相</a:t>
            </a:r>
            <a:r>
              <a:rPr lang="zh-CN" altLang="en-US" dirty="0"/>
              <a:t>移网络是 移相法的关键部件。</a:t>
            </a:r>
            <a:br>
              <a:rPr lang="zh-CN" altLang="en-US" dirty="0"/>
            </a:br>
            <a:endParaRPr lang="zh-CN" altLang="en-US" dirty="0"/>
          </a:p>
        </p:txBody>
      </p:sp>
      <p:pic>
        <p:nvPicPr>
          <p:cNvPr id="4" name="图片 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775" y="6338521"/>
            <a:ext cx="400050" cy="323850"/>
          </a:xfrm>
          <a:prstGeom prst="rect">
            <a:avLst/>
          </a:prstGeom>
        </p:spPr>
      </p:pic>
    </p:spTree>
    <p:extLst>
      <p:ext uri="{BB962C8B-B14F-4D97-AF65-F5344CB8AC3E}">
        <p14:creationId xmlns:p14="http://schemas.microsoft.com/office/powerpoint/2010/main" val="36113033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２</a:t>
            </a:r>
            <a:r>
              <a:rPr lang="zh-CN" altLang="en-US" dirty="0"/>
              <a:t>）调幅波的频谱 </a:t>
            </a:r>
            <a:r>
              <a:rPr lang="en-US" altLang="zh-CN" dirty="0" smtClean="0"/>
              <a:t/>
            </a:r>
            <a:br>
              <a:rPr lang="en-US" altLang="zh-CN" dirty="0" smtClean="0"/>
            </a:br>
            <a:r>
              <a:rPr lang="en-US" altLang="zh-CN" dirty="0"/>
              <a:t> </a:t>
            </a:r>
            <a:r>
              <a:rPr lang="en-US" altLang="zh-CN" dirty="0" smtClean="0"/>
              <a:t>        </a:t>
            </a:r>
            <a:r>
              <a:rPr lang="zh-CN" altLang="en-US" dirty="0" smtClean="0"/>
              <a:t>由图</a:t>
            </a:r>
            <a:r>
              <a:rPr lang="en-US" altLang="zh-CN" dirty="0" smtClean="0"/>
              <a:t>6-1</a:t>
            </a:r>
            <a:r>
              <a:rPr lang="zh-CN" altLang="en-US" dirty="0" smtClean="0"/>
              <a:t>（ </a:t>
            </a:r>
            <a:r>
              <a:rPr lang="en-US" altLang="zh-CN" dirty="0" smtClean="0"/>
              <a:t>c</a:t>
            </a:r>
            <a:r>
              <a:rPr lang="zh-CN" altLang="en-US" dirty="0" smtClean="0"/>
              <a:t>）</a:t>
            </a:r>
            <a:r>
              <a:rPr lang="zh-CN" altLang="en-US" dirty="0"/>
              <a:t>可知，调幅波不是一个简单的正弦波形。在单一频率的正弦信号的调</a:t>
            </a:r>
            <a:r>
              <a:rPr lang="zh-CN" altLang="en-US" dirty="0" smtClean="0"/>
              <a:t>制情</a:t>
            </a:r>
            <a:r>
              <a:rPr lang="zh-CN" altLang="en-US" dirty="0"/>
              <a:t>况下，调幅波如式（ </a:t>
            </a:r>
            <a:r>
              <a:rPr lang="en-US" altLang="zh-CN" dirty="0" smtClean="0"/>
              <a:t>6-5</a:t>
            </a:r>
            <a:r>
              <a:rPr lang="zh-CN" altLang="en-US" dirty="0" smtClean="0"/>
              <a:t>）</a:t>
            </a:r>
            <a:r>
              <a:rPr lang="zh-CN" altLang="en-US" dirty="0"/>
              <a:t>所描述。将式（ </a:t>
            </a:r>
            <a:r>
              <a:rPr lang="en-US" altLang="zh-CN" dirty="0" smtClean="0"/>
              <a:t>6-5</a:t>
            </a:r>
            <a:r>
              <a:rPr lang="zh-CN" altLang="en-US" dirty="0" smtClean="0"/>
              <a:t>）</a:t>
            </a:r>
            <a:r>
              <a:rPr lang="zh-CN" altLang="en-US" dirty="0"/>
              <a:t>用三角公式展开，可</a:t>
            </a:r>
            <a:r>
              <a:rPr lang="zh-CN" altLang="en-US" dirty="0" smtClean="0"/>
              <a:t>得</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t>
            </a:r>
            <a:r>
              <a:rPr lang="zh-CN" altLang="en-US" dirty="0" smtClean="0"/>
              <a:t>式</a:t>
            </a:r>
            <a:r>
              <a:rPr lang="zh-CN" altLang="en-US" dirty="0"/>
              <a:t>（ </a:t>
            </a:r>
            <a:r>
              <a:rPr lang="en-US" altLang="zh-CN" dirty="0" smtClean="0"/>
              <a:t>6-7</a:t>
            </a:r>
            <a:r>
              <a:rPr lang="zh-CN" altLang="en-US" dirty="0" smtClean="0"/>
              <a:t>）</a:t>
            </a:r>
            <a:r>
              <a:rPr lang="zh-CN" altLang="en-US" dirty="0"/>
              <a:t>表明，单频调制的调幅波包含三个频率分量，它是由三个高频正弦波叠加而 成，其频谱图见</a:t>
            </a:r>
            <a:r>
              <a:rPr lang="zh-CN" altLang="en-US" dirty="0" smtClean="0"/>
              <a:t>图</a:t>
            </a:r>
            <a:r>
              <a:rPr lang="en-US" altLang="zh-CN" dirty="0" smtClean="0"/>
              <a:t>6-4</a:t>
            </a:r>
            <a:r>
              <a:rPr lang="zh-CN" altLang="en-US" dirty="0" smtClean="0"/>
              <a:t>。</a:t>
            </a:r>
            <a:r>
              <a:rPr lang="zh-CN" altLang="en-US" dirty="0"/>
              <a:t>由</a:t>
            </a:r>
            <a:r>
              <a:rPr lang="zh-CN" altLang="en-US" dirty="0" smtClean="0"/>
              <a:t>图</a:t>
            </a:r>
            <a:r>
              <a:rPr lang="en-US" altLang="zh-CN" dirty="0" smtClean="0"/>
              <a:t>6-4</a:t>
            </a:r>
            <a:r>
              <a:rPr lang="zh-CN" altLang="en-US" dirty="0" smtClean="0"/>
              <a:t>及</a:t>
            </a:r>
            <a:r>
              <a:rPr lang="zh-CN" altLang="en-US" dirty="0"/>
              <a:t>式（ </a:t>
            </a:r>
            <a:r>
              <a:rPr lang="en-US" altLang="zh-CN" dirty="0" smtClean="0"/>
              <a:t>6-7</a:t>
            </a:r>
            <a:r>
              <a:rPr lang="zh-CN" altLang="en-US" dirty="0" smtClean="0"/>
              <a:t>）</a:t>
            </a:r>
            <a:r>
              <a:rPr lang="zh-CN" altLang="en-US" dirty="0"/>
              <a:t>可看到：频谱的中心分量就是载波分量，它 与调制信号无关，不含消息</a:t>
            </a:r>
            <a:r>
              <a:rPr lang="zh-CN" altLang="en-US" dirty="0" smtClean="0"/>
              <a:t>。</a:t>
            </a:r>
            <a:endParaRPr lang="zh-CN" altLang="en-US" dirty="0"/>
          </a:p>
        </p:txBody>
      </p:sp>
      <p:pic>
        <p:nvPicPr>
          <p:cNvPr id="2" name="图片 1"/>
          <p:cNvPicPr>
            <a:picLocks noChangeAspect="1"/>
          </p:cNvPicPr>
          <p:nvPr/>
        </p:nvPicPr>
        <p:blipFill>
          <a:blip r:embed="rId2"/>
          <a:stretch>
            <a:fillRect/>
          </a:stretch>
        </p:blipFill>
        <p:spPr>
          <a:xfrm>
            <a:off x="828776" y="3005341"/>
            <a:ext cx="7486448" cy="489980"/>
          </a:xfrm>
          <a:prstGeom prst="rect">
            <a:avLst/>
          </a:prstGeom>
        </p:spPr>
      </p:pic>
      <p:sp>
        <p:nvSpPr>
          <p:cNvPr id="4" name="矩形 3"/>
          <p:cNvSpPr/>
          <p:nvPr/>
        </p:nvSpPr>
        <p:spPr>
          <a:xfrm>
            <a:off x="7451151" y="3495321"/>
            <a:ext cx="776175" cy="461665"/>
          </a:xfrm>
          <a:prstGeom prst="rect">
            <a:avLst/>
          </a:prstGeom>
        </p:spPr>
        <p:txBody>
          <a:bodyPr wrap="none">
            <a:spAutoFit/>
          </a:bodyPr>
          <a:lstStyle/>
          <a:p>
            <a:r>
              <a:rPr lang="en-US" altLang="zh-CN" sz="2400" dirty="0" smtClean="0"/>
              <a:t>(6-7)</a:t>
            </a:r>
            <a:endParaRPr lang="zh-CN" altLang="en-US" sz="2400" dirty="0"/>
          </a:p>
        </p:txBody>
      </p:sp>
    </p:spTree>
    <p:extLst>
      <p:ext uri="{BB962C8B-B14F-4D97-AF65-F5344CB8AC3E}">
        <p14:creationId xmlns:p14="http://schemas.microsoft.com/office/powerpoint/2010/main" val="38891286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b="1" dirty="0" smtClean="0"/>
              <a:t>                第</a:t>
            </a:r>
            <a:r>
              <a:rPr lang="zh-CN" altLang="en-US" sz="3200" b="1" dirty="0"/>
              <a:t>二节　调幅信号的解</a:t>
            </a:r>
            <a:r>
              <a:rPr lang="zh-CN" altLang="en-US" sz="3200" b="1" dirty="0" smtClean="0"/>
              <a:t>调</a:t>
            </a:r>
            <a:r>
              <a:rPr lang="en-US" altLang="zh-CN" sz="3200" b="1" dirty="0" smtClean="0"/>
              <a:t/>
            </a:r>
            <a:br>
              <a:rPr lang="en-US" altLang="zh-CN" sz="3200" b="1" dirty="0" smtClean="0"/>
            </a:br>
            <a:r>
              <a:rPr lang="zh-CN" altLang="en-US" b="1" dirty="0"/>
              <a:t>一、调幅信号解调的方法</a:t>
            </a:r>
            <a:r>
              <a:rPr lang="zh-CN" altLang="en-US" sz="3200" b="1" dirty="0"/>
              <a:t/>
            </a:r>
            <a:br>
              <a:rPr lang="zh-CN" altLang="en-US" sz="3200" b="1" dirty="0"/>
            </a:br>
            <a:r>
              <a:rPr lang="zh-CN" altLang="en-US" sz="3200" b="1" dirty="0" smtClean="0"/>
              <a:t>      </a:t>
            </a:r>
            <a:r>
              <a:rPr lang="zh-CN" altLang="en-US" dirty="0" smtClean="0"/>
              <a:t>从</a:t>
            </a:r>
            <a:r>
              <a:rPr lang="zh-CN" altLang="en-US" dirty="0"/>
              <a:t>高频已调信号中恢复出调制信号的过程称为解调，又称为检波。对于振幅调制信 号，解调就是从它的幅度变化上提取调制信号的过程。解调是调制的逆过程，实质上是</a:t>
            </a:r>
            <a:r>
              <a:rPr lang="zh-CN" altLang="en-US" dirty="0" smtClean="0"/>
              <a:t>将高</a:t>
            </a:r>
            <a:r>
              <a:rPr lang="zh-CN" altLang="en-US" dirty="0"/>
              <a:t>频信号搬移到低频端，这种搬移正好与调制的搬移过程相反。搬移是线性搬移，故所有 的线性搬移电路均可用于解调</a:t>
            </a:r>
            <a:r>
              <a:rPr lang="zh-CN" altLang="en-US" dirty="0" smtClean="0"/>
              <a:t>。</a:t>
            </a:r>
            <a:r>
              <a:rPr lang="en-US" altLang="zh-CN" dirty="0" smtClean="0"/>
              <a:t/>
            </a:r>
            <a:br>
              <a:rPr lang="en-US" altLang="zh-CN" dirty="0" smtClean="0"/>
            </a:br>
            <a:r>
              <a:rPr lang="en-US" altLang="zh-CN" dirty="0" smtClean="0"/>
              <a:t>        </a:t>
            </a:r>
            <a:r>
              <a:rPr lang="zh-CN" altLang="en-US" dirty="0" smtClean="0"/>
              <a:t>振</a:t>
            </a:r>
            <a:r>
              <a:rPr lang="zh-CN" altLang="en-US" dirty="0"/>
              <a:t>幅信号解调方法可分为包络检波和同步检波两大类。</a:t>
            </a:r>
            <a:r>
              <a:rPr lang="zh-CN" altLang="en-US" sz="3200" b="1" dirty="0"/>
              <a:t/>
            </a:r>
            <a:br>
              <a:rPr lang="zh-CN" altLang="en-US" sz="3200" b="1" dirty="0"/>
            </a:br>
            <a:endParaRPr lang="zh-CN" altLang="en-US" sz="3200" b="1" dirty="0"/>
          </a:p>
        </p:txBody>
      </p:sp>
    </p:spTree>
    <p:extLst>
      <p:ext uri="{BB962C8B-B14F-4D97-AF65-F5344CB8AC3E}">
        <p14:creationId xmlns:p14="http://schemas.microsoft.com/office/powerpoint/2010/main" val="1862559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包</a:t>
            </a:r>
            <a:r>
              <a:rPr lang="zh-CN" altLang="en-US" dirty="0"/>
              <a:t>络检波是指解调器输出电压与输入已调波的包络成正比的检波方法。由于振幅调制 信号的包络与调制信号成线性关系，因此包络检波只适用于振幅调制波。其原理框图如图 </a:t>
            </a:r>
            <a:r>
              <a:rPr lang="en-US" altLang="zh-CN" dirty="0" smtClean="0"/>
              <a:t>6-33</a:t>
            </a:r>
            <a:r>
              <a:rPr lang="zh-CN" altLang="en-US" dirty="0" smtClean="0"/>
              <a:t>所</a:t>
            </a:r>
            <a:r>
              <a:rPr lang="zh-CN" altLang="en-US" dirty="0"/>
              <a:t>示。由非线性器件产生新的频率分量，用低通滤波器选出所需分量。双边带信号 和单边带信号的包络不同于调制信号，不能用包络检波，必须使用同步检波。</a:t>
            </a:r>
          </a:p>
        </p:txBody>
      </p:sp>
    </p:spTree>
    <p:extLst>
      <p:ext uri="{BB962C8B-B14F-4D97-AF65-F5344CB8AC3E}">
        <p14:creationId xmlns:p14="http://schemas.microsoft.com/office/powerpoint/2010/main" val="22500480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483" y="1791462"/>
            <a:ext cx="7585034" cy="2987802"/>
          </a:xfrm>
          <a:prstGeom prst="rect">
            <a:avLst/>
          </a:prstGeom>
        </p:spPr>
      </p:pic>
      <p:sp>
        <p:nvSpPr>
          <p:cNvPr id="4" name="矩形 3"/>
          <p:cNvSpPr/>
          <p:nvPr/>
        </p:nvSpPr>
        <p:spPr>
          <a:xfrm>
            <a:off x="2506370" y="5341409"/>
            <a:ext cx="4131259" cy="461665"/>
          </a:xfrm>
          <a:prstGeom prst="rect">
            <a:avLst/>
          </a:prstGeom>
        </p:spPr>
        <p:txBody>
          <a:bodyPr wrap="none">
            <a:spAutoFit/>
          </a:bodyPr>
          <a:lstStyle/>
          <a:p>
            <a:pPr algn="ctr"/>
            <a:r>
              <a:rPr lang="zh-CN" altLang="en-US" sz="2400" dirty="0" smtClean="0"/>
              <a:t>图</a:t>
            </a:r>
            <a:r>
              <a:rPr lang="en-US" altLang="zh-CN" sz="2400" dirty="0" smtClean="0"/>
              <a:t>6-33</a:t>
            </a:r>
            <a:r>
              <a:rPr lang="zh-CN" altLang="en-US" sz="2400" dirty="0"/>
              <a:t>　包络检波的原理框图</a:t>
            </a:r>
          </a:p>
        </p:txBody>
      </p:sp>
    </p:spTree>
    <p:extLst>
      <p:ext uri="{BB962C8B-B14F-4D97-AF65-F5344CB8AC3E}">
        <p14:creationId xmlns:p14="http://schemas.microsoft.com/office/powerpoint/2010/main" val="13641812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同</a:t>
            </a:r>
            <a:r>
              <a:rPr lang="zh-CN" altLang="en-US" dirty="0"/>
              <a:t>步解调器是一个六端网络，有两个输入电压，一个是双边带信号或单边带信号，另 一个是外加的参考电压（或称为插入载波电压或恢复载波电压）。为了正常地进行解调，恢 复载波应与调制端的载波电压完全同步（同频同相），这就是同步检波名称的由来。同步检 波的框图及输入、输出信号频谱示于</a:t>
            </a:r>
            <a:r>
              <a:rPr lang="zh-CN" altLang="en-US" dirty="0" smtClean="0"/>
              <a:t>图</a:t>
            </a:r>
            <a:r>
              <a:rPr lang="en-US" altLang="zh-CN" dirty="0" smtClean="0"/>
              <a:t>6-34</a:t>
            </a:r>
            <a:r>
              <a:rPr lang="zh-CN" altLang="en-US" dirty="0" smtClean="0"/>
              <a:t>中</a:t>
            </a:r>
            <a:r>
              <a:rPr lang="zh-CN" altLang="en-US" dirty="0"/>
              <a:t>。顺便指出，同步检波也可解调振幅调制 信号，但因为它比包络检波器复杂，所以很少采用。</a:t>
            </a:r>
            <a:br>
              <a:rPr lang="zh-CN" altLang="en-US" dirty="0"/>
            </a:br>
            <a:endParaRPr lang="zh-CN" altLang="en-US" dirty="0"/>
          </a:p>
        </p:txBody>
      </p:sp>
    </p:spTree>
    <p:extLst>
      <p:ext uri="{BB962C8B-B14F-4D97-AF65-F5344CB8AC3E}">
        <p14:creationId xmlns:p14="http://schemas.microsoft.com/office/powerpoint/2010/main" val="19506188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376" y="2079144"/>
            <a:ext cx="7833247" cy="2870808"/>
          </a:xfrm>
          <a:prstGeom prst="rect">
            <a:avLst/>
          </a:prstGeom>
        </p:spPr>
      </p:pic>
      <p:sp>
        <p:nvSpPr>
          <p:cNvPr id="4" name="矩形 3"/>
          <p:cNvSpPr/>
          <p:nvPr/>
        </p:nvSpPr>
        <p:spPr>
          <a:xfrm>
            <a:off x="2660257" y="5505650"/>
            <a:ext cx="3823483" cy="461665"/>
          </a:xfrm>
          <a:prstGeom prst="rect">
            <a:avLst/>
          </a:prstGeom>
        </p:spPr>
        <p:txBody>
          <a:bodyPr wrap="none">
            <a:spAutoFit/>
          </a:bodyPr>
          <a:lstStyle/>
          <a:p>
            <a:pPr algn="ctr"/>
            <a:r>
              <a:rPr lang="zh-CN" altLang="en-US" sz="2400" dirty="0" smtClean="0"/>
              <a:t>图</a:t>
            </a:r>
            <a:r>
              <a:rPr lang="en-US" altLang="zh-CN" sz="2400" dirty="0" smtClean="0"/>
              <a:t>6-34</a:t>
            </a:r>
            <a:r>
              <a:rPr lang="zh-CN" altLang="en-US" sz="2400" dirty="0"/>
              <a:t>　同步解调器的框图</a:t>
            </a:r>
          </a:p>
        </p:txBody>
      </p:sp>
    </p:spTree>
    <p:extLst>
      <p:ext uri="{BB962C8B-B14F-4D97-AF65-F5344CB8AC3E}">
        <p14:creationId xmlns:p14="http://schemas.microsoft.com/office/powerpoint/2010/main" val="25702526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同</a:t>
            </a:r>
            <a:r>
              <a:rPr lang="zh-CN" altLang="en-US" dirty="0"/>
              <a:t>步检波又可以分为乘积型（</a:t>
            </a:r>
            <a:r>
              <a:rPr lang="zh-CN" altLang="en-US" dirty="0" smtClean="0"/>
              <a:t>图</a:t>
            </a:r>
            <a:r>
              <a:rPr lang="en-US" altLang="zh-CN" dirty="0" smtClean="0"/>
              <a:t>6-35</a:t>
            </a:r>
            <a:r>
              <a:rPr lang="zh-CN" altLang="en-US" dirty="0" smtClean="0"/>
              <a:t>（ </a:t>
            </a:r>
            <a:r>
              <a:rPr lang="en-US" altLang="zh-CN" dirty="0" smtClean="0"/>
              <a:t>a</a:t>
            </a:r>
            <a:r>
              <a:rPr lang="zh-CN" altLang="en-US" dirty="0" smtClean="0"/>
              <a:t>）</a:t>
            </a:r>
            <a:r>
              <a:rPr lang="zh-CN" altLang="en-US" dirty="0"/>
              <a:t>）和叠加型（</a:t>
            </a:r>
            <a:r>
              <a:rPr lang="zh-CN" altLang="en-US" dirty="0" smtClean="0"/>
              <a:t>图</a:t>
            </a:r>
            <a:r>
              <a:rPr lang="en-US" altLang="zh-CN" dirty="0" smtClean="0"/>
              <a:t>6-35</a:t>
            </a:r>
            <a:r>
              <a:rPr lang="zh-CN" altLang="en-US" dirty="0" smtClean="0"/>
              <a:t>（ </a:t>
            </a:r>
            <a:r>
              <a:rPr lang="en-US" altLang="zh-CN" dirty="0" smtClean="0"/>
              <a:t>b</a:t>
            </a:r>
            <a:r>
              <a:rPr lang="zh-CN" altLang="en-US" dirty="0" smtClean="0"/>
              <a:t>）</a:t>
            </a:r>
            <a:r>
              <a:rPr lang="zh-CN" altLang="en-US" dirty="0"/>
              <a:t>）两类。它们都需要用 恢复的载波信号 </a:t>
            </a:r>
            <a:r>
              <a:rPr lang="en-US" altLang="zh-CN" dirty="0" smtClean="0"/>
              <a:t>u</a:t>
            </a:r>
            <a:r>
              <a:rPr lang="en-US" altLang="zh-CN" baseline="-25000" dirty="0" smtClean="0"/>
              <a:t>r</a:t>
            </a:r>
            <a:r>
              <a:rPr lang="zh-CN" altLang="en-US" dirty="0" smtClean="0"/>
              <a:t>进</a:t>
            </a:r>
            <a:r>
              <a:rPr lang="zh-CN" altLang="en-US" dirty="0"/>
              <a:t>行解调。</a:t>
            </a:r>
            <a:br>
              <a:rPr lang="zh-CN" altLang="en-US" dirty="0"/>
            </a:b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86" y="3220620"/>
            <a:ext cx="8114228" cy="1329690"/>
          </a:xfrm>
          <a:prstGeom prst="rect">
            <a:avLst/>
          </a:prstGeom>
        </p:spPr>
      </p:pic>
      <p:sp>
        <p:nvSpPr>
          <p:cNvPr id="4" name="矩形 3"/>
          <p:cNvSpPr/>
          <p:nvPr/>
        </p:nvSpPr>
        <p:spPr>
          <a:xfrm>
            <a:off x="3121923" y="5271380"/>
            <a:ext cx="2900153" cy="461665"/>
          </a:xfrm>
          <a:prstGeom prst="rect">
            <a:avLst/>
          </a:prstGeom>
        </p:spPr>
        <p:txBody>
          <a:bodyPr wrap="none">
            <a:spAutoFit/>
          </a:bodyPr>
          <a:lstStyle/>
          <a:p>
            <a:pPr algn="ctr"/>
            <a:r>
              <a:rPr lang="zh-CN" altLang="en-US" sz="2400" dirty="0" smtClean="0"/>
              <a:t>图</a:t>
            </a:r>
            <a:r>
              <a:rPr lang="en-US" altLang="zh-CN" sz="2400" dirty="0" smtClean="0"/>
              <a:t>6-35</a:t>
            </a:r>
            <a:r>
              <a:rPr lang="zh-CN" altLang="en-US" sz="2400" dirty="0"/>
              <a:t>　同步检波器</a:t>
            </a:r>
          </a:p>
        </p:txBody>
      </p:sp>
    </p:spTree>
    <p:extLst>
      <p:ext uri="{BB962C8B-B14F-4D97-AF65-F5344CB8AC3E}">
        <p14:creationId xmlns:p14="http://schemas.microsoft.com/office/powerpoint/2010/main" val="777424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t>二、二极管峰值包络检波</a:t>
            </a:r>
            <a:r>
              <a:rPr lang="zh-CN" altLang="en-US" b="1" dirty="0" smtClean="0"/>
              <a:t>器</a:t>
            </a:r>
            <a:r>
              <a:rPr lang="en-US" altLang="zh-CN" dirty="0" smtClean="0"/>
              <a:t/>
            </a:r>
            <a:br>
              <a:rPr lang="en-US" altLang="zh-CN" dirty="0" smtClean="0"/>
            </a:br>
            <a:r>
              <a:rPr lang="en-US" altLang="zh-CN" dirty="0" smtClean="0"/>
              <a:t>       </a:t>
            </a:r>
            <a:r>
              <a:rPr lang="zh-CN" altLang="en-US" b="1" dirty="0" smtClean="0"/>
              <a:t>１</a:t>
            </a:r>
            <a:r>
              <a:rPr lang="zh-CN" altLang="en-US" b="1" dirty="0"/>
              <a:t>．原理电路及工作原理 </a:t>
            </a:r>
            <a:r>
              <a:rPr lang="en-US" altLang="zh-CN" dirty="0" smtClean="0"/>
              <a:t/>
            </a:r>
            <a:br>
              <a:rPr lang="en-US" altLang="zh-CN" dirty="0" smtClean="0"/>
            </a:br>
            <a:r>
              <a:rPr lang="en-US" altLang="zh-CN" dirty="0" smtClean="0"/>
              <a:t>        </a:t>
            </a:r>
            <a:r>
              <a:rPr lang="zh-CN" altLang="en-US" dirty="0" smtClean="0"/>
              <a:t>图</a:t>
            </a:r>
            <a:r>
              <a:rPr lang="en-US" altLang="zh-CN" dirty="0" smtClean="0"/>
              <a:t>6-36</a:t>
            </a:r>
            <a:r>
              <a:rPr lang="zh-CN" altLang="en-US" dirty="0" smtClean="0"/>
              <a:t>（ </a:t>
            </a:r>
            <a:r>
              <a:rPr lang="en-US" altLang="zh-CN" dirty="0" smtClean="0"/>
              <a:t>a</a:t>
            </a:r>
            <a:r>
              <a:rPr lang="zh-CN" altLang="en-US" dirty="0" smtClean="0"/>
              <a:t>）</a:t>
            </a:r>
            <a:r>
              <a:rPr lang="zh-CN" altLang="en-US" dirty="0"/>
              <a:t>是二极管峰值包络检波器的原理电路。它由输入回路、二极</a:t>
            </a:r>
            <a:r>
              <a:rPr lang="zh-CN" altLang="en-US" dirty="0" smtClean="0"/>
              <a:t>管</a:t>
            </a:r>
            <a:r>
              <a:rPr lang="en-US" altLang="zh-CN" dirty="0" smtClean="0"/>
              <a:t>VD</a:t>
            </a:r>
            <a:r>
              <a:rPr lang="zh-CN" altLang="en-US" dirty="0" smtClean="0"/>
              <a:t>和</a:t>
            </a:r>
            <a:r>
              <a:rPr lang="en-US" altLang="zh-CN" dirty="0" smtClean="0"/>
              <a:t>RC</a:t>
            </a:r>
            <a:r>
              <a:rPr lang="zh-CN" altLang="en-US" dirty="0" smtClean="0"/>
              <a:t>低</a:t>
            </a:r>
            <a:r>
              <a:rPr lang="zh-CN" altLang="en-US" dirty="0"/>
              <a:t>通滤波器组成。在超外差接收机中，检波器的输入回路通常就是末级中放的输出回 路。二极管通常选用导通电压小、 </a:t>
            </a:r>
            <a:r>
              <a:rPr lang="en-US" altLang="zh-CN" dirty="0" smtClean="0"/>
              <a:t>r</a:t>
            </a:r>
            <a:r>
              <a:rPr lang="en-US" altLang="zh-CN" baseline="-25000" dirty="0" smtClean="0"/>
              <a:t>D</a:t>
            </a:r>
            <a:r>
              <a:rPr lang="zh-CN" altLang="en-US" dirty="0" smtClean="0"/>
              <a:t>小</a:t>
            </a:r>
            <a:r>
              <a:rPr lang="zh-CN" altLang="en-US" dirty="0"/>
              <a:t>的锗管。 </a:t>
            </a:r>
            <a:r>
              <a:rPr lang="en-US" altLang="zh-CN" dirty="0" smtClean="0"/>
              <a:t>RC</a:t>
            </a:r>
            <a:r>
              <a:rPr lang="zh-CN" altLang="en-US" dirty="0" smtClean="0"/>
              <a:t>电</a:t>
            </a:r>
            <a:r>
              <a:rPr lang="zh-CN" altLang="en-US" dirty="0"/>
              <a:t>路有两个作用：一是作为检波器</a:t>
            </a:r>
            <a:r>
              <a:rPr lang="zh-CN" altLang="en-US" dirty="0" smtClean="0"/>
              <a:t>的负</a:t>
            </a:r>
            <a:r>
              <a:rPr lang="zh-CN" altLang="en-US" dirty="0"/>
              <a:t>载，在其两端产生调制频率电压；二是起到高频电流的旁路作用。为此目的， </a:t>
            </a:r>
            <a:r>
              <a:rPr lang="en-US" altLang="zh-CN" dirty="0" smtClean="0"/>
              <a:t>RC</a:t>
            </a:r>
            <a:r>
              <a:rPr lang="zh-CN" altLang="en-US" dirty="0" smtClean="0"/>
              <a:t>网络需</a:t>
            </a:r>
            <a:r>
              <a:rPr lang="zh-CN" altLang="en-US" dirty="0"/>
              <a:t>满足：</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3194981" y="5426718"/>
            <a:ext cx="2754037" cy="608321"/>
          </a:xfrm>
          <a:prstGeom prst="rect">
            <a:avLst/>
          </a:prstGeom>
        </p:spPr>
      </p:pic>
    </p:spTree>
    <p:extLst>
      <p:ext uri="{BB962C8B-B14F-4D97-AF65-F5344CB8AC3E}">
        <p14:creationId xmlns:p14="http://schemas.microsoft.com/office/powerpoint/2010/main" val="444201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式中， </a:t>
            </a:r>
            <a:r>
              <a:rPr lang="el-GR" altLang="zh-CN" dirty="0" smtClean="0"/>
              <a:t>ω</a:t>
            </a:r>
            <a:r>
              <a:rPr lang="en-US" altLang="zh-CN" baseline="-25000" dirty="0" smtClean="0"/>
              <a:t>c</a:t>
            </a:r>
            <a:r>
              <a:rPr lang="zh-CN" altLang="en-US" dirty="0" smtClean="0"/>
              <a:t>为</a:t>
            </a:r>
            <a:r>
              <a:rPr lang="zh-CN" altLang="en-US" dirty="0"/>
              <a:t>输入信号的载频，在超外差接收机中则为中频 </a:t>
            </a:r>
            <a:r>
              <a:rPr lang="el-GR" altLang="zh-CN" dirty="0" smtClean="0"/>
              <a:t>ω</a:t>
            </a:r>
            <a:r>
              <a:rPr lang="en-US" altLang="zh-CN" baseline="-25000" dirty="0" smtClean="0"/>
              <a:t>I</a:t>
            </a:r>
            <a:r>
              <a:rPr lang="zh-CN" altLang="en-US" dirty="0" smtClean="0"/>
              <a:t>； </a:t>
            </a:r>
            <a:r>
              <a:rPr lang="el-GR" altLang="zh-CN" dirty="0" smtClean="0"/>
              <a:t>Ω</a:t>
            </a:r>
            <a:r>
              <a:rPr lang="zh-CN" altLang="en-US" dirty="0" smtClean="0"/>
              <a:t>为</a:t>
            </a:r>
            <a:r>
              <a:rPr lang="zh-CN" altLang="en-US" dirty="0"/>
              <a:t>调制信号频率。在理想</a:t>
            </a:r>
            <a:r>
              <a:rPr lang="zh-CN" altLang="en-US" dirty="0" smtClean="0"/>
              <a:t>情况</a:t>
            </a:r>
            <a:r>
              <a:rPr lang="zh-CN" altLang="en-US" dirty="0"/>
              <a:t>下</a:t>
            </a:r>
            <a:r>
              <a:rPr lang="zh-CN" altLang="en-US" dirty="0" smtClean="0"/>
              <a:t>，</a:t>
            </a:r>
            <a:r>
              <a:rPr lang="en-US" altLang="zh-CN" dirty="0" smtClean="0"/>
              <a:t>RC</a:t>
            </a:r>
            <a:r>
              <a:rPr lang="zh-CN" altLang="en-US" dirty="0" smtClean="0"/>
              <a:t>网</a:t>
            </a:r>
            <a:r>
              <a:rPr lang="zh-CN" altLang="en-US" dirty="0"/>
              <a:t>络的阻</a:t>
            </a:r>
            <a:r>
              <a:rPr lang="zh-CN" altLang="en-US" dirty="0" smtClean="0"/>
              <a:t>抗</a:t>
            </a:r>
            <a:r>
              <a:rPr lang="en-US" altLang="zh-CN" dirty="0" smtClean="0"/>
              <a:t>Z</a:t>
            </a:r>
            <a:r>
              <a:rPr lang="zh-CN" altLang="en-US" dirty="0" smtClean="0"/>
              <a:t>应为</a:t>
            </a:r>
            <a:r>
              <a:rPr lang="en-US" altLang="zh-CN" dirty="0" smtClean="0"/>
              <a:t/>
            </a:r>
            <a:br>
              <a:rPr lang="en-US" altLang="zh-CN" dirty="0" smtClean="0"/>
            </a:br>
            <a:r>
              <a:rPr lang="en-US" altLang="zh-CN" dirty="0"/>
              <a:t/>
            </a:r>
            <a:br>
              <a:rPr lang="en-US" altLang="zh-CN" dirty="0"/>
            </a:br>
            <a:r>
              <a:rPr lang="zh-CN" altLang="en-US" dirty="0"/>
              <a:t>即对高频短路；对直流及低频由电</a:t>
            </a:r>
            <a:r>
              <a:rPr lang="zh-CN" altLang="en-US" dirty="0" smtClean="0"/>
              <a:t>容</a:t>
            </a:r>
            <a:r>
              <a:rPr lang="en-US" altLang="zh-CN" dirty="0" smtClean="0"/>
              <a:t>C</a:t>
            </a:r>
            <a:r>
              <a:rPr lang="zh-CN" altLang="en-US" dirty="0"/>
              <a:t>开路，此时负载</a:t>
            </a:r>
            <a:r>
              <a:rPr lang="zh-CN" altLang="en-US" dirty="0" smtClean="0"/>
              <a:t>为</a:t>
            </a:r>
            <a:r>
              <a:rPr lang="en-US" altLang="zh-CN" dirty="0" smtClean="0"/>
              <a:t>R</a:t>
            </a:r>
            <a:r>
              <a:rPr lang="zh-CN" altLang="en-US" dirty="0" smtClean="0"/>
              <a:t/>
            </a:r>
            <a:br>
              <a:rPr lang="zh-CN" altLang="en-US" dirty="0" smtClean="0"/>
            </a:br>
            <a:r>
              <a:rPr lang="zh-CN" altLang="en-US" dirty="0" smtClean="0"/>
              <a:t> </a:t>
            </a:r>
            <a:r>
              <a:rPr lang="zh-CN" altLang="en-US" dirty="0"/>
              <a:t>。</a:t>
            </a:r>
            <a:br>
              <a:rPr lang="zh-CN" altLang="en-US" dirty="0"/>
            </a:br>
            <a:r>
              <a:rPr lang="zh-CN" altLang="en-US" dirty="0"/>
              <a:t/>
            </a:r>
            <a:br>
              <a:rPr lang="zh-CN" altLang="en-US" dirty="0"/>
            </a:br>
            <a:endParaRPr lang="zh-CN" altLang="en-US" dirty="0"/>
          </a:p>
        </p:txBody>
      </p:sp>
      <p:pic>
        <p:nvPicPr>
          <p:cNvPr id="2" name="图片 1"/>
          <p:cNvPicPr>
            <a:picLocks noChangeAspect="1"/>
          </p:cNvPicPr>
          <p:nvPr/>
        </p:nvPicPr>
        <p:blipFill>
          <a:blip r:embed="rId2"/>
          <a:stretch>
            <a:fillRect/>
          </a:stretch>
        </p:blipFill>
        <p:spPr>
          <a:xfrm>
            <a:off x="2538935" y="2430006"/>
            <a:ext cx="4066130" cy="508266"/>
          </a:xfrm>
          <a:prstGeom prst="rect">
            <a:avLst/>
          </a:prstGeom>
        </p:spPr>
      </p:pic>
    </p:spTree>
    <p:extLst>
      <p:ext uri="{BB962C8B-B14F-4D97-AF65-F5344CB8AC3E}">
        <p14:creationId xmlns:p14="http://schemas.microsoft.com/office/powerpoint/2010/main" val="40545365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515" y="2186940"/>
            <a:ext cx="7718969" cy="1886356"/>
          </a:xfrm>
          <a:prstGeom prst="rect">
            <a:avLst/>
          </a:prstGeom>
        </p:spPr>
      </p:pic>
      <p:sp>
        <p:nvSpPr>
          <p:cNvPr id="4" name="矩形 3"/>
          <p:cNvSpPr/>
          <p:nvPr/>
        </p:nvSpPr>
        <p:spPr>
          <a:xfrm>
            <a:off x="2352481" y="4922062"/>
            <a:ext cx="4439036" cy="461665"/>
          </a:xfrm>
          <a:prstGeom prst="rect">
            <a:avLst/>
          </a:prstGeom>
        </p:spPr>
        <p:txBody>
          <a:bodyPr wrap="none">
            <a:spAutoFit/>
          </a:bodyPr>
          <a:lstStyle/>
          <a:p>
            <a:pPr algn="ctr"/>
            <a:r>
              <a:rPr lang="zh-CN" altLang="en-US" sz="2400" dirty="0" smtClean="0"/>
              <a:t>图</a:t>
            </a:r>
            <a:r>
              <a:rPr lang="en-US" altLang="zh-CN" sz="2400" dirty="0" smtClean="0"/>
              <a:t>6-36</a:t>
            </a:r>
            <a:r>
              <a:rPr lang="zh-CN" altLang="en-US" sz="2400" dirty="0"/>
              <a:t>　二极管峰值包络检波器</a:t>
            </a:r>
          </a:p>
        </p:txBody>
      </p:sp>
    </p:spTree>
    <p:extLst>
      <p:ext uri="{BB962C8B-B14F-4D97-AF65-F5344CB8AC3E}">
        <p14:creationId xmlns:p14="http://schemas.microsoft.com/office/powerpoint/2010/main" val="1477577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        在</a:t>
            </a:r>
            <a:r>
              <a:rPr lang="zh-CN" altLang="en-US" dirty="0"/>
              <a:t>这种检波器中，信号源、非线性器件二极管</a:t>
            </a:r>
            <a:r>
              <a:rPr lang="zh-CN" altLang="en-US" dirty="0" smtClean="0"/>
              <a:t>及</a:t>
            </a:r>
            <a:r>
              <a:rPr lang="en-US" altLang="zh-CN" dirty="0" smtClean="0"/>
              <a:t>RC</a:t>
            </a:r>
            <a:r>
              <a:rPr lang="zh-CN" altLang="en-US" dirty="0" smtClean="0"/>
              <a:t>网</a:t>
            </a:r>
            <a:r>
              <a:rPr lang="zh-CN" altLang="en-US" dirty="0"/>
              <a:t>络三者为串联。该检波器工</a:t>
            </a:r>
            <a:r>
              <a:rPr lang="zh-CN" altLang="en-US" dirty="0" smtClean="0"/>
              <a:t>作于</a:t>
            </a:r>
            <a:r>
              <a:rPr lang="zh-CN" altLang="en-US" dirty="0"/>
              <a:t>大信号状态，输入信号电压要大</a:t>
            </a:r>
            <a:r>
              <a:rPr lang="zh-CN" altLang="en-US" dirty="0" smtClean="0"/>
              <a:t>于</a:t>
            </a:r>
            <a:r>
              <a:rPr lang="en-US" altLang="zh-CN" dirty="0" smtClean="0"/>
              <a:t>0.5V</a:t>
            </a:r>
            <a:r>
              <a:rPr lang="zh-CN" altLang="en-US" dirty="0" smtClean="0"/>
              <a:t>，</a:t>
            </a:r>
            <a:r>
              <a:rPr lang="zh-CN" altLang="en-US" dirty="0"/>
              <a:t>通常</a:t>
            </a:r>
            <a:r>
              <a:rPr lang="zh-CN" altLang="en-US" dirty="0" smtClean="0"/>
              <a:t>在</a:t>
            </a:r>
            <a:r>
              <a:rPr lang="en-US" altLang="zh-CN" dirty="0" smtClean="0"/>
              <a:t>1V</a:t>
            </a:r>
            <a:r>
              <a:rPr lang="zh-CN" altLang="en-US" dirty="0" smtClean="0"/>
              <a:t>左</a:t>
            </a:r>
            <a:r>
              <a:rPr lang="zh-CN" altLang="en-US" dirty="0"/>
              <a:t>右。故这种检波器的全称为二 极管串联型大信号峰值包络检波器。这种电路也可以工作在输入电压小的情况，由于工作 状态不同，不再属于峰值包络检波器范围，这种电路称为小信号检波器</a:t>
            </a:r>
            <a:r>
              <a:rPr lang="zh-CN" altLang="en-US" dirty="0" smtClean="0"/>
              <a:t>。</a:t>
            </a:r>
            <a:r>
              <a:rPr lang="en-US" altLang="zh-CN" dirty="0" smtClean="0"/>
              <a:t/>
            </a:r>
            <a:br>
              <a:rPr lang="en-US" altLang="zh-CN" dirty="0" smtClean="0"/>
            </a:br>
            <a:r>
              <a:rPr lang="en-US" altLang="zh-CN" dirty="0" smtClean="0"/>
              <a:t>        </a:t>
            </a:r>
            <a:r>
              <a:rPr lang="zh-CN" altLang="en-US" dirty="0" smtClean="0"/>
              <a:t>下</a:t>
            </a:r>
            <a:r>
              <a:rPr lang="zh-CN" altLang="en-US" dirty="0"/>
              <a:t>面讨论检波过程。检波过程可用</a:t>
            </a:r>
            <a:r>
              <a:rPr lang="zh-CN" altLang="en-US" dirty="0" smtClean="0"/>
              <a:t>图</a:t>
            </a:r>
            <a:r>
              <a:rPr lang="en-US" altLang="zh-CN" dirty="0" smtClean="0"/>
              <a:t>6-37</a:t>
            </a:r>
            <a:r>
              <a:rPr lang="zh-CN" altLang="en-US" dirty="0" smtClean="0"/>
              <a:t>说</a:t>
            </a:r>
            <a:r>
              <a:rPr lang="zh-CN" altLang="en-US" dirty="0"/>
              <a:t>明。设输入信</a:t>
            </a:r>
            <a:r>
              <a:rPr lang="zh-CN" altLang="en-US" dirty="0" smtClean="0"/>
              <a:t>号</a:t>
            </a:r>
            <a:r>
              <a:rPr lang="en-US" altLang="zh-CN" dirty="0"/>
              <a:t>u</a:t>
            </a:r>
            <a:r>
              <a:rPr lang="en-US" altLang="zh-CN" baseline="-25000" dirty="0"/>
              <a:t>i</a:t>
            </a:r>
            <a:r>
              <a:rPr lang="zh-CN" altLang="en-US" dirty="0"/>
              <a:t>为等幅高频电压（载波状态），且加电压前图</a:t>
            </a:r>
            <a:r>
              <a:rPr lang="en-US" altLang="zh-CN" dirty="0"/>
              <a:t>6-36</a:t>
            </a:r>
            <a:r>
              <a:rPr lang="zh-CN" altLang="en-US" dirty="0"/>
              <a:t>中</a:t>
            </a:r>
            <a:r>
              <a:rPr lang="en-US" altLang="zh-CN" dirty="0" smtClean="0"/>
              <a:t>C</a:t>
            </a:r>
            <a:r>
              <a:rPr lang="zh-CN" altLang="en-US" dirty="0"/>
              <a:t>上电荷为零，当 </a:t>
            </a:r>
            <a:r>
              <a:rPr lang="en-US" altLang="zh-CN" dirty="0"/>
              <a:t>u</a:t>
            </a:r>
            <a:r>
              <a:rPr lang="en-US" altLang="zh-CN" baseline="-25000" dirty="0"/>
              <a:t>i</a:t>
            </a:r>
            <a:r>
              <a:rPr lang="zh-CN" altLang="en-US" dirty="0"/>
              <a:t>从零开始增大时，由于电容</a:t>
            </a:r>
            <a:r>
              <a:rPr lang="en-US" altLang="zh-CN" dirty="0"/>
              <a:t>C</a:t>
            </a:r>
            <a:r>
              <a:rPr lang="zh-CN" altLang="en-US" dirty="0"/>
              <a:t>的高</a:t>
            </a:r>
            <a:r>
              <a:rPr lang="zh-CN" altLang="en-US" dirty="0" smtClean="0"/>
              <a:t>频阻</a:t>
            </a:r>
            <a:r>
              <a:rPr lang="zh-CN" altLang="en-US" dirty="0"/>
              <a:t>抗很小， </a:t>
            </a:r>
            <a:r>
              <a:rPr lang="en-US" altLang="zh-CN" dirty="0"/>
              <a:t>u</a:t>
            </a:r>
            <a:r>
              <a:rPr lang="en-US" altLang="zh-CN" baseline="-25000" dirty="0"/>
              <a:t>i</a:t>
            </a:r>
            <a:r>
              <a:rPr lang="zh-CN" altLang="en-US" dirty="0" smtClean="0"/>
              <a:t>几</a:t>
            </a:r>
            <a:r>
              <a:rPr lang="zh-CN" altLang="en-US" dirty="0"/>
              <a:t>乎全部加到二极管 </a:t>
            </a:r>
            <a:r>
              <a:rPr lang="en-US" altLang="zh-CN" dirty="0" smtClean="0"/>
              <a:t>VD</a:t>
            </a:r>
            <a:r>
              <a:rPr lang="zh-CN" altLang="en-US" dirty="0" smtClean="0"/>
              <a:t>两</a:t>
            </a:r>
            <a:r>
              <a:rPr lang="zh-CN" altLang="en-US" dirty="0"/>
              <a:t>端</a:t>
            </a:r>
            <a:r>
              <a:rPr lang="zh-CN" altLang="en-US" dirty="0" smtClean="0"/>
              <a:t>，</a:t>
            </a:r>
            <a:r>
              <a:rPr lang="en-US" altLang="zh-CN" dirty="0" smtClean="0"/>
              <a:t>VD</a:t>
            </a:r>
            <a:r>
              <a:rPr lang="zh-CN" altLang="en-US" dirty="0" smtClean="0"/>
              <a:t>导</a:t>
            </a:r>
            <a:r>
              <a:rPr lang="zh-CN" altLang="en-US" dirty="0"/>
              <a:t>通， </a:t>
            </a:r>
            <a:r>
              <a:rPr lang="en-US" altLang="zh-CN" dirty="0" smtClean="0"/>
              <a:t>C</a:t>
            </a:r>
            <a:r>
              <a:rPr lang="zh-CN" altLang="en-US" dirty="0"/>
              <a:t/>
            </a:r>
            <a:br>
              <a:rPr lang="zh-CN" altLang="en-US" dirty="0"/>
            </a:br>
            <a:r>
              <a:rPr lang="zh-CN" altLang="en-US" dirty="0"/>
              <a:t>被充电，因 </a:t>
            </a:r>
            <a:r>
              <a:rPr lang="en-US" altLang="zh-CN" dirty="0" smtClean="0"/>
              <a:t>r</a:t>
            </a:r>
            <a:r>
              <a:rPr lang="en-US" altLang="zh-CN" baseline="-25000" dirty="0" smtClean="0"/>
              <a:t>D</a:t>
            </a:r>
            <a:r>
              <a:rPr lang="zh-CN" altLang="en-US" dirty="0" smtClean="0"/>
              <a:t>小</a:t>
            </a:r>
            <a:r>
              <a:rPr lang="zh-CN" altLang="en-US" dirty="0"/>
              <a:t>，充电电流很大</a:t>
            </a:r>
            <a:r>
              <a:rPr lang="zh-CN" altLang="en-US" dirty="0" smtClean="0"/>
              <a:t>，又</a:t>
            </a:r>
            <a:r>
              <a:rPr lang="zh-CN" altLang="en-US" dirty="0"/>
              <a:t>因充电时常数 </a:t>
            </a:r>
            <a:r>
              <a:rPr lang="en-US" altLang="zh-CN" dirty="0" smtClean="0"/>
              <a:t>r</a:t>
            </a:r>
            <a:r>
              <a:rPr lang="en-US" altLang="zh-CN" baseline="-25000" dirty="0" smtClean="0"/>
              <a:t>D</a:t>
            </a:r>
            <a:r>
              <a:rPr lang="en-US" altLang="zh-CN" dirty="0"/>
              <a:t> </a:t>
            </a:r>
            <a:r>
              <a:rPr lang="en-US" altLang="zh-CN" dirty="0" smtClean="0"/>
              <a:t>C</a:t>
            </a:r>
            <a:r>
              <a:rPr lang="zh-CN" altLang="en-US" dirty="0" smtClean="0"/>
              <a:t>很</a:t>
            </a:r>
            <a:r>
              <a:rPr lang="zh-CN" altLang="en-US" dirty="0"/>
              <a:t/>
            </a:r>
            <a:br>
              <a:rPr lang="zh-CN" altLang="en-US" dirty="0"/>
            </a:br>
            <a:endParaRPr lang="zh-CN" altLang="en-US" dirty="0"/>
          </a:p>
        </p:txBody>
      </p:sp>
    </p:spTree>
    <p:extLst>
      <p:ext uri="{BB962C8B-B14F-4D97-AF65-F5344CB8AC3E}">
        <p14:creationId xmlns:p14="http://schemas.microsoft.com/office/powerpoint/2010/main" val="2488788708"/>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910</TotalTime>
  <Words>9747</Words>
  <Application>Microsoft Office PowerPoint</Application>
  <PresentationFormat>全屏显示(4:3)</PresentationFormat>
  <Paragraphs>361</Paragraphs>
  <Slides>265</Slides>
  <Notes>2</Notes>
  <HiddenSlides>0</HiddenSlides>
  <MMClips>0</MMClips>
  <ScaleCrop>false</ScaleCrop>
  <HeadingPairs>
    <vt:vector size="4" baseType="variant">
      <vt:variant>
        <vt:lpstr>主题</vt:lpstr>
      </vt:variant>
      <vt:variant>
        <vt:i4>1</vt:i4>
      </vt:variant>
      <vt:variant>
        <vt:lpstr>幻灯片标题</vt:lpstr>
      </vt:variant>
      <vt:variant>
        <vt:i4>265</vt:i4>
      </vt:variant>
    </vt:vector>
  </HeadingPairs>
  <TitlesOfParts>
    <vt:vector size="266" baseType="lpstr">
      <vt:lpstr>1_Office 主题</vt:lpstr>
      <vt:lpstr>PowerPoint 演示文稿</vt:lpstr>
      <vt:lpstr>                            第一节　振 幅 调 制 一、振幅调制信号分析      １．调幅信号分析         １）表达式及波形          设载波电压为          调制电压为  通常满足： ωc≫ Ω ，这里ωc和Ω分别是载波信号与调制信号的角频率，其对应的频率分别为Fc＝ ωc/(2π)和       </vt:lpstr>
      <vt:lpstr>Fc＝ Ω /(2π)。根据振幅调制信号的定义，已调信号的振幅随调制信号uΩ线性变化，由此可得振幅调制信号振幅Um(t)为    式中，Δ Uc(t)与调制电压 uΩ成正比，其振幅Δ Uc＝ka UΩ 与载波振幅之比称为调幅度（调制度）：</vt:lpstr>
      <vt:lpstr>式中， ka为比例系数，一般由调制电路确定，又称为调制灵敏度。由此可得调幅信号的表 达式为          为了使已调波不失真，即高频振荡波的振幅能真实地反映出调制信号的变化规律，调制度m应小于或等于１。图6-1（c）、图6-1（ d）分别为m＜１、 m ＝ｌ时的已调波波形；图6-1 （ a）、图6-1（ b）则分别为调制信号、载波信号的波形。当m ＞１时，称为过调制，如图6-1（ e）所示，此时已调信号的振幅已与调制信号不构成线性关系而产生失真，这是应该避免的。在画已调信号波形时，应该注意已调波的包络用虚线表示，因为它只是包络的变化 趋势，而不是实际的变化曲线。     </vt:lpstr>
      <vt:lpstr>PowerPoint 演示文稿</vt:lpstr>
      <vt:lpstr>       上面的分析是在单一正弦信号作为调制信号的情况下进行的，而一般传送的信号并非 为单一频率的信号，若信号是一连续频谱信号 f(t)时，可用下式来描述调幅波：  式中， f(t)是均值为零的归一化调制信号，|f(t)|max＝１。如果调制信号如图6-2（ a）所示，已调波波形则如图6-2（ b）所示。   </vt:lpstr>
      <vt:lpstr>PowerPoint 演示文稿</vt:lpstr>
      <vt:lpstr>        由式（ 6-5）可以看出，要完成振幅调制，可用图6-3的原理框图来完成，其关键在于 实现调制信号和载波的相乘。 </vt:lpstr>
      <vt:lpstr>        ２）调幅波的频谱           由图6-1（ c）可知，调幅波不是一个简单的正弦波形。在单一频率的正弦信号的调制情况下，调幅波如式（ 6-5）所描述。将式（ 6-5）用三角公式展开，可得           式（ 6-7）表明，单频调制的调幅波包含三个频率分量，它是由三个高频正弦波叠加而 成，其频谱图见图6-4。由图6-4及式（ 6-7）可看到：频谱的中心分量就是载波分量，它 与调制信号无关，不含消息。</vt:lpstr>
      <vt:lpstr>而两个边频分量 fc＋ F及 fc － F则以载频为中心对称分布， 两个边频幅度相等并与调制信号幅度成正比。边频相对于载频的位置仅取决于调制信号的 频率，这说明调制信号的幅度及频率消息只含于边频分量中。 </vt:lpstr>
      <vt:lpstr>PowerPoint 演示文稿</vt:lpstr>
      <vt:lpstr>        在多频调制情况下，各个低频频率分量所引起的边频对组成了上、下两个边带。例如 语言信号，其频率范围大致为300~3400Hz（如图6-5（ a）所示），这时调幅波的频谱如图6-5（ b）。由图可见，上边带的频谱结构与原调制信号的频谱结构相同，下边带是上边带的 镜像。所谓频谱结构相同，是指各频率分量的相对振幅及相对位置没有变化。这就是说， 振幅调制是把调制信号的频谱搬移到载频两侧，在搬移过程中频谱结构不变。这类调制方 式属于频谱线性搬移的调制方式。          单频调制时，调幅波占用的带宽BAM ＝2F。如调制信号为一连续谱信号或多频信号，其最高频率为Fmax，则振幅调制信号占用的带宽BAM ＝2Fmax。信号带宽是决定无线电台频 率间隔的主要因素，如通常广播电台规定的带宽为9kHz，VHF电台的带宽为25kHz。 </vt:lpstr>
      <vt:lpstr>PowerPoint 演示文稿</vt:lpstr>
      <vt:lpstr>         ３）调幅波的功率 平均功率（简称功率）是对恒定幅度、恒定频率的正弦波而言的。调幅波的幅度是变化的， 所以它存在几种状态下的功率，如载波功率、最大功率及最小功率、调幅波的平均功率等。           在负载电阻RL上消耗的载波功率为</vt:lpstr>
      <vt:lpstr>         在负载电阻RL上，一个载波周期内调幅波消耗的功率为            由此可见， P是调制信号的函数，是随时间变化的。上、下边频的平均功率均为</vt:lpstr>
      <vt:lpstr>        AM 信号的平均功率为           由式（ 6-11）可以看出，AM 波的平均功率为载波功率与两个边带功率之和。而两个边 频功率与载波功率的比值为    </vt:lpstr>
      <vt:lpstr>       当100％调制时 （ m＝１），边频功率为载波功率的二分之一，即只占整个调幅波功率的1/3。当m值减小时，两者的比值将显著减小，边频功率所占比重更小。同时可以得到调幅 波的最大功率和最小功率，它们对应调制信号的最大值和最小值分别为            Pmax 限定了用于调制的功放管的额定输出功率PH，要求PH ≥ Pmax 。 </vt:lpstr>
      <vt:lpstr>        在普通的振幅调制方式中，载频与边带一起发送，不携带调制信号分量的载频占去了 2/3以上的功率，而携带有信息的边频功率不到总功率的1/3，功率浪费大，效率低。但它 仍广泛地应用于传统的无线电通信及无线电广播中，其主要的原因是设备简单，特别是振 幅调制信号解调器很简单，便于接收，而且与其他调制方式（如调频）相比，振幅调制信号 占用的频带窄。</vt:lpstr>
      <vt:lpstr>       ２．双边带信号          在调制过程中，将载波抑制就形成了抑制载波双边带信号，简称双边带（ DSB）信号。 它可用载波与调制信号相乘得到，其表示式为          在单一正弦信号uΩ＝UΩ cos Ωt调制时，有   式中， g(t)是双边带信号的振幅，与调制信号成正比。与式（ 6-3）中的Um(t)不同，这里g(t)可正可负。因此单频调制时的双边带信号波形如图6-6（ c）所示。</vt:lpstr>
      <vt:lpstr>与 AM波相比，它有如下特点：       （ １）包络不同。普通调幅信号波的包络正比于调制信号f(t)的波形，而双边带波的包络则正比于| f(t) |。例如 g(t)＝ kcosΩt ，它具有正、负两个半周，所形成的双边带信号的包络为| cosΩt |。当调制信号为零时，即cosΩt＝0，DSB波的幅度也为零。</vt:lpstr>
      <vt:lpstr>      （ ２）双边带信号的高频载波相位在调制电压零交点处（调制电压正负交替时）要突变180 °。由图可见，在调制信号正半周内，已调波的高频与原载频同相，相差为0°；在调制信 号负半周内，已调波的高频与原载频反相，相差180°。这就表明，双边带信号的相位反映 了调制信号的极性。因此，严格地讲，双边带信号已非单纯的振幅调制信号，而是既调幅 又调相的信号。 </vt:lpstr>
      <vt:lpstr>PowerPoint 演示文稿</vt:lpstr>
      <vt:lpstr>       从式（ 6-15）看出，单频调制的双边带信号只有 fc＋ F 及fc － F两个频率分量，它的频谱相当于从普通调幅信号频谱图中将载频分量去掉后的频谱。          由式（ 6-14）可以看出，双边带信号的产生可以将调制信号和载波直接相乘即可。          由于双边带信号不含载波，它的全部功率被边带占有，所以发送的全部功率都载有消 息，功率利用率高于普通调幅信号。由于两个边带所含消息完全相同，故从消息传输角度 看，发送一个边带的信号即可，这种方式称为单边带调制。</vt:lpstr>
      <vt:lpstr>      例6-1　已知载波电压为 uc ＝ Uccosωct，调制信号如图6-7所示， fc≫1/TΩ。分别画出m＝0.5及m＝1两种情况下的 AM波形以及 DSB波形。</vt:lpstr>
      <vt:lpstr>        题意分析：AM 信号是其振幅随调制信号变化的一种振幅调制信号，确切地讲，其振 幅与调制信号 uΩ 成线性关系。调幅信号的表达式为 uAM(t)＝ Uc[1＋ mf(t)]cosωct，式中 f(t)为调制信号的归一化信号，即 |f(t)|max＝1。由 AM 信号的表达式可以看出，调幅信号的振幅，是在原载波振幅的基础上，将 f(t)信号乘以 mUc叠加到载波振幅 Uc之上，再与cosωct相乘后，得到 AM信号的波形。对双边带信号，直接将调制信号uΩ与载波 uc相乘，就可得到 DSB信号的波形。应注意的是，DSB信号在调制信号uΩ的过零点处，载波相位有180°的突跳。  </vt:lpstr>
      <vt:lpstr>         解　图6-8为 AM波在m＝0.5和m＝1的波形和 DSB信号的波形。 </vt:lpstr>
      <vt:lpstr>        讨论：对AM信号，当m＝0.5时，其振幅可以看成是将调制信号叠加到载波振幅Uc上，其振幅的最大值（对应调制信号的最大值）为Uc（ 1＋0.5），最小值（对应调制信号的最小值）为Uc（ 1－0.5），包络的峰-峰值为Uc 。当m＝1时，其振幅可以看成是将调制信号叠加到载波振幅Uc上，其最大值与最小值分别为2 Uc和0，峰-峰值为2Uc。由此可见， m越大，振幅的起伏变化越大，有用的边带功率越大，功率的利用率越高。对DSB信号，是在 AM信号的基础上将载波抑制而得到的，反映在波形上，是将包络中的Uc分量去掉，将uΩ 与uc 直接相乘就可得到 DSB信号。</vt:lpstr>
      <vt:lpstr>应注意的是，DSB信号的包络与调制信号的绝对值成正比，在调制信号的过零点载波要反相。特别要指出的是，DSB信号是在 AM信号的基础 上将载波抑制后得到的，但不可用滤波的方法将载波分量滤出，而是采用如平衡电路等方 法将载波分量抵消，从而得到 DSB信号的。在画波形时，包络不能用实线，只能用虚线， 因为它只是反映了包络的变化趋势，而不是信号的瞬时值。</vt:lpstr>
      <vt:lpstr>        ３．单边带信号           单边带（ SSB）信号是由双边带信号经边带滤波器滤除一个边带，或在调制过程中直接 将一个边带抵消而成。单频调制时uDSB(t)＝ kuΩuc。当取上边频（带）时，有  取下边频（带）时，有           从式（ 6-16）和式（ 6-17）可知，单频调制时的单边带信号仍是等幅波，但它与原载波电压是不同的。单边带信号的振幅与调制信号的幅度成正比，它的频率随调制信号频率的不同而不同，因此它含有消息特征。单边带信号的包络与调制信号的包络形状相同。</vt:lpstr>
      <vt:lpstr>PowerPoint 演示文稿</vt:lpstr>
      <vt:lpstr>PowerPoint 演示文稿</vt:lpstr>
      <vt:lpstr>        双音调制时，每一个调制频率分量产生一个对应的单边带信号分量，它们之间的关系 和单音调制时一样，振幅之间成正比，频率则线性移动，如图6-11所示。这一调制关系也 同样适用于多频率分量信号 f（ t ）的单边带调制。</vt:lpstr>
      <vt:lpstr>PowerPoint 演示文稿</vt:lpstr>
      <vt:lpstr>         由式（ 6-16）和式（ 6-17），利用三角公式，可得  和            式（ 6-18）对应于上边带，式（ 6-19）对应于下边带。这是SSB信号的另一种表达式， 由此可以推出uΩ(t) ＝ f(t)，即一般情况下的单边带信号的表达式：  式中，“＋”号对应于下边带，“－”号对应于上边带。</vt:lpstr>
      <vt:lpstr>         f ̂(t)是f(t)的希尔伯特（Hilbert）变换，即            由于   式中，sgn(ω)是符号函数，可得f(t)的傅立叶变换：  式（ 6-23）意味着对F( ω)的各频率分量均移相－π/2就可得到F( ω) ，其传输特性如图6-12所示。       </vt:lpstr>
      <vt:lpstr>PowerPoint 演示文稿</vt:lpstr>
      <vt:lpstr>        单边带调制从本质上说是幅度和频 率都随调制信号改变的调制方式。但是 由于它产生的已调信号频率与调制信号 频率间只是一个线性变换关系（由 F变 至 fc＋ F 或 fc －Ｆ的线性搬移），这一 点与调幅信号及双边带信号相似，因此通常把它归于振幅调制。由上所述，对 于语音调制而言，其单边带信号的频谱 如图6-13（ b）、图6-13（c）所示。图上也表示了产生单边带信号过程中的双边带信号频谱。         单边带调制方式在传送信息时，不但功率利用率高，而且它所占用频带为BSSB≈Fm ，比调 幅信号、双边带信号减少了一半，频带利用充分，目前已成为短波通信中一种重要的调制方式。    </vt:lpstr>
      <vt:lpstr>PowerPoint 演示文稿</vt:lpstr>
      <vt:lpstr>二、振幅调制电路        １．振幅调制电路          振幅调制信号的产生可以采用高电平调制和低电平调制两种方式完成。目前，振幅调 制信号大都用于无线电广播，因此多采用高电平调制方式。        １）高电平调制          高电平调制主要用于普通调幅信号，这种调制是在高频功率放大器中进行的。通常分 为基极调幅、集电极调幅以及集电极 基极（或发射极）组合调幅。其基本工作原理就是利 用改变某一电极的直流电压以控制集电极高频电流振幅。集电极调幅和基极调幅的原理和 调制特性已在高频功率放大器一章讨论过了。</vt:lpstr>
      <vt:lpstr>        集电极调幅电路如图6-14所示。等幅载波通过高频变压器Ｔ1输入到被调放大器的基 极，调制信号通过低频变压器Ｔ2加到集电极回路且与电源电压相串联，此时， UCC ＝ UCC0＋ uΩ ，即集电极电源电压随调制信号变化，从而得集电极电流的基波分量随 uΩ 的规律变化。 </vt:lpstr>
      <vt:lpstr>PowerPoint 演示文稿</vt:lpstr>
      <vt:lpstr>　   由功放的分析已知，当功率放大器工作于过压状态时，集电极电流的基波分量与集电 极偏置电压成线性关系。因此，要实现集电极调幅，应使放大器工作在过压状态。图6-15（ a）给出了集电极电流基波振幅 Ic1随 UCC变化的曲线——集电极调幅时的静态调制特性， 图6-15（b）画出了集电极电流脉冲及基波分量的波形。 </vt:lpstr>
      <vt:lpstr>PowerPoint 演示文稿</vt:lpstr>
      <vt:lpstr>        图6-16是基极调幅电路，图中LB1是高频扼流圈， LB为低频扼流圈， C1、 C3、 C5为低频旁路电容， C2、 C4、 C6为高频旁路电容。基极调幅与谐振功放的区别是基极偏压随调制 电压变化。在分析高频功放的基极调制特性时已得出集电极电流基波分量振幅 Ic随 UBB变化的曲线，这条曲线就是基极调幅的静态调制特性，如图6-17所示。如果 UBB随 uΩ 变化， Ic1将随之变化，从而得到调幅信号。从调制特性看，为了使 Ic1受 UBB的控制明显，放大器 应工作在欠压状态。   </vt:lpstr>
      <vt:lpstr>PowerPoint 演示文稿</vt:lpstr>
      <vt:lpstr>PowerPoint 演示文稿</vt:lpstr>
      <vt:lpstr>        由于基极电路电流小，消耗功率小，故所需调制信号功率很小，调制信号的放大电路 比较简单，这是基极调幅的优点。但因其工作在欠压状态，集电极效率低是其一大缺点。 一般只用于功率不大、对失真要求较低的发射机中。而集电极调幅效率较高，适用于较大 功率的调幅发射机中。           ２）低电平调制         （ １）二极管电路。用单二极管电路和平衡二极管电路作为调制电路，都可以完成 AM信号的产生，图6-18（ a）为单二极管调制电路。当 Uc≫UΩ 时，由式（ 5-27）可知，流过二 极管的电流 iD为 </vt:lpstr>
      <vt:lpstr>    其频谱图如图6-16（ b）所示。输出滤波器H（ jω ）对载波ωc调谐，带宽为2F。这样最后的输出频率分量为ωc， ωc＋ Ω和 ωc－Ω ，输出信号是AM信号。         对于二极管平衡调制器，在图 5-7（ b）所示电路中，令u1 ＝uc， u2＝ uΩ ，且有Uc≫UΩ ，产生的已调信号也为振幅调制信号，读者可自己加以分析。    </vt:lpstr>
      <vt:lpstr>PowerPoint 演示文稿</vt:lpstr>
      <vt:lpstr>       （ ２）利用模拟乘法器产生普通调幅波。模拟乘法器是以差分放大器为核心构成的。在 第五章中分析了差分电路的频谱线性搬移功能，对单差分电路，已得到双端差动输出的电流ic与差动输入电压 uA和恒流源（受 uB控制）的关系式（ 5-57）为       </vt:lpstr>
      <vt:lpstr>         若将uc加至uA， uΩ加到 uB，则有     式中， m ＝ UΩ /UEE， x ＝ Uc/UT。若集电极滤波回路的中心频率为 fc，带宽为2F，振阻抗为RL，则经滤波后的输出电压uo ：         </vt:lpstr>
      <vt:lpstr>为一振幅调制信号。这种情况下的差动传输特性及io波形如图6-19所示。图6-19（ a）中 实线为调制电压 uΩ ＝0时的曲线，虚线表示  uΩ达正、负峰值时的特性，输出为振幅调制信号。如果载波幅度增大，包络内高频正弦波将趋向方波， io中含高次谐波。  </vt:lpstr>
      <vt:lpstr>PowerPoint 演示文稿</vt:lpstr>
      <vt:lpstr>         用双差分对电路或模拟乘法器也可得到振幅调制信号。图6-20（ a）给出了用 BG314模拟乘法器产生振幅调制信号的电路，将调制信号叠加上直流成分，即可得到振幅调制信号输出，调节直流分量大小，即可调节调制度 m值，电路要求 Uc、 UΩ 分别小于2.5V。用 MC1596G产生振幅调制信号的电路如图6-20（ b）所示， MC1596G 与国产 XCC类似，将 调制信号叠加上直流分量也可产生普通调幅波。          此外，还可以利用集成高频放大器、可变跨导乘法器等电路产生振幅调制信号。 </vt:lpstr>
      <vt:lpstr>PowerPoint 演示文稿</vt:lpstr>
      <vt:lpstr>       ２．双边带信号调制电路        １）二极管调制电路 单二极管电路只能产生振幅调制信号，不能产生双边带信号。二极管平衡电路和二极 管环形电路可以产生双边带信号。 在第五章二极管平衡电路图5-7中，把调制信号uΩ 加到图中的 u1 处，载波 uc加到图 中的 u2处，且 Uc≫UΩ ，电路工作在线性时变状态，这就构成图6-21所示的二极管平衡调制电路。由式（5-31）可得输出变压器的次级电流 iL为</vt:lpstr>
      <vt:lpstr>    式中包含F分量和 ( 2n ＋1) fc±F（ n ＝０，１，２，…）分量，若输出滤波器的中心频率为 fc，带宽为2F ，谐振阻抗为RL，则输出电压为    </vt:lpstr>
      <vt:lpstr>PowerPoint 演示文稿</vt:lpstr>
      <vt:lpstr>        二极管平衡调制器采用平衡方式，将载波抑制掉、从而获得抑制载波的双边带信号。 平衡调制器的波形如图6-22所示，加在VD1、 VD1上的电压仅音频信号 uΩ 的相位不同（反 相），故电流 i1和 i2仅音频包络反相。电流 i1 – i2 的波形如图6-22（ c）所示。经高频变压器 T2及带通滤波器滤除低频和3ωc± Ω 等高频分量后，负载上得到双边带信号电压 uo(t)，如 图6-22（ d）所示。         对平衡调制器的主要要求是调制线性好、载漏小（输出端的残留载波电压要小，一般应 比有用边带信号低20dB以上），同时希望调制效率高及阻抗匹配等。 </vt:lpstr>
      <vt:lpstr>PowerPoint 演示文稿</vt:lpstr>
      <vt:lpstr>        一实用的平衡调器制电路如图6-23所示。调制电压为单端输入，已调信号为单端输出，省去了中心抽头音频变压器和输出变压器。从图可见，由于两个二极管方向相反，故 载波电压仍同相加于两管上，而调制电压反相加到两管上。流经负载电阻 RL的电流仍为 两管电流之差，所以它的原理与基本的平衡电路相同。图中， C1对高频短路、对音频开路， 因此 T1次级中心抽头为高频地电位。 R2、 R3与二极管串联，同时用并联的可调电阻 R1来 使两管等效正向电阻相同。 C2、 C3用于平衡反向工作时两管的结电容。 </vt:lpstr>
      <vt:lpstr>PowerPoint 演示文稿</vt:lpstr>
      <vt:lpstr>       为进一步减少组合分量，可采用双平衡调制器（环形调制器）。在第五章已得到双平衡 调制器输出电流的表达式（ 5-36），在 u1＝ uΩ， u2 ＝ uc的情况下，该式可表示为          经滤波后，有          从而可得双边带信号，其电路和波形如图6-24所示。    </vt:lpstr>
      <vt:lpstr>PowerPoint 演示文稿</vt:lpstr>
      <vt:lpstr>        在二极管平衡调制电路（如图5-7所示电路）中，调制电压uΩ与载波 uc的注入位置与所要完成的调制功能有密切的关系。 uΩ加到 u1 处， uc 加到 u2 处，可以得到双边带信号，但 两个信号的位置相互交换后，只能得到振幅调制信号，而不能得到双边带信号。在双平衡 电路中， uc 、 uΩ 可任意加到两个输入端，均可完成双边带调制，当然，输入回路是不相同 的，一个输入的是低频信号，另一个输入的是高频信号。         平衡调制器的一种等效电路是桥式调制器，同样也可以用两个桥路构成的电路等效一 个环形调制器，如图6-25所示。 </vt:lpstr>
      <vt:lpstr>PowerPoint 演示文稿</vt:lpstr>
      <vt:lpstr>         例6-2　二极管调制电路如图6-26，载波电压控制二极管的通断。试分析其工作原 理并画出输出电压波形；说明 R 的作用。 </vt:lpstr>
      <vt:lpstr>PowerPoint 演示文稿</vt:lpstr>
      <vt:lpstr>        题意分析：这是一种二极管调制电路，与第五章介绍的二极管平衡调制器的电路形式 是不同的。从图中可以看出，载波电压 uc正向地加到两个（串联）二极管上，控制二极管的 导通。这里两个二极管和电阻 R 构成一个电桥，由此可知，调节电阻 R的抽头，可以使电 桥平衡。当二极管导通时（ uc＞0），两个二极管均呈现一导通电阻 RD，电桥平衡时，两个 二极管的中间连接点为地电位，则 uΩ 有效地加到变压器的初级回路中就有电流流动；当二极管截止时（ uc ＜0），两个二极管开路，变压器的输入端不能形成回路，没有电流流动，故 输出端没有输出。由此可以看出，图6-26的电路可以等效为图6-27（a）所示的电路。</vt:lpstr>
      <vt:lpstr>可以认为在变压器的输入端接了一个由载波电压 uc控制的时变开关。将 uc ＞0和 uc ＜0的两 种情况合并考虑，就可得到变压器次级回路的电压，经滤波器（并联谐振回路）滤波后，就可得到输出电压，从而画出输出电压的波形。          解　当uc ＞0时，两个二极管导通，呈现一导通电阻RD，若由两个二极管和电阻R组成的电桥平衡，则变压器的下端为地电位，变压器的初级有电流流动，在变压器的次级就 有电压 u’o，设变压器的匝数比为1∶1，则有</vt:lpstr>
      <vt:lpstr>         当uc ＜0时，两二极管截止，变压器初级的下端开路，没有电流流动，则有           将uc ＞0和uc ＜0两种情况一并考虑，可用一开关函数K(ωct）将两种情况综合，有            若uΩ ＝UΩ cosΩt ，则有         </vt:lpstr>
      <vt:lpstr>        经滤波器（并联谐振回路，中心频率ω0＝ ωc）滤波后，输出电压uo为   上式表明，该电路完成了DSB调制。图6-27（ b）为输出电压的波形图。         图6-26中R的作用是与两个二极管构成桥式电路，改变中间抽头可调节桥路的平衡。       </vt:lpstr>
      <vt:lpstr>PowerPoint 演示文稿</vt:lpstr>
      <vt:lpstr>        ２）差分对调制器           在单差分电路（图5-17）中，将载波电压 uc 加到线性通道，即 uB＝ uc，调制信号 u Ω 加 到非线性通道，即 uA＝ uΩ ，则双端输出电流 io(t)为    式中，                                                                             。经滤波后的输出电压uo(t)为       </vt:lpstr>
      <vt:lpstr>        式（ 6-33）表明， uΩ、 uc采用与产生振幅调制信号的相反方式加入电路，可以得到双边带信号。但由于uΩ加在非线性通道，故出现了fc± nF （ n ＝３，５，…）分量，它们是不易滤除的，这就是说，这种注入方式会产生包络失真。只有当uΩ 较小时，使 β3( x )≪ β1( x)，才 能得到接近理想的双边带信号。图6-28为差分对双边带调制器的波形图。传输特性以 fc的频率在 uc＝0那条曲线上下摆动。图中所示为 UΩ 值较小的情况，图6-28（ c）为滤除 F后的双边带信号波形。  </vt:lpstr>
      <vt:lpstr>PowerPoint 演示文稿</vt:lpstr>
      <vt:lpstr>        由信号分析可知，双边带信号的产生可将uΩ和 uc直接相乘即可。单差分调制器虽然 可以得到双边带信号，具有乘法器功能，但它并不是一个理想乘法器。首先，信号的注入 必须是 uA＝ uΩ ， uB ＝ uC，且对 uΩ的幅度提出了要求， UΩ 值应小（例如， UΩ ＜26mV），这 限制了输入信号的动态范围；其次，要得到双边带信号，必须加滤波器以滤除不必要的分 量；必须双端差动输出（单端输出只能得到振幅调制信号）；最后，当输入信号为零时，输出 并不为零，如 uB ＝0，则电路为一直流放大器，仍然有输出。采用双差分调制器，可以近似为一理想乘法器。前已得到双差分对电路的差动输出电流为  </vt:lpstr>
      <vt:lpstr>                      若UΩ、 Uc均很小，上式可近似为           不加滤波器就可得到双边带信号。由上面的分析可以看出，双差分对调制器克服了单 差分对调制器上述大部分的缺点。例如，与信号加入方式无关，不需加滤波器，单端输出 仍然可以获得双边带信号。唯一的要求是输入信号的幅度应受限制。    </vt:lpstr>
      <vt:lpstr>        图6-29是用于彩色电视发送机中的双差分对调制器的实际电路。图中，V7、 V8 组成恒 流源电路。 V5、 V6 由复合管组成。 RP4用来调整差分电路的平衡性，使静态电流 I5＝ I6，否则 即使色差信号（调制信号）为零，还有副载频输出，会造成副载频泄漏。同理， RP2 用来调整 V1～V4管的对称性，如不对称，即使副载频为零，仍有色差信号输出，称为视频泄漏。 </vt:lpstr>
      <vt:lpstr>PowerPoint 演示文稿</vt:lpstr>
      <vt:lpstr>       ３．单边带调制电路        １）滤波法         图6-30是采用滤波法产生单边带的发射机框图。调制器（平衡或环形调制器）产生的 双边带信号，通过后面的边带滤波器，就可得到所需的单边带（上边带或下边带）信号。滤 波法单边带信号产生器是目前广泛采用的单边带信号产生的方法。滤波法的关键是边带滤 波器的制作。因 </vt:lpstr>
      <vt:lpstr>为要产生满足要求的单边带信号，对边带滤波器的要求很高。这里主要是 要求边带滤波器的通带、阻带间有陡峭的过渡衰减特性。设语音信号的最低频率为300Hz，调制器产生的上边带和下边带之差为600Hz，若要求对无用边带的抑制度为40dB， 则要求滤波器在600Hz过渡带内衰减变化40dB以上。图6-31就是要求的理想边带滤波器的衰减频率特性。除了过渡特性外，还要求通带内衰减要小，衰减变化要小。 </vt:lpstr>
      <vt:lpstr>PowerPoint 演示文稿</vt:lpstr>
      <vt:lpstr>PowerPoint 演示文稿</vt:lpstr>
      <vt:lpstr>       通常的带通滤波器是由L、C元件或等效 L、C元件（如石英晶体）构成。从振荡回路的基本概念可知，带通滤波器的相对带宽Δ f/f0随元件品质因数Q的增加而减小。因为实际 的品质因素不能任意大，当带宽一定时（如3000Hz），滤波器的中心频率 f0 就不能很高。 因此，用滤波法产生单边带信号，通常不是直接在工作频率上调制和滤波，而是先在低于 工作频率的某一固定频率上进行，然后如图6-30那样，通过几次混频及放大，将单边带信 号搬移到工作频率上去。</vt:lpstr>
      <vt:lpstr>       目前常用的边带滤波器有机械滤波器、晶体滤波器和陶瓷滤波器等。它们的特点是Q值高、频率特性好、性能稳定。机械滤波器的工作频率一般为100~500kHz，晶体边带滤波器的工作频率为一、二兆赫至几百千赫。        ２）移相法          移相法是利用移相网络对载波和调制信号进行适当的相移，以便在相加过程中将其中 的一个边带抵消而获得单边带信号。在单边带信号分析中已经得到了式（ 6-20），重写如下：  </vt:lpstr>
      <vt:lpstr>        它由两个分量组成。同相分量f(t)cosωct和正交分量 f ̂(t)sin ωct可以看成是两个 DSB 信号，将这两个信号相加，就可抵消掉一个边带。图6-32为移相法单边带调制器的原理框图。图中，两个调制器相同，但输入信号不同。调制器 Ｂ的输入信号是移相π/2的载频 及调制信号；调制器Ａ的输入没有相移。两个分量相加时为下边带信号；两个分量相减 时，为上边带信号。   </vt:lpstr>
      <vt:lpstr>PowerPoint 演示文稿</vt:lpstr>
      <vt:lpstr>        移相法的优点是省去了边带滤波器，但要把无用边带完全抑制掉，必须满足下列两个 条件：两个调制器输出的振幅应完全相同；移相网络必须对载频及调制信号均保证精确的 π/2相移。根据分析，若要求对无用边带抑制40dB，则要求网络的相移误差在1 °左右。这 时单频的载频电压是不难做到的，但对于调制信号，如话音信号300~ 3400Hz的范围内 （波段系数大于11），要在每个频率上都达到这个要求是很困难的。因此，π/2相移网络是 移相法的关键部件。 </vt:lpstr>
      <vt:lpstr>                第二节　调幅信号的解调 一、调幅信号解调的方法       从高频已调信号中恢复出调制信号的过程称为解调，又称为检波。对于振幅调制信 号，解调就是从它的幅度变化上提取调制信号的过程。解调是调制的逆过程，实质上是将高频信号搬移到低频端，这种搬移正好与调制的搬移过程相反。搬移是线性搬移，故所有 的线性搬移电路均可用于解调。         振幅信号解调方法可分为包络检波和同步检波两大类。 </vt:lpstr>
      <vt:lpstr>        包络检波是指解调器输出电压与输入已调波的包络成正比的检波方法。由于振幅调制 信号的包络与调制信号成线性关系，因此包络检波只适用于振幅调制波。其原理框图如图 6-33所示。由非线性器件产生新的频率分量，用低通滤波器选出所需分量。双边带信号 和单边带信号的包络不同于调制信号，不能用包络检波，必须使用同步检波。</vt:lpstr>
      <vt:lpstr>PowerPoint 演示文稿</vt:lpstr>
      <vt:lpstr>        同步解调器是一个六端网络，有两个输入电压，一个是双边带信号或单边带信号，另 一个是外加的参考电压（或称为插入载波电压或恢复载波电压）。为了正常地进行解调，恢 复载波应与调制端的载波电压完全同步（同频同相），这就是同步检波名称的由来。同步检 波的框图及输入、输出信号频谱示于图6-34中。顺便指出，同步检波也可解调振幅调制 信号，但因为它比包络检波器复杂，所以很少采用。 </vt:lpstr>
      <vt:lpstr>PowerPoint 演示文稿</vt:lpstr>
      <vt:lpstr>        同步检波又可以分为乘积型（图6-35（ a））和叠加型（图6-35（ b））两类。它们都需要用 恢复的载波信号 ur进行解调。 </vt:lpstr>
      <vt:lpstr>二、二极管峰值包络检波器        １．原理电路及工作原理          图6-36（ a）是二极管峰值包络检波器的原理电路。它由输入回路、二极管VD和RC低通滤波器组成。在超外差接收机中，检波器的输入回路通常就是末级中放的输出回 路。二极管通常选用导通电压小、 rD小的锗管。 RC电路有两个作用：一是作为检波器的负载，在其两端产生调制频率电压；二是起到高频电流的旁路作用。为此目的， RC网络需满足：  </vt:lpstr>
      <vt:lpstr>式中， ωc为输入信号的载频，在超外差接收机中则为中频 ωI； Ω为调制信号频率。在理想情况下，RC网络的阻抗Z应为  即对高频短路；对直流及低频由电容C开路，此时负载为R  。  </vt:lpstr>
      <vt:lpstr>PowerPoint 演示文稿</vt:lpstr>
      <vt:lpstr>        在这种检波器中，信号源、非线性器件二极管及RC网络三者为串联。该检波器工作于大信号状态，输入信号电压要大于0.5V，通常在1V左右。故这种检波器的全称为二 极管串联型大信号峰值包络检波器。这种电路也可以工作在输入电压小的情况，由于工作 状态不同，不再属于峰值包络检波器范围，这种电路称为小信号检波器。         下面讨论检波过程。检波过程可用图6-37说明。设输入信号ui为等幅高频电压（载波状态），且加电压前图6-36中C上电荷为零，当 ui从零开始增大时，由于电容C的高频阻抗很小， ui几乎全部加到二极管 VD两端，VD导通， C 被充电，因 rD小，充电电流很大，又因充电时常数 rD C很 </vt:lpstr>
      <vt:lpstr>小，电容上的电压建立得很快，这个电压又反向加于二极管上，此时 VD上的电压为信源 ui与电容电压 uC之差，即 uD＝ uC － ui。当 uC达到 U1值时（见图所示）， uD＝ uC － ui ＝0，VD开始截止，随着 ui的继续下降，VD存在一段截止时间，在此期间内电容器 C 把导通期间储存的电荷通过 R放电。因放电时常数RC较大，放电较慢，在uC值下降不多时， ui的下一个正半周已到来。当 ui ＞ uC （如图中U2值）时，VD再次导通，电容C在原有积累电荷量的基础上又得到补充， uC进一步提高。然后，继续上述放电、充电过程，直至 VD导通时C的充电电荷量等于VD截止时C的放电电荷量，便达到动态平 衡状态——稳定工作状态。如图中 </vt:lpstr>
      <vt:lpstr>U4以后所示情况，此时， U4已接近输入电压峰值。在下面的研究中，将只考虑稳态过程，因为暂态过程是很短暂的瞬间过程。</vt:lpstr>
      <vt:lpstr>PowerPoint 演示文稿</vt:lpstr>
      <vt:lpstr>        从这个过程可以看出：        （ １）检波过程就是信号源通过二极管给电容充电与电容对电阻R放电的交替重复过程。若忽略 rD，二极管 VD导通与截止期间的检波器等效电路如图6-36（b）、图6-36（ c） 所示。         （ ２）由于 RC时常数远大于输入电压载波周期，放电慢，使得二极管负极永远处于正的 较高的电位（因为输出电压接近于高频正弦波的峰值，即 Uo≈ Um）。该电压对 VD形成一 个大的负电压，从而使二极管只在输入电压的峰值附近才导通。导通时间很短，电流通角 θ 很小，二极管电流是一窄脉冲序列，如图6-37（ b），这也是峰值包络检波名称的由来。</vt:lpstr>
      <vt:lpstr>     （ ３）二极管电流 iD 包含平均分量（此种情况为直流分量） Iav及高频分量。 Iav流经电阻R形成平均电压Uav（载波输入时， Uav＝ Udc），它是检波器的有用输出电压；高频电流主要被旁路电容C旁路，在其上产生很小的残余高频电压Δ u ，所以检波器输出电压 uo＝ uC＝Uav＋Δ u ，其波形如图6-37（ c）。实际上，当电路元件选择正确时，高频波纹电压很小，可以忽略，这时检波器输出电压为 Uo＝Uav。直流输出电压Udc接近于但小于输入电压峰值Um。          根据上面的讨论，可以画出大信号检波器在稳定状态下的二极管工作特性，如图6-38所示，其中二极管的伏安  </vt:lpstr>
      <vt:lpstr>特性用通过原点的折线来近似。二极管两端电压 uD在大部分时间 里为负值，只在输入电压峰值附近才为正值， uD＝－ Uo＋ ui。 </vt:lpstr>
      <vt:lpstr>PowerPoint 演示文稿</vt:lpstr>
      <vt:lpstr>        当输入振幅调制信号时，充放电波形如图6-39（a）。因为二极管是在输入电压的每个 高频周期的峰值附近导通，因此其输出电压波形与输入信号包络形状相同。此时，平均电 压 Uav 包含直流及低频调制分量，即 Uo(t)＝ Uav ＝ Udc＋ uΩ ，其波形见图6-39（ b）。此时 二极管两端电压为 uD＝ uAM － Uo(t) ，其波形见图6-40，它是在自生负偏压－ Uo(t)之上 叠加输入振幅调制信号后的波形。二极管电流 iD 中的高频分量被C旁通， Idc及调制分量 u Ω 流经R形成输出电压。如果只需输出调制频率电压，则可在原电路上增加隔直电容 Cg和 负载电阻 Rg，如图6-41（ a）。若需要检波器提供与载波电压大小成比例的直流电压，例如作 </vt:lpstr>
      <vt:lpstr>自动控制放大器增益的偏压时，则可用低通滤波器 RφCφ取出直流分量，如图6-41（ b）所 示。其中， Cφ对调制分量短路。</vt:lpstr>
      <vt:lpstr>PowerPoint 演示文稿</vt:lpstr>
      <vt:lpstr>PowerPoint 演示文稿</vt:lpstr>
      <vt:lpstr>PowerPoint 演示文稿</vt:lpstr>
      <vt:lpstr>        从检波过程还可以看出， RC的数值对检波器输出的性能有很大影响。如果R值小（或C小），则放电快，高频波纹加大，平均电压下降； RC数值大则作用相反。当检波器电路一 定时，它跟随输入电压的能力取决于输入电压幅度变化的速度。当幅度变化快，例如调制频率高或调幅度 m大时，电容器必须较快地放电，以使电容器电压能跟上峰值包络而下降， 此时，如果RC太大，就会造成失真。</vt:lpstr>
      <vt:lpstr>        ２．性能分析       （ １）传输系数Kd。           检波器传输系数 Kd或称为检波系数、检波效率，是用来描述检波器对输入已调信号的解调能力或效率的一个物理量。若输入载波电压振幅为 Um，输出直流电压为 Uo，则 Kd定义为           对振幅调制信号，其定义为检波器输出低频电压振幅与输入高频已调波包络振幅之比： </vt:lpstr>
      <vt:lpstr>           由于输入大信号，检波器工作在大信号状态，二极管的伏安特性可用折线近似。在考虑输入为等幅波，采用理想的高频滤波，并以通过原点的折线表示二极管特性（忽略二极管的导通电压VP），则由图6-36有     </vt:lpstr>
      <vt:lpstr>式中， uD ＝ui－ uo， gD＝1/rD， θ 为电流通角， iD是周期性余弦脉冲，其平均分量 io为          基频分量为   式中， α0( θ)、 α1( θ)为电流分解系数。          由式（ 6-36）和图6-38可得   </vt:lpstr>
      <vt:lpstr>         由此可见，检波系数Kd是检波器电流 iD的通角 θ 的函数，求出 θ 后，就可得Kd 。当gDR很大时，如gDR≥50时（一般情况下此条件是可满足的），可得           由以上的分析可以看出：         ① 当电路一定（管子与 R一定）时，在大信号检波器中 θ 是恒定的，它与输入信号大小无关。其原因是由于负载电阻R的反作用，使电路具有自动调节作用而维持 θ 不变。例如，当输入电压增加，引起 θ 增大，导致I0、 Uo增大，负载电压加大，加到二极管上的反偏电压 增大，致使 θ 下降。 </vt:lpstr>
      <vt:lpstr>        因 θ 一定， Kd ＝cos θ ，检波效率与输入信号大小无关。所以，检波器输出、输入间是线 性关系——线性检波。当输入AM信号时，输出电压：         ② θ 越小， Kd越大，并趋近于1。而 θ 随 gDR增大而减小，因此， Kd随gDR增加而增大，图6-42就是这一关系曲线。由图可知，当gDR＞50时， Kd变化不大，且Kd ＞0.9。 </vt:lpstr>
      <vt:lpstr>PowerPoint 演示文稿</vt:lpstr>
      <vt:lpstr>      （２）输入电阻Ri。          检波器的输入阻抗包括输入电阻Ri及输入电容Ci，如图6-43所示。输入电阻是输入载波电压的振幅Um与检波器电流的基频分量振幅 I1之比值，即 </vt:lpstr>
      <vt:lpstr>PowerPoint 演示文稿</vt:lpstr>
      <vt:lpstr>        检波器输入电容包括检波二极管结电容Cj和二极管引线对地分布电容Cf， Ci≈ Cj ＋Cf 。 Ci可以被看作输入回路的一部分。           输入电阻是检波器前级的负载，它直接并入输入回路，影响着回路的有效Q值及回路阻抗。由式（ 6-41）可知，当gDR≥50时， θ 很小，可得           由此可见，串联二极管峰值包络检波器的输入电阻与二极管检波器负载电阻R有关。当 θ 较小时，近似为R的一半。 R越大， Ri越大，对前级的影响就越小。         </vt:lpstr>
      <vt:lpstr>       式（ 6-46）这个结论还可以用能量守恒原理来解释。由于θ很小，消耗在rD上的功率很小，可以忽略，所以检波器输入的高频功率U_0^2/(2Ri)全部转换为输出的平均功率U_0^2/R，即   则  这里Kd≈1。  </vt:lpstr>
      <vt:lpstr>         ３．检波器的失真         （ １）惰性失真。 在二极管截止期间，电容C两端电压下降的速度取决于RC的时常数。如RC数值很大，则下降速度很慢，将会使得输入电压的下一个正峰值来到时仍小于uc ，也就是说，输 入振幅调制信号包络下降速度大于电容器两端电压下降的速度，因而造成二极管负偏压大 于信号电压，致使二极管在其后的若干高频周期内不导通。因此，检波器输出电压就按RC放电规律变化，形成如图6-44所示的情况，输出波形不随包络形状而变化，产生了失真。 由于这种失真是由电容放电的惰性引起的，故称惰性失真或失随失真。   </vt:lpstr>
      <vt:lpstr>PowerPoint 演示文稿</vt:lpstr>
      <vt:lpstr>        容易看出，惰性失真总是起始于输入电压的负斜率的包络上，调幅度越大，调制频率 越高，惰性失真就越易出现，因为此时包络斜率的绝对值增大。           为了避免产生惰性失真，必须在任何一个高频周期内，使电容C通过R放电的速度 大于或等于包络的下降速度。如果输入信号为单音频调制的振幅调制信号，不失真条 件为            由此可见， m 、 Ω越大，包络下降速度就越快，要求的RC就越小。在设计中，应用最大调制度及最高调制频率     </vt:lpstr>
      <vt:lpstr>检验有无惰性失真，其检验公式为         （ ２）底部切削失真。          底部切削失真又称为负峰切削失真。产生这种失真后，输出电压的波形如图6-45（ c） 所示。这种失真是因检波器的交直流负载不同引起的。          为了取出低频调制信号，检波器电路如图6-45（a）。电容Cg应对低频呈现短路，其电容值一般为（ 5~10） uF； Rg是所接负载。当检波器接有 Cg 、 Rg后，检波器的直流负载 R=仍等于 R ，而低频交流负载 R ≈ 等于R与 Rg的并联 </vt:lpstr>
      <vt:lpstr>，即 R ≈ ＝ R Rg /(R＋ Rg )。因 R ≠ R ≈ ，即检波器的交流与直流负载不相同，将引起底部失真。分析表明，不产生底部失真 的条件为          这一结果表明，为防止底部切削失真，检波器交流负载与直流负载之比应大于调幅波 的调制度m。因此必须限制交、直流负载的差别。  </vt:lpstr>
      <vt:lpstr>PowerPoint 演示文稿</vt:lpstr>
      <vt:lpstr>        在工程上，减小检波器交、直流负载的差别有两种常用的措施，一是在检波器与低放级之间插入高输入阻抗的射极跟随器；二是将R分成 R1和R2，R＝R1 ＋ R2 。此时， R= ＝R1 ＋ R2 ， R ≈ ＝R1 ＋ R2 //Rg，如图6-46。    </vt:lpstr>
      <vt:lpstr>PowerPoint 演示文稿</vt:lpstr>
      <vt:lpstr>        需要指出的是：由上面的分析可以看出，包络检波器的惰性失真和低部切削失真是由 于元器件（电阻和电容）选择不当引起的，但电阻和电容是线性器件，不会产生非线性失真。 产生非线性失真的根本原因还是非线性器件——二极管。  </vt:lpstr>
      <vt:lpstr>        ４．实际电路及元件选择          在图6-47中，检波器部分是峰值包络检波器常用的典型电路。它与图6-46（ a）是相 同的，采用分段直流负载。 R2电位器用以改变输出电压大小，称为音量控制。通常使 C1＝C2， R3、 R4、 R2 及-6V电源构成外加正向偏置电路，给二极管提供正向偏置电流，其大小 可通过 R4 调整。正向偏置的引入是为了抵消二极管导通电压 VP，使得在输入信号电压较 小时，检波器也可以工作。 </vt:lpstr>
      <vt:lpstr>PowerPoint 演示文稿</vt:lpstr>
      <vt:lpstr>        R4、 C3组成低通滤波器。 C3为20uF的大电容，其上只有直流电压，这个直流电压的大小与 输入信号载波振幅成正比，并加到前面放大级的基极作为偏压，以便自动控制该级增益。如输 入信号强， C3上直流电压大，加到放大管偏压大，增益下降，使检波器输出电压下降。 </vt:lpstr>
      <vt:lpstr>       根据上面诸问题的分析，检波器设计及元件参数选择的原则如下：      （ １）回路有载QL值要大， QL＝ω0C0（ R0//（ R/2））≫1；      （ ２） τ /Tc＝RC/Tc≫1， Tc ＝1/fc为载波周期；      （ ３） Ωm＜1/(2R0C0)， Ωm＜1/(RC) ；       （ ４） RC＜ (1－m_max^2)1/2/Ωmaxmmax；       （ ５） m ≤ Rg/(R+Rg)或 R ≤ (1－ m)Rg/m。 其中，（1）是从选择性、通频带的要求出发考虑的；（ 2）是为了保证输出的高频波纹小；（ 3）是为了减小频率失真；（ 4）和（5）是为了避免惰性失真和底部切削失真。</vt:lpstr>
      <vt:lpstr>        检波管要选用正向电阻小、反向电阻大、结电容小、最高工作频率fmax高的二极管。一般多用点触型锗二极管2AP系列。例如，可选用金键锗管2AP 9、 2AP 10，其正向电阻小，正 向电流上升快，在信号较小时就可以进入大信号线性检波区。 2AP 1 2AP ~8， 2AP 11 ~2AP27为 钨键管，它们的 fmax比金键管高一些。 2AP系列管的结电容大约在1pF以下。          电阻R的选择主要考虑输入电阻及失真问题，同时要考虑对 Kd的影响。应使 R≫rD， R1＋ R2≥2Ri， R1/R2的比值一般选在0.1~0.2范围， R1值太大将导致 R1上压降大，使 Kd下降。广播收音机及通信接收机检波器中，R的数值通常选在几千欧姆（如5kΩ）。</vt:lpstr>
      <vt:lpstr>        电容C不能太大，以防止惰性失真；C太小又会使高频波纹大，应使RC≥Tc。由于实际电路中R1值较小，所以可近似认为C＝ C1＋ C2，通常取C1＝ C2。广播收音机中， C一般取0.01μF。 三、同步检波        １．乘积型         乘积型同步检波是直接把本地恢复载波与接收信号相乘，用低通滤波器将低频信号提取出来。在这种检波器中，要求恢复载波与发送端的载波同频同相。如果其频率或相位有 一定的偏差，将会使恢复出来的调制信号产生失真。  </vt:lpstr>
      <vt:lpstr>         设输入信号为双边带信号，即 us＝ UscosΩt cosωct ，本地恢复载波 ur＝ Ur cos(ωrt＋φ)，这两个信号相乘：    经低通滤波器输出，且考虑ωr－ ωc＝ Δ ωc在低通滤波器频带内，有             由上式可以看出，当恢复载波与发射载波同频同相时，即ωr＝ωc，φ＝0，则：</vt:lpstr>
      <vt:lpstr>        无失真地将调制信号恢复出来。若恢复载波与发射载频有一定的频差，即ωr＝ωc＋Δ ωc，则：  引起振幅失真。若有一定的相差，则：  相当于引入一个振幅的衰减因子cosφ，当φ＝π/2时， uo＝0。当φ是一个随时间变化的变量时，即φ＝φ(t)时，恢复出的解调信号将产生振幅失真。</vt:lpstr>
      <vt:lpstr>        类似的分析也可以用于AM波和SSB波。这种解调方式关键在于获得两个信号的乘 积，因此，第五章介绍的频谱线性搬移电路均可用于乘积型同步检波。图6-48为几种乘 积型解调器的实际线路。 </vt:lpstr>
      <vt:lpstr>PowerPoint 演示文稿</vt:lpstr>
      <vt:lpstr>       ２．叠加型         叠加型同步检波是将双边带或单边带信号插入恢复载波，使之成为或近似为振幅调制信号，再利用包络检波器将调制信号恢复出来。对双边带信号而言，只要加入的恢复载波 电压在数值上满足一定的关系，就可得到一个不失真的振幅调制波。图6-49就是一叠加 型同步检波器原理电路。下面分析单边带信号的叠加型同步检波。  </vt:lpstr>
      <vt:lpstr>PowerPoint 演示文稿</vt:lpstr>
      <vt:lpstr>        设单频调制的单边带信号（上边带）为           恢复载波为  则   式中   </vt:lpstr>
      <vt:lpstr>        后面接包络检波器，包络检波器对相位不敏感，只关心包络的变化。当 Ur≫Us时，输出电压：   经隔直后，就可将调制信号恢复出来。          采用图6-50所示的同步检波电路可以减小解调器输出电压的非线性失真。它由两个 检波器构成平衡电路，上检波器输出如式（ 6-58），下检波器的输出为   则总的输出为        </vt:lpstr>
      <vt:lpstr>PowerPoint 演示文稿</vt:lpstr>
      <vt:lpstr>        由以上分析可知，实现同步检波的关键是要产生出一个与载波信号同频同相的恢复 载波。          对于振幅调制波来说，同步信号可直接从信号中提取。振幅调制波通过限幅器就能去 除其包络变化，得到等幅载波信号，这就是所需同频同相的恢复载波。而对双边带信号， 将其取平方，从中取出角频率为2 ωc的分量，再经二分频器就可得到角频率为 ωc的恢复载 波。对于单边带信号，恢复载波无法从信号中直接提取。在这种情况下，为了产生恢复载 波，往往在发射机发射单边带信号的同时，附带发射一个载波信号，称为导频信号，它的功 率远低于单边带信号的功率。接收端就可用高选择性的窄带滤波</vt:lpstr>
      <vt:lpstr>器从输入信号中取出该导 频信号，导频信号经放大后就可作为恢复载波信号。如果发射机不附带发射导频信号，接 收机就只能采用高稳定度晶体振荡器产生指定频率的恢复载波，显然在这种情况下，要使 恢复载波与载波信号严格同步是不可能的，而只能要求频率和相位的不同步量限制在允许 的范围内。</vt:lpstr>
      <vt:lpstr>        例6-3　图6-51为斩波放大器模型，试画出 Ａ、Ｂ、Ｃ、Ｄ各点的电压波形。 </vt:lpstr>
      <vt:lpstr>        题意分析：斩波电路是用开关函数K(ωct)对调制信号 uΩ斩波，当K(ωct) ＝1时，斩波电路的输出为调制信号uΩ；当K(ωct) ＝0时，电路的输出为0；将K(ωct)与 uΩ相乘，其作用与二极管平衡调制器相同。因此，A点的波形为K(ωct) uΩ ，与二极管平衡调制器输出电流（未滤波）是相同的。A点波形经带通放大器滤波放大，由滤波器特性可知，只有 ωc－ Ω ～ ωc＋ Ω 的 频率分量能够通过滤波器，因此，B点应是一DSB信号。放大器的输出DSB信号再与 K(ωct)相乘，其过程可以认为是同步检波，通过低通滤波器后，D点应是恢复出来的调制信号。由此可见，图6-51所示的斩波放大器电路，可以认为是一调制一解调电路。 </vt:lpstr>
      <vt:lpstr>         解　首先求出各点的电压表达式，有             uA中包含有F 、 (2n-1) fc± F，n ＝１，２，…，分量，能通过滤波器的分量只有 fc± F，故：</vt:lpstr>
      <vt:lpstr>        uc中包含fc± F ，2n fc± F ，n ＝０，１，２，…，低通滤波器的截止频为F，故只有0~F的频率能通过滤波器，故：           uA、 uB、 uC和uD的波形如图6-52所示。   </vt:lpstr>
      <vt:lpstr>PowerPoint 演示文稿</vt:lpstr>
      <vt:lpstr>       本题可以认为是一简单的通信系统，包含调制与解调两大部分。调制是用调制信号uΩ调制单向开关函数K(ωct) ，即用开关函数K(ωct)作为载波。由K(ωct)的傅里叶级数可以看出，它包含有载波频率 ωc及其谐波分量，通过滤波器滤波就可以得到DSB信号。由此可 见，调制时，载波可以用正弦波，也可用其他的周期性信号，如方波、三角波、锯齿波等， 通过滤波后，就可得到DSB信号，完成调制功能。 </vt:lpstr>
      <vt:lpstr>                                 第三节　混　　频 一、混频的概述        １．混频器的功能          混频器是频谱线性搬移电路，是一个六端网络。它有两个输入电压—— 输入信号uS和本地振荡信号uL，其工作频率分别为fc和fL ；输出信号为uI，称为中频信号，其频率是fc和fL的差频或和频，称为中频fI ， fI ＝fL ± fc （同时也可采用谐波的差频或和频）。由此可见，混频器在频域上起着减（加）法器的作用。    </vt:lpstr>
      <vt:lpstr>        在超外差接收机 中，混频器将已调信号 （其载频可在波段中变化，如HF波段 2~30MHz，VHF波段30~90MHz等）变为频率固定的中频信号。混频器的输入信号 uS、本振 uL都是高频信号，中频信号也是已调波，除了中心频率与输入信号不同外，由于 是频谱的线性搬移，其频谱结构与输入信号 uS的频谱结构完全相同。表现在波形上：中频输出信号与输入信号的包络形状相同，只是填充频率不同（内部波形疏密程度不同）。图 6-53表示了这一变换过程。这也就是说，理想的混频器（只有和频或差频的混频）能将输入已调信号不失真地变换为中频信号。 </vt:lpstr>
      <vt:lpstr>PowerPoint 演示文稿</vt:lpstr>
      <vt:lpstr>       中频fI 与fc、 fL的关系有几种情况：当混频器输出取差频时，有fI ＝fL －fc或fI ＝fc － fL ；取和频时有fI ＝fL ＋ fc 。当fI ＜fc时，称为向下变频，输出低中频；当fI ＞fc时，称为向上变频，输出高中频。虽然高中频比此时输入的高频信号的频率还要高，仍将其称为中频。根据信号频率范围的不同，常用的中频数值为：465（ 455）、500kHz； 1、1.5、4.3、5、10.7、21.4、30、70、140MHz等。如调幅收音机的中频为465（ 455） kHz； 调频收音机的中频为10.7MHz，微波接收机、卫星接收机的中频为70MHz或140MHz， 等等。</vt:lpstr>
      <vt:lpstr>        混频器是频谱搬移电路，在频域中起加法器和减法器的作用。振幅调制与解调也是频 谱搬移电路，也是在频域上起加法器和减法器的作用，同属频谱的线性搬移。由于频谱搬 移位置的不同，其功能就完全不同。这三种电路都是六端网络，两个输入、一个输出，可用 同样形式的电路完成不同的搬移功能。从实现电路看，输入、输出信号不同，因而输入、输 出回路各异。调制电路的输入信号是调制信号 uΩ 、载波 uC，输出为载波参数受调的已调 波；解调电路的输入信号是已调信号 uS、本地恢复载波 ur（同步检测），输出为恢复的调制 信号 uΩ ；而混频器的输入信号是已调信号 uS ，本地振荡信号uL，输出是中频信号 uI， </vt:lpstr>
      <vt:lpstr>这三个信号都是高频信号。从频谱搬移看，调制是将低频信号uΩ线性地搬移到载频的位置（搬 移过程中允许只取一部分）；解调是将已调信号的频谱从载频（或中频）线性搬移到低频端；而混频是将位于载频的已调信号频谱线性搬移到中频fI处。这三种频谱的线性搬移过程如图6-54所示。 </vt:lpstr>
      <vt:lpstr>PowerPoint 演示文稿</vt:lpstr>
      <vt:lpstr>       ２．混频器的工作原理          混频是频谱的线性搬移过程。由前面的分析已知，完成频谱的线性搬移功能的关键是 要获得两个输入信号的乘积，能找到这个乘积项，就可完成所需的线性搬移功能。设输入 到混频器中的输入已调信号 uS和本振电压 uL分别为    </vt:lpstr>
      <vt:lpstr>        这两个信号的乘积为             若中频fI＝fL－ fc，上式经带通滤波器取出所需边带，可得中频电压为             由此可得完成混频功能的原理框图，如图6-55（ a）所示。也可用非线性器件来完成， 如图6-55（ b）所示。  </vt:lpstr>
      <vt:lpstr>PowerPoint 演示文稿</vt:lpstr>
      <vt:lpstr>　    下面从频域看混频过程。设 uS、 uL对应的频谱为FS(ω) 、 FL(ω) ，它们是 uS、 uL的傅立叶变换。由信号分析可知，时域的乘积对应于频域的卷积，输出频谱Fo(ω)可用FS(ω) 与FL(ω)的卷积得到。本振为单一频率信号，其频谱为            输入信号为已调波，其频谱为FS(ω) ，则：     </vt:lpstr>
      <vt:lpstr>        图6-56表示了FS(ω) 、 FL(ω)和Fo(ω)的关系。若输入信号也是等幅波，则Fo(ω)将是只有± （ ωL－ ωc）和±（ ωL＋ ωc）分量。式（ 6-63）中FS(ω)和Fo(ω)都是双边（正、负频 率）的复数频谱，因而FS(ω)和Fo(ω)不但保持幅度间的比例关系，而且Fo(ω)的相位中也包括有FS(ω)的相位。用带通滤波器取出所需分量，就完成了混频功能。 </vt:lpstr>
      <vt:lpstr>PowerPoint 演示文稿</vt:lpstr>
      <vt:lpstr>        混频器有两大类，即混频与变频。由单独的振荡器提供本振电压的混频电路称为混频 器。为了简化电路，振荡和混频功能由一个非线性器件（用同一晶体管）完成的混频电路称 为变频器。有时也将振荡器和混频器两部分合起来称为变频器。变频器是四端网络，混频 器是六端网络。在实际应用中，通常将“混频”与“变频”两词混用，不再加以区分。         混频技术的应用十分广泛，混频器是超外差接收机中的关键部件。直放式接收机是高 频小信号检波（平方律检波），工作频率变化范围大时，工作频率对高频通道的影响比较大 （频率越高，放大量越低，反之频率越低，增益 </vt:lpstr>
      <vt:lpstr>越高），而且对检波性能的影响也较大，灵敏 度较低。采用超外差技术后，将接收信号混频到一固定中频，放大量基本不受接收频率的 影响，这样，频段内信号的放大一致性较好，灵敏度可以做得很高，选择性也较好。因为放大功能主要放在中放，可以用良好的滤波电路。采用超外差接收后，调整方便，放大量、选择性主要由中频部分决定，且中频较高频信号的频率低，性能指标容易得到满足。混频器在一些发射设备（如单边带通信机）中也是必不可少的。在频分多址（ FDMA）信号的合成、 微波接力通信、卫星通信等系统中也有其重要地位。此外，混频器也是许多电子设备、测量仪器（如频率合成器、频谱分析仪等）的重要组成部分。 </vt:lpstr>
      <vt:lpstr>       ３．混频器的主要性能指标        （ １）变频增益。混频器的输出信号强度与输入信号强度的比值称为变频增益。变频增 益可用变频电压增益和变频功率增益来表示。变频电压增益定义为变频器中频输出电压振幅UI与高频输入信号电压振幅US之比，即           同样可定义变频功率增益为输出中频信号功率PI 与输入高频信号功率PS之比，即 </vt:lpstr>
      <vt:lpstr>          通常用分贝数表示变频增益，有              变频增益表征了变频器把输入高频信号变换为输出中频信号的能力。增益越大，变换 的能力越强，故希望变频增益大。而且变频增益大后，对接收机而言，有利于提高灵敏度。 </vt:lpstr>
      <vt:lpstr>       （ ２）噪声系数。混频器的噪声系数NF定义为            噪声系数描述混频器对所传输信号的信噪比影响的程度。因为混频级对接收机整机噪声系数影响大，特别是在接收机中没有高放级时，其影响更大，所以混频器的NF越小越好。       （ ３）失真与干扰。变频器的失真有频率失真和非线性失真。除此之外，还会产生各种 非线性干扰，如组合频率、交叉调制和互相调制、阻塞和倒易混频等干扰。所以，对混频器不仅要求频率特性好，而且还要求变频器工作       </vt:lpstr>
      <vt:lpstr>在非线性不过于严重的区域，使之既能完成 频率变换，又能抑制各种干扰。       （ ４）变频压缩（抑制）。在混频器中，输出与输入信号幅度应成线性关系。实际上，由 于非线性器件的限制，当输入信号增加到一定程度时，中频输出信号的幅度与输入不再成 线性关系，如图6-57所示。图中，虚线为理想混频时的线性关系曲线，实线为实际曲线。 这一现象称为变频压缩。通常可以使实际输出电平低于其理想电平一定值（如3dB或 1dB）的输入电平的大小来表示它的压缩性能的好坏。此电平称为混频器的3dB（或1dB） 压缩电平。此电平越高，性能越好。</vt:lpstr>
      <vt:lpstr>PowerPoint 演示文稿</vt:lpstr>
      <vt:lpstr>      （５）选择性。混频器的中频输出应该只有所要接收的有用信号（反映为中频，即fI ＝fL－ fc），而不应该有其他不需要的干扰信号。但在混频器的输出中，由于各种原因，总会 混杂很多与中频频率接近的干扰信号。为了抑制不需要的干扰，就要求中频输出回路有良 好的选择性，即回路应有较理想的谐振曲线（矩形系数接近于1）。          此外，一个性能良好的混频器，还应要求动态范围较大，可以在输入信号的较大电平 范围内正常工作；隔离度要好，以减小混频器各端口（信号端口、本振端口和中频输出端 口）之间的相互泄漏；稳定度要高，主要是本振的频率稳定度要高，以防止中频输出超出中 频总通频带范围。</vt:lpstr>
      <vt:lpstr>二、混频电路        １．晶体三极管混频器          晶体三极管混频器原理电路如图6-58所示。由第五章晶体三极管频谱线性搬移电路的分析可知，此时的输入信号 ui＝ uS，为一高频已调信号，时变偏置电压 UBB(t)＝ UBB ＋ u2＝ UBB＋ uL，且有 US≪UL，输出回路对中频 fI＝ fL－ fc谐振，由此可得集电极电流 ic为</vt:lpstr>
      <vt:lpstr>PowerPoint 演示文稿</vt:lpstr>
      <vt:lpstr>        经集电极谐振回路滤波后，得到中频电流 iI：    式中， gc＝gm1/2称为变频跨导。         从以上的分析结果可以看出：只有时变跨导的基波分量才能产生中频（和频或差频）分 量，而其他分量会产生本振谐波与信号的组合频率。变频跨导 gc是变频器的重要参数，它 不仅直接决定着变频增益，还影响到变频器的噪声系数。变频跨导 gc＝ gm1/2， gm1只与晶 体管特性、直流工作点及本振电压 UL有关，而与 US无关，故变频跨导 gc </vt:lpstr>
      <vt:lpstr>亦有上述性质。 由式（ 6-70），有           它与普通放大器的跨导有相似的含义，表示输入高频信号电压对输出中频电流的控制 能力。在数值上，它是时变跨导基波分量振幅 gm1的一半。          混频器的实际电路中，除了有本振电压注入外，混频器与小信号调谐放大器的电路形 式很相似。本振电压加到混频器的方式，一般有射极注入和基极注入两种。选择本振注入 电路要注意两点；第一，要尽量避免 uS与 uL的相互影响及两个频率回路的影响（比如 uS 对 uL的牵引效应及 fS回路对 fL的影响）；第二，不要妨碍中频电流的流通。 </vt:lpstr>
      <vt:lpstr>        图6-59（ a）是基极串馈式电路，信号电压 us与本振电压 uL直接串联加在基极，是同极注入方式。图6-59（ b）是基极并馈方式的同极注入。基极同极注入时， us与 uL及两回路耦合较紧，调谐信号回路对本振频率 fL有影响；当 us较大时， fL要受 us的影响（频率牵引效应）。此外，当前级是天线回路时，本振信号会产生反向辐射。在并馈电路中可适当选择耦 合电容 CL值以减小上述影响。图6-59（ c）是本振射极注入，对本振信号 uL来说，晶体管共基组态，输入电阻小，要求本振注入功率较大。 </vt:lpstr>
      <vt:lpstr>PowerPoint 演示文稿</vt:lpstr>
      <vt:lpstr>         图6-60（ a）是典型的收音机变频器电路。输入信号与本振信号分别加到基极与射极。L3与 L4组成变压器反馈振荡器。 L3对中频阻抗很小，不影响中频输出电压。输出中频回路 对本振频率来说阻抗也很小，不致影响振荡器的工作。虚线表示电容同轴调谐。           图6-60（ b）是用于调频信号的变频电路，R1、 R2是偏置电阻， C4是保持基极为高频地电位的电容。信号通过 C1注入射极，所以对信号而言是共基放大器。集电极有两个串 联的回路，其中 L2、 C6、 C7、 C8、 C2和 C5组成本振回路。T1的初级电感和 C9调谐于 10.7MHz，该回路对于本振频率近似为短路。这样 L2上端相当于接集电极，下端接 </vt:lpstr>
      <vt:lpstr>于基极。 C2一端接射极，另一端通过大电容 C3接基极。射极与集电极间接 C5，本振为共基电容反馈振荡器。电阻 R5起稳定幅度及改善波形的作用。 L1、 C3为中频陷波电路。输出 回路中的二极管 VD起过载阻尼作用，当信号特别大时，它趋于导通，其阻值减小，回路 有效Q值降低，使本振增益下降，防止中频过载，二极管2CK86主要起稳定基极电压的 作用。在调频收音机中，本振频率较高（ 100MHz以上），因此要求振荡管的截止频率 高。由于共基电路比共发电路截止频率高得多，对晶体管的要求可以降低，所以一般采 用共基混频电路。 </vt:lpstr>
      <vt:lpstr>PowerPoint 演示文稿</vt:lpstr>
      <vt:lpstr>       ２．二极管混频电路          在高质量通信设备中以及工作频率较高时，常使用二极管平衡混频器或环形混频器。其优点是噪声低、电路简单、组合分量少。图6-61是二极管平衡混频器的原理电路。输 入信号 us为已调信号本振电压 uL，有 UL≫US，大信号工作，由第五章可得输出电流 io为     </vt:lpstr>
      <vt:lpstr>        输出端接中频滤波器，则输出中频电压uI为           图6-62为二极管环形混频器，其输出电流 io为  </vt:lpstr>
      <vt:lpstr>PowerPoint 演示文稿</vt:lpstr>
      <vt:lpstr>       经中频滤波后，得输出中频电压：          图6-62所示环形混频器的输出是平衡混频器输出的两倍，且减少了电流频谱中的组合分量，这样就会减少混频器中所特有的组合频率干扰。  </vt:lpstr>
      <vt:lpstr>PowerPoint 演示文稿</vt:lpstr>
      <vt:lpstr>       与其他（晶体管和场效应管）混频器比较，二极管混频器虽然没有变频增益，但由于具 有动态范围大、线性好（尤其是开关环形混频器）及使用频率高等优点，仍得到广泛的应用。特别是在微波频率范围，晶体管混频器的变频增益下降，噪声系数增加，若采用二极管混 频器，混频后再进行放大，可以减小整机的噪声系数。用第五章所介绍的双平衡混频器组 件构成混频电路，可以以较高的性能完成混频功能。图6-63为由双平衡混频器和分配器 构成的正交混频器。加到两个环形混频器的本振电压 uL是同相的，而输入信号 us则移相90°后分别输入两环形混频器。结果两混频器输出的中频 uI1和 uI2振幅相等，相位正交。正 </vt:lpstr>
      <vt:lpstr>交混频器还可用于解调 QPSK（正交相移键控）信号。QPSK输入加至射频端，恢复载波加 至本振端，解调数据可从中频端输出。 </vt:lpstr>
      <vt:lpstr>PowerPoint 演示文稿</vt:lpstr>
      <vt:lpstr>          例6-4　图6-64为单边带（上边带）发射机方框图。调制信号为（ 300~3000）Hz的音 频信号，其频谱分布如图所示。试画出图中各方框图输出的频谱图。 </vt:lpstr>
      <vt:lpstr>         解　单边带信号的产生有两种形式，滤波法和移相法，本题中的单边带的产生采用的 是滤波法。滤波法是先产生 DSB信号，再用滤波器滤除一个边带后得到SSB信号。图中 所示的发射机是先用滤波法产生SSB信号，再用混频的方法将信号搬移到射频。调制信号 送入放大器，放大器应是线性放大器，只对信号进行电压放大，频谱结构不变。DSB调制 采用平衡调制，产生DSB信号，载频为5MHz。通过上边带信号与频率为15MHz的本振 混频，得到频率分别为10MHz和20MHz的SSB信号，经线性功率放大器放大后，就可 得到发送信号。 </vt:lpstr>
      <vt:lpstr>        由图可见此单边带发射机先用平衡调制器产生 DSB信号，再用滤波器取出上边带。滤 除下边带，得到上边带信号。再经混频将此上边带信号搬移到射频上，经线性功放放大后 送到天线将此SSB信号辐射出去。其各点频谱如图6-65所示。 </vt:lpstr>
      <vt:lpstr>PowerPoint 演示文稿</vt:lpstr>
      <vt:lpstr>         SSB信号产生所用的两种方法（滤波法和移相法）各有其特点。滤波法电路简单但对滤 波器提出了较高的要求，其下降沿一定要陡峭，否则将会影响到所产生的 SSB信号的质量；而移相法没有对滤波器的严格的要求，但电路复杂，对移相网络的要求也比较高。本 题中在频率低端产生SSB信号，再用混频的方法将其搬移到射频上，主要是因为在频率低 端产生SSB信号时，其对滤波器的要求比在频率高端更容易满足。          ３．其他混频电路          除了以上介绍的晶体管混频电路和二极管混频电路以外，第五章介绍的频谱线性搬移电路均可完成混频功能。 </vt:lpstr>
      <vt:lpstr>图6-66是一差分对混频器。差分对电路的分析已在第五章给出，读者可按第五章的分析方法进行分析。它可以用分立元件组成，也可以用模拟乘法器 组成。图6-66电路的输入信号频率允许高达120MHz，变频增益约30dB，用模拟乘法器 完成混频功能的如图6-67所示。图6-67（ a）是用 XCC型构成的宽带混频器。由于乘法 器的输出电压不含有信号频率分量，从而降低了对带通滤波器的要求。用带通滤波器取出 差频（或和频）即可得混频输出。图中输入变压器是用磁环绕制的平衡 不平衡宽带变压 器，加负载电阻200Ω 以后，其带宽可达0.5~30MHz。XCC型乘法器负载电阻单边为 300Ω，带宽为0~30MHz，因此，该电路为宽带混频器。</vt:lpstr>
      <vt:lpstr>PowerPoint 演示文稿</vt:lpstr>
      <vt:lpstr>         图6-67（ b）是用 MC1596G构成的混频器，具有宽频带输入，其输出调谐在9MHz，回路带宽为450kHz，本振注入电平为100mV，信号最大电平约15mV。对于30MHz信 号输入和39MHz本振输入，混频器的变频增益为13dB。当输出信噪比为10dB时，输入 信号灵敏度约为7.5μV。  </vt:lpstr>
      <vt:lpstr>PowerPoint 演示文稿</vt:lpstr>
      <vt:lpstr>        场效应管工作频率高，其特性近似于平方律，动态范围大，非线性失真小，噪声系数 低，单向传输性能好。因此，用场效应管构成混频器，其性能好于晶体三极管混频器。图 6-68是场效应管混频器的实际线路，其工作频率为200MHz。图6-68（ a）中输入信号与 本振信号是同栅注入；图6-68（ b）中本振从源极注入。漏极电路中的 L3、 C5 并联回路对本振频率谐振，抑制本振信号输出。为了得到大的变频增益，在输入端和输出端都设置有阻 抗匹配电路，使信号源和负载的50Ω电阻与场效应管的输入、输出阻抗匹配。匹配电路由 电感、电容构成的L、Π、T型网络担任。不过，由于场效应管输出阻抗高，实际上难以实现完全匹配。</vt:lpstr>
      <vt:lpstr>PowerPoint 演示文稿</vt:lpstr>
      <vt:lpstr>                  第四节　混频器的干扰  一、信号与本振的自身组合干扰         由第五章的非线性电路的分析方法知，当两个频率的信号作用于非线性器件时，会产 生这两个频率的各种组合分量。对混频器而言，作用于非线性器件的两个信号为输入信号us(fc)和本振电压uL( fL)，则非线性器件产生的组合频率分量为    </vt:lpstr>
      <vt:lpstr>式中， p 、q为正整数或零。当有用中频为差频时，即 fI＝ fL－ fc或 fI ＝  fc－ fL ，只存在p fL－q fc＝fI或 qfc－ pfL＝fI两种情况可能会形成干扰，即           这样，能产生中频组合分量的信号频率、本振频率与中频频率之间存在着下列关系：            当取fL－ fc ＝fI时，上式变为  </vt:lpstr>
      <vt:lpstr>        当信号频率与中频频率满足式（ 6-79）的关系，或者说变频比fc/fI一定，并能找到对应的整数p 、 q 时，就会形成干扰。事实上，当fc、 fI确定后，总会找到满足以上两式的p 、q整数值，也就是说有确定的干扰点。但是，若对应的p、q值大，即p＋q很大，则意味着是高阶产物，其分量幅度小，实际影响小。若 p、 q值小，即阶数小，则干扰影响大，应设法减小这类干扰。一部接收机，当中频频率确定后，则在其工作频率范围内，由信号及本振 产生的上述组合干扰点是确定的。用不同的p、q值，按式（ 6-79）算出相应的变频比 fc/fI ，列在表6-1中。</vt:lpstr>
      <vt:lpstr>PowerPoint 演示文稿</vt:lpstr>
      <vt:lpstr>        例6-5　调幅广播接收机的中频为465kHz。某电台发射频率fc＝931kHz。当接收该台广播时，接收机的本振频率 fL＝ fc＋ fI＝13396kHz。显然fI ＝ fL － fc ，这是正常的变频过程（主通道）。但是，由于器件的非线性，在混频器中同时还存在着信号和本振的各次谐波相互作用。变频比 fc / fI ＝931/465≈2，查表6-1，对应编号2和编号10的干扰。对 2号干扰，p＝1， q ＝2，是3阶干扰，由式（ 6-79），可得2 fc － fL＝2×931－1396＝ 1862－1396＝466kHz，这个组合分量与中频差1kHz，经检波后将出现1kHz的哨声。这 也是将自身组合干扰称为干扰哨声的原因。对于10号干扰， p＝3， q ＝5是8阶干扰，其形成干扰的频率关系为</vt:lpstr>
      <vt:lpstr>5fc－3fL＝5×931－3×1396＝467kHz≈465kHz，可以通过 中频通道形成干扰。        干扰哨声是信号本身（或其谐波）与本振的各次谐波组合形成的，与外来干扰无关，所 以不能靠提高前端电路的选择性来抑制。减小这种干扰影响的办法是减少干扰点的数目并 降低干扰的阶数。其抑制方法如下：       （ １）正确选择中频数值。当fI固定后，在一个频段内的干扰点就确定了，合理选择中频频率，可大大减少组合频率干扰的点数，并将阶数较低的干扰排除。例如，某短波接收 机，波段范围为2~30MHz。如 fI ＝1.5MHz，则变频比 fc/ fI ＝1.33~20，由表6-1可 查出组合干扰点为2、4、6</vt:lpstr>
      <vt:lpstr>、7、10、11、14和15号，最严重的是2号（ 3阶干扰），受干扰的频率fc＝2fI＝3MHz。若 fI＝0.5MHz， fc/fI＝4~60，组合干扰点为7号和11号， 最严重的是7号（ 7阶干扰），受干扰的频率fc ＝4 fI＝2MHz。由此可见，将中频由 1.5MHz改为0.5MHz，较强的干扰点由8个减小到2个，最强的干扰由3阶降为7阶。 但中频频率降低后，对镜像干扰频率的抑制是不利的。如选用高中频，中频采用70MHz， fc / fI＝0.029~0.43，满足这一范围的组合频率干扰点也是很少的（ 12、16和19号），最 严重的是12号干扰（阶数7阶），因此影响很小。此外，采用高中频后，基本上抑制了镜像 和中频干扰。由于采用高中频具有独特的优点，目</vt:lpstr>
      <vt:lpstr>前已被广泛采用。实现高中频带来的问 题是：要采用高频窄带滤波器，通常希望用矩形系数小的晶体滤波器，这在技术上会带来 一些困难，当然可采用声表面波滤波器来解决这一难题，其相对带宽可做到0.02~70％， 矩形系数可达1.2。        （ ２）正确选择混频器的工作状态，减少组合频率分量。应使gm(t)的谐波分量尽可能地减少，使电路接近乘法器。        （ ３）采用合理的电路形式，如平衡电路、环形电路、乘法器等，从电路上抵消一些组合分量。 </vt:lpstr>
      <vt:lpstr>二、外来干扰与本振的组合干扰         这种干扰是指外来干扰电压与本振电压由于混频器的非线性而形成的假中频。设干扰 电压为 uJ(t)＝ UJcos ωJt，频率为 fJ。接收机在接收有用信号时，某些无关电台也可能被同时收到，表现为串台，还可能夹杂着哨叫声，在这种情况下，混频器的输入、输出和本振的示意图见图6-69。 </vt:lpstr>
      <vt:lpstr>PowerPoint 演示文稿</vt:lpstr>
      <vt:lpstr>         如果干扰频率fJ满足式（ 6-78），即   就能形成干扰。式中， fL由所接收的信号频率决定，用fL ＝ fc＋fI代入上式，可得           反过来说，凡是满足此式的信号都可能形成干扰。这一类干扰主要有中频干扰、镜像 干扰及其他副波道干扰。  </vt:lpstr>
      <vt:lpstr>       １．中频干扰          当干扰频率等于或接近于接收机中频时，如果接收机前端电路的选择性不够好，干扰 电压一旦漏到混频器的输入端，混频器对这种干扰相当于一级（中频）放大器，放大器的跨 导为 gm(t)中的 gm0，从而将干扰放大，并顺利地通过其后各级电路，就会在输出端形成干 扰。因为 fJ≈ fI，在式（ 6-80）中， p ＝0、 q ＝1，即中频干扰是一阶干扰。不同波段对中频干扰的抑制能力不同。中波的波段低端的抑制能力最弱，因为此时接收机前端电路的工作频率距干扰频率最近。</vt:lpstr>
      <vt:lpstr>        抑制中频干扰的方法主要是提高前端电路的选择性，以降低作用在混频器输入端的干 扰电压值，如加中频陷波电路，如图6-70所示。图中， LI、 CI对中频谐振，滤除外来的中 频干扰电压。此外，要合理选择中频数值，中频要选在工作波段之外，最好采用高中频方式。 </vt:lpstr>
      <vt:lpstr>PowerPoint 演示文稿</vt:lpstr>
      <vt:lpstr>       ２．镜像干扰          设混频器中 fL ＞ fc，当外来干扰频率 fJ＝ fL＋ fI时， uJ与 uL共同作用在混频器输入 端，也会产生差频 fJ － fL ＝ fI ，从而在接收机输出端听到干扰电台的声音。 fJ 、fL及 fI的 关系如图6-71所示。由于 fJ和 fc对称地位于 fL两侧，呈镜像关系，所以将 fJ称为镜像 频率，将这种干扰叫做镜像干扰。从式（ 6-78）看出，对于镜像干扰， p ＝ q ＝1，所以为二阶干扰。</vt:lpstr>
      <vt:lpstr>        例如，当接收580kHz的信号时，还有一个1510kHz的信号也作用在混频器的输入 端。它将以镜像干扰的形式进入中放，因为 fJ－ fL＝ fL － fc＝465kHz＝ fI。因此可以 同时听到两个信号的声音，并且还可能出现哨声。 </vt:lpstr>
      <vt:lpstr>PowerPoint 演示文稿</vt:lpstr>
      <vt:lpstr>         对于fL＜ fc的变频电路，镜频 fJ＝fL － fI＝ fc－2 fI。镜频的一般关系式为 fJ＝ fL± fI。           变频器对于fc和fJ的变频作用完全相同（都是取差频），所以变频器对镜像干扰无任 何抑制作用。抑制的方法主要是提高前端电路的选择性和提高中频频率，以降低加到混频 器输入端的镜像电压值。高中频方案对抑制镜像干扰是非常有利的。          一部接收机的中频频率是固定的，所以中频干扰的频率也是固定的，而镜像频率是随着信号频率 fc（或本振频率 fL）的变化而变化。这是它们的不同之处。</vt:lpstr>
      <vt:lpstr>       ３．组合副波道干扰         这里，只观察 p ＝ q时的部分干扰。在这种情况下，式（ 6-80）变为           当p＝q＝2、3、4时， fJ分别为fL±fI/2， fL±fI /3， fL ± fI /4。其频率分布见图6-72。 </vt:lpstr>
      <vt:lpstr>PowerPoint 演示文稿</vt:lpstr>
      <vt:lpstr>       例如fJ＝fL－ fI/2，则2 fL －2 fJ ＝2 fL－2（ fL－ fI /2）＝fI。可见这是四份组合干扰。这类干扰对称分布于 fL两侧，其间隔为 fI／q，其中以 fL－ fI/2最为严重，因为它距离信号频率 fc最近，干扰阶数最低（四阶）。 抑制这种干扰的主要方法是提高中频数值和提高前端电路的选择性。此外，选择合适 的混频电路，合理地选择混频管的工作状态都有一定的作用。 </vt:lpstr>
      <vt:lpstr>三、交叉调制干扰（交调干扰）          交叉调制（简称交调）干扰的形成与本振无关，它是有用信号与干扰信号一起作用于混 频器时，由混频器的非线性形成的干扰。它的特点是：当接收有用信号时，可同时听到信 号台和干扰台的声音，而信号频率与干扰频率间没有固定的关系。一旦有用信号消失，干扰台的声音也随之消失。犹如干扰台的调制信号调制在信号的载频上。所以，交调干扰的 含义为：一个已调的强干扰信号与有用信号（已调波或载波）同时作用于混频器，经非线性 作用，可以将干扰的调制信号转移到有用信号的载频上，然后再与本振混频得到中频信号， 从而形成干扰。  </vt:lpstr>
      <vt:lpstr>        放大器工作于非线性状态时，同样也会产生交调干扰。只不过是由三次方项产生的， 交调产物的频率为 fc，而不是 fI。混频器是由四阶项产生的，其中本振电压占了一阶，习惯 上仍将四次方项产生的交调称为三阶交调，以和放大器的交调相一致。故三阶交调在放大 器里是由三次方项产生的，在混频器里是由四次方项产生的。         抑制交调干扰的措施，一是提高前端电路的选择性，降低加到混频器的 UJ值；二是选 择合适的器件（如平方律器件）及合适的工作状态，使不需要的非线性项尽可能小，以减少 组合分量。 </vt:lpstr>
      <vt:lpstr>四、互调干扰         互调干扰是指两个或多个干扰电压同时作用在混频器的输入端，经混频器的非线性产 生近似为中频的组合分量，落入中放通频带之内形成的干扰。          放大器工作于非线性状态时，也会产生互调干扰，最严重的是由三次方项产生的，称 之为三阶互调。而混频器的互调由四次方项产生，除掉本振的一阶，即为三阶，故也称之 为三阶互调。</vt:lpstr>
      <vt:lpstr>        互调产物的大小，一方面决定于干扰的振幅，另一方面决定于器件的非线性。因此要减小互调干扰，一方面要提高前端电路的选择性，尽量减小加到混频器上的干扰电压；另 一方面要选择合适的电路和工作状态，降低或消除高次方项，如用理想乘法器或平方律特性等。 </vt:lpstr>
      <vt:lpstr>                         思考题与练习题        6-1　已知载波电压为uc＝Ucsinωct，调制信号如图p6-1， fc≫1/TΩ 。分别画出m＝0.5及m＝1两种情况下所对应的 AM波波形以及 DSB波波形。        </vt:lpstr>
      <vt:lpstr>        6-2　某调幅波表达式为uAM(t)＝ ( 5 ＋ 3cos2π × 4 × 103t ) cos2π × 465 × 103t(V)。      （ １）画出此调幅波的波形；       （ ２）画出此调幅波的频谱图，并求带宽；       （ ３）若负载电阻 RL＝100Ω，求调幅波的总功率。         6-3　已知：调幅波表达式为 uAM(t) ＝10( 1＋ 0.6 cos2π ×3×102t＋0.3cos2π×3× 103t)cos2π× 106t (V)        （ １）求调幅波中包含的频率分量与各分量的振幅值；        （ ２）画出该调幅波的频谱图并求出其频带宽度BW。  </vt:lpstr>
      <vt:lpstr>            6-4　已知两个信号电压的频谱如图6-2所示。 </vt:lpstr>
      <vt:lpstr>      （ １）写出两个信号电压的数学表达式，并指出已调波的性质；        （ ２）计算在单位电阻上消耗的总功率以及已调波的频带宽度。          6-5　某发射机输出级在负载RL＝100Ω上的输出信号为uo(t)＝4(1＋0.5cos Ωt )·cosω ct(V)。求总的输出功率Pav、载波功率Pc和边频功率P边频 。      </vt:lpstr>
      <vt:lpstr>         6-6　在图示P6-3的电路中，调制信号 uΩ＝UΩ cosΩt，载波电压 uc＝ Uccosωct ，且 ωc≫ Ω，Uc ≫ UΩ，二极管VD1，VD2的伏安特性相同，均是以原点为出发点，斜率为 gd的直线。        （ １）试问哪些电路能实现双边带调制？         （ ２）在能够实现双边带调制的电路中，试分析其输出电流的频率分量。 </vt:lpstr>
      <vt:lpstr>PowerPoint 演示文稿</vt:lpstr>
      <vt:lpstr>        6-7　在图P6-4所示桥式调制电路中，各二极管的特性一致，均为自原点出发、斜率为gD的直线，并工作在受 u2 控制的开关状态。若设RL ≫ RD（ RD ＝1/ gD ），试分析电路分别工作在振幅调制和混频时u1、 u2各为什么信号，并写出uo的表示式。 </vt:lpstr>
      <vt:lpstr>PowerPoint 演示文稿</vt:lpstr>
      <vt:lpstr>        6-8　差分对调制器电路如图P6-5所示。       （ １）若 ωc＝107rad/s，并联谐振回路对 ωc谐振，谐振电阻RL＝5kΩ， Ee＝ Ec＝10V，Re＝5kΩ， uc ＝156cos( ωct)(mV)， uΩ＝5.63cos(104t)(V)。试求uo(t)。       （ ２）此电路能否得到双边带信号，为什么？ </vt:lpstr>
      <vt:lpstr>PowerPoint 演示文稿</vt:lpstr>
      <vt:lpstr>        6-9　振幅检波器必须有哪几个组成部分？各部分作用如何？下列各图（见图P6-6）能 否检波？（图中R、C为正常值，二极管为折线特性。） </vt:lpstr>
      <vt:lpstr>        6-10　检波器电路如图P6-7。 us为已调波（大信号）。根据图示极性，画出RC两端、Cg两端、 Rg两端、二极管两端的电压波形。 </vt:lpstr>
      <vt:lpstr>        6-11　检波电路如图P6-8，其中us＝0.8( 1＋0.5cosΩt) cos(ωct)(V)， F＝5kHz，fc＝465kHz， rD ＝125Ω。试计算输入电阻Ri、传输系数Kd，并检验有无惰性、失真及底部切割失真。   </vt:lpstr>
      <vt:lpstr>PowerPoint 演示文稿</vt:lpstr>
      <vt:lpstr>          6-12　在大信号包络检波电路中，已知： uAM(t)＝10 (1＋0.6cos2π×103t)cos2π×106t(V)，图P6-9中RL＝4.7kΩ， CL ＝0.01μF，检波效率 ηd＝ ηa＝0.85。           求：          （ １）检波器输入电阻Ri；         （ ２）检波后在负载电阻RL上得到的直流电压UD和低频电压振幅值Um；         （ ３）当接上低频放大器后，若R′L＝4kΩ，该电路会不会产生负峰切割失真？ </vt:lpstr>
      <vt:lpstr>PowerPoint 演示文稿</vt:lpstr>
      <vt:lpstr>         6-13　在图P6-10的检波电路中，输入信号回路为并联谐振电路，其谐振频率f0＝106Hz，回路本身谐振电阻R0＝20Ω，检波负载为10kΩ， C1＝0.01μF， rD ＝100Ω。       （ １）若 is＝0.5cos2π×106(t)(mA)，求检波器输入电压 us(t)及检波器输出电压 uo(t)的 表示式；        （ ２）若 is ＝0.5(1＋0.5cos2π×103t)cos2π×106t(mA)，求 uo(t)表示式。 </vt:lpstr>
      <vt:lpstr>PowerPoint 演示文稿</vt:lpstr>
      <vt:lpstr>          6-14　图P6-11为一平衡同步检波器电路， us＝Us cos(ωc＋Ω)t，ur＝Urcosωrt，Ur≫Us，求输出电压uo。 </vt:lpstr>
      <vt:lpstr>         6-15　图P6-12（ a ）为调制与解调方框图。调制信号及载波信号如图 P6-12（b）所 示。试写出 u1、 u2、 u3、 u4的表示式，并分别画出它们的波形与频谱图（设 ωc ≫Ω ）。 </vt:lpstr>
      <vt:lpstr>PowerPoint 演示文稿</vt:lpstr>
      <vt:lpstr>           6-16　如图P6-13所示的一乘积检波器，本地载波ur ＝Urcosωct。试求：在下列两种情况下输出电压的表达式，并说明完成何种频谱搬移功能，是否有失真。          （ １）         （ ２）</vt:lpstr>
      <vt:lpstr>PowerPoint 演示文稿</vt:lpstr>
      <vt:lpstr>          6-17　已知混频器晶体三极管转移特性为                                    ic ＝ a0＋ a2u2＋ a3u3 式中， u ＝ Uscosωst＋ ULcosωLt ， UL≫Us。求混频器对于 （ ωL－ ωs）及 （ 2 ωL－ ωs）的变频跨导。</vt:lpstr>
      <vt:lpstr>        6-18　设一非线性器件的静态伏安特性如图P6-14所示，其中斜率为 a ，设本振电压 的振幅 UL＝ E0。求当本振电压在下列四种情况下的变频跨导 gD：        （ １）偏压为 E0；        （ ２）偏压为 E0/2；        （ ３）偏压为零；        （ ４）偏压为－ E0/2。 </vt:lpstr>
      <vt:lpstr>PowerPoint 演示文稿</vt:lpstr>
      <vt:lpstr>         6-19　 图 P6-15为场效应管混频器。已知场效应管静态转移特性为id＝IDSS(1－ugs/VP)2，式中， IDSS＝3mA， VP ＝－3V。输出回路谐振于465kHz，回路空载品质 因数 Q0 ＝100， RL＝1kΩ，回路电容C＝600pF，接入系数 n ＝1/7，电容 C1、 C2、C3对高 频均可视为短路。现调整本振电压和自给偏置电阻 Rs，保证场效应管工作在平方律特性区内，试求：        （ １）为获得最大变频跨导所需的 UL；        （ ２）最大变频跨导 gc和相应的混频电压增益。 </vt:lpstr>
      <vt:lpstr>PowerPoint 演示文稿</vt:lpstr>
      <vt:lpstr>         6-20　在图P6-16所示的晶体三极管混频器原理电路中，本振电压uL＝ULcosωLt ，在满足线性时不变条件下，试分别求出下列两种情况下的变频跨导gc：       （ １）晶体三极管的转移特性为： ic＝f(ube)＝ a0 ＋ a1ube＋ a2u_be^2＋ a3u_be^3＋ a4u_be^4；       （ ２）晶体三极管的转移特性为 ic＝f(ube)＝ αIse^(ube/UT)。   </vt:lpstr>
      <vt:lpstr>PowerPoint 演示文稿</vt:lpstr>
      <vt:lpstr>        6-21　一双差分对模拟乘法器如图P6-17，其单端输出电流为           试分析为实现下列功能（要求不失真）各输入端口应加什么信号电压？输出端电流包含 哪些频率分量？对输出滤波器的要求是什么？        （ １）双边带调制；        （ ２）振幅已调波解调；        （ ３）混频。</vt:lpstr>
      <vt:lpstr>PowerPoint 演示文稿</vt:lpstr>
      <vt:lpstr>　     6-22　图 P6-18所示为二极管平衡电路，用此电路能否完成振幅调制（ AM、DSB、 SSB）、振幅解调、倍频、混频功能？若能，写出 u1、 u2应加什么信号，输出滤波器应为什么类型的滤波器，中心频率 f0、带宽 B 如何计算？</vt:lpstr>
      <vt:lpstr>PowerPoint 演示文稿</vt:lpstr>
      <vt:lpstr>         6-23　超外差接收机中频fI＝500kHz，本振频率fL＜ fs，在收听fs ＝1.501MHz的信号时，听到哨叫声，其原因是什么？试进行具体分析（设此时无其他外来干扰）。          6-24　试分析与解释下列现象：        （ １）在某地，收音机接收到1090kHz信号时，可以收到1323kHz的信号；        （ ２）收音机接收1080kHz信号时，可以听到540kHz信号；        （ ３）收音机接收930kHz信号时，可同时收到690kHz和810kHz信号，但不能单独收到其中的一个台（例如另一电台停播）。 </vt:lpstr>
      <vt:lpstr>          6-25　某超外差接收机工作频段为0.55~25MHz，中频 fI＝455kHz，本振fL＞fs。试问波段内哪些频率上可能出现较大的组合干扰（ 6阶以下）。            6-26　某发射机发出某一频率的信号。现打开接收机在全波段寻找（设无任何其他信 号），发现在接收机度盘的三个频率（ 6.5MHz、7.25MHz、7.5MHz）上均能听到对方的信号，其中以7.5MHz的信号最强。问接收机是如何收到的？设接收机 fI ＝0.5MHz， fL＞ fs。</vt:lpstr>
      <vt:lpstr>        6-27　设变频器的输入端除有用信号（ fs ＝20MHz）外，还作用着两个频率分别为fJ1＝19.6MHz和 fJ2＝19.2MHz的电压。已知中频 fI＝3MHz， fL＞ fs ，问是否会产生干扰？干扰的性质如何？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denyiefei</dc:creator>
  <cp:lastModifiedBy>lenovo</cp:lastModifiedBy>
  <cp:revision>78</cp:revision>
  <dcterms:created xsi:type="dcterms:W3CDTF">2017-07-31T02:52:44Z</dcterms:created>
  <dcterms:modified xsi:type="dcterms:W3CDTF">2017-08-28T09:20:23Z</dcterms:modified>
</cp:coreProperties>
</file>